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09" r:id="rId2"/>
  </p:sldMasterIdLst>
  <p:notesMasterIdLst>
    <p:notesMasterId r:id="rId62"/>
  </p:notesMasterIdLst>
  <p:sldIdLst>
    <p:sldId id="271" r:id="rId3"/>
    <p:sldId id="272" r:id="rId4"/>
    <p:sldId id="273" r:id="rId5"/>
    <p:sldId id="274" r:id="rId6"/>
    <p:sldId id="342" r:id="rId7"/>
    <p:sldId id="276" r:id="rId8"/>
    <p:sldId id="280" r:id="rId9"/>
    <p:sldId id="281" r:id="rId10"/>
    <p:sldId id="343" r:id="rId11"/>
    <p:sldId id="282" r:id="rId12"/>
    <p:sldId id="284" r:id="rId13"/>
    <p:sldId id="288" r:id="rId14"/>
    <p:sldId id="295" r:id="rId15"/>
    <p:sldId id="296" r:id="rId16"/>
    <p:sldId id="289" r:id="rId17"/>
    <p:sldId id="331" r:id="rId18"/>
    <p:sldId id="344" r:id="rId19"/>
    <p:sldId id="285" r:id="rId20"/>
    <p:sldId id="286" r:id="rId21"/>
    <p:sldId id="314" r:id="rId22"/>
    <p:sldId id="292" r:id="rId23"/>
    <p:sldId id="316" r:id="rId24"/>
    <p:sldId id="317" r:id="rId25"/>
    <p:sldId id="261" r:id="rId26"/>
    <p:sldId id="318" r:id="rId27"/>
    <p:sldId id="263" r:id="rId28"/>
    <p:sldId id="277" r:id="rId29"/>
    <p:sldId id="301" r:id="rId30"/>
    <p:sldId id="306" r:id="rId31"/>
    <p:sldId id="338" r:id="rId32"/>
    <p:sldId id="341" r:id="rId33"/>
    <p:sldId id="340" r:id="rId34"/>
    <p:sldId id="315" r:id="rId35"/>
    <p:sldId id="345" r:id="rId36"/>
    <p:sldId id="308" r:id="rId37"/>
    <p:sldId id="309" r:id="rId38"/>
    <p:sldId id="313" r:id="rId39"/>
    <p:sldId id="310" r:id="rId40"/>
    <p:sldId id="311" r:id="rId41"/>
    <p:sldId id="322" r:id="rId42"/>
    <p:sldId id="334" r:id="rId43"/>
    <p:sldId id="336" r:id="rId44"/>
    <p:sldId id="337" r:id="rId45"/>
    <p:sldId id="346" r:id="rId46"/>
    <p:sldId id="293" r:id="rId47"/>
    <p:sldId id="257" r:id="rId48"/>
    <p:sldId id="258" r:id="rId49"/>
    <p:sldId id="320" r:id="rId50"/>
    <p:sldId id="321" r:id="rId51"/>
    <p:sldId id="333" r:id="rId52"/>
    <p:sldId id="347" r:id="rId53"/>
    <p:sldId id="264" r:id="rId54"/>
    <p:sldId id="265" r:id="rId55"/>
    <p:sldId id="266" r:id="rId56"/>
    <p:sldId id="267" r:id="rId57"/>
    <p:sldId id="268" r:id="rId58"/>
    <p:sldId id="269" r:id="rId59"/>
    <p:sldId id="270" r:id="rId60"/>
    <p:sldId id="32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1F4E79"/>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2" autoAdjust="0"/>
    <p:restoredTop sz="90955" autoAdjust="0"/>
  </p:normalViewPr>
  <p:slideViewPr>
    <p:cSldViewPr snapToGrid="0">
      <p:cViewPr varScale="1">
        <p:scale>
          <a:sx n="62" d="100"/>
          <a:sy n="62" d="100"/>
        </p:scale>
        <p:origin x="774" y="78"/>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7" d="100"/>
          <a:sy n="97" d="100"/>
        </p:scale>
        <p:origin x="353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iagrams/_rels/data16.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16.xml.rels><?xml version="1.0" encoding="UTF-8" standalone="yes"?>
<Relationships xmlns="http://schemas.openxmlformats.org/package/2006/relationships"><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507C7D-5C09-4265-8326-EFED968650DC}" type="doc">
      <dgm:prSet loTypeId="urn:microsoft.com/office/officeart/2005/8/layout/radial4" loCatId="relationship" qsTypeId="urn:microsoft.com/office/officeart/2005/8/quickstyle/simple1" qsCatId="simple" csTypeId="urn:microsoft.com/office/officeart/2005/8/colors/accent1_2" csCatId="accent1" phldr="1"/>
      <dgm:spPr/>
    </dgm:pt>
    <dgm:pt modelId="{A43DC1FD-C8FF-486A-953F-8B03E56A2DD8}">
      <dgm:prSet phldrT="[Text]" custT="1"/>
      <dgm:spPr/>
      <dgm:t>
        <a:bodyPr/>
        <a:lstStyle/>
        <a:p>
          <a:r>
            <a:rPr lang="en-US" sz="1100" b="1" dirty="0" err="1"/>
            <a:t>Schlüsselfaktoren</a:t>
          </a:r>
          <a:endParaRPr lang="en-US" sz="1100" b="1" dirty="0"/>
        </a:p>
      </dgm:t>
    </dgm:pt>
    <dgm:pt modelId="{532D3A94-6100-4F09-9E84-B6910CE514F0}" type="parTrans" cxnId="{7C0227FB-2957-4FD4-AE65-41C43690E5DA}">
      <dgm:prSet/>
      <dgm:spPr/>
      <dgm:t>
        <a:bodyPr/>
        <a:lstStyle/>
        <a:p>
          <a:endParaRPr lang="en-US"/>
        </a:p>
      </dgm:t>
    </dgm:pt>
    <dgm:pt modelId="{E853A398-4515-4EE7-9114-3A63A43DABC2}" type="sibTrans" cxnId="{7C0227FB-2957-4FD4-AE65-41C43690E5DA}">
      <dgm:prSet/>
      <dgm:spPr/>
      <dgm:t>
        <a:bodyPr/>
        <a:lstStyle/>
        <a:p>
          <a:endParaRPr lang="en-US"/>
        </a:p>
      </dgm:t>
    </dgm:pt>
    <dgm:pt modelId="{EB1C4EED-CC24-4B27-9B5A-F00B9C30B3AA}">
      <dgm:prSet phldrT="[Text]"/>
      <dgm:spPr/>
      <dgm:t>
        <a:bodyPr/>
        <a:lstStyle/>
        <a:p>
          <a:r>
            <a:rPr lang="de-AT" dirty="0"/>
            <a:t>Qualität von Idee und Pitch</a:t>
          </a:r>
          <a:endParaRPr lang="en-US" dirty="0"/>
        </a:p>
      </dgm:t>
    </dgm:pt>
    <dgm:pt modelId="{1A444C10-245E-45BE-82EF-98270F051BF2}" type="parTrans" cxnId="{CFFBDFA6-08E1-416C-BFB7-656D11B89E6F}">
      <dgm:prSet/>
      <dgm:spPr/>
      <dgm:t>
        <a:bodyPr/>
        <a:lstStyle/>
        <a:p>
          <a:endParaRPr lang="en-US"/>
        </a:p>
      </dgm:t>
    </dgm:pt>
    <dgm:pt modelId="{6BA52556-262E-4741-A04C-CE503B0A744C}" type="sibTrans" cxnId="{CFFBDFA6-08E1-416C-BFB7-656D11B89E6F}">
      <dgm:prSet/>
      <dgm:spPr/>
      <dgm:t>
        <a:bodyPr/>
        <a:lstStyle/>
        <a:p>
          <a:endParaRPr lang="en-US"/>
        </a:p>
      </dgm:t>
    </dgm:pt>
    <dgm:pt modelId="{6879AFAD-B5A4-4791-B7B7-9A93057C8510}">
      <dgm:prSet phldrT="[Text]"/>
      <dgm:spPr/>
      <dgm:t>
        <a:bodyPr/>
        <a:lstStyle/>
        <a:p>
          <a:r>
            <a:rPr lang="en-US" dirty="0" err="1"/>
            <a:t>Verlockende</a:t>
          </a:r>
          <a:r>
            <a:rPr lang="en-US" dirty="0"/>
            <a:t> </a:t>
          </a:r>
          <a:r>
            <a:rPr lang="en-US" dirty="0" err="1"/>
            <a:t>Belohnungen</a:t>
          </a:r>
          <a:endParaRPr lang="en-US" dirty="0"/>
        </a:p>
      </dgm:t>
    </dgm:pt>
    <dgm:pt modelId="{4284023C-0FBA-40E6-BA68-86EB125AD656}" type="parTrans" cxnId="{D1BB5F43-C4B6-428D-911D-A462F4F00880}">
      <dgm:prSet/>
      <dgm:spPr/>
      <dgm:t>
        <a:bodyPr/>
        <a:lstStyle/>
        <a:p>
          <a:endParaRPr lang="en-US"/>
        </a:p>
      </dgm:t>
    </dgm:pt>
    <dgm:pt modelId="{D2F78725-3753-4B67-9D92-951651578E3C}" type="sibTrans" cxnId="{D1BB5F43-C4B6-428D-911D-A462F4F00880}">
      <dgm:prSet/>
      <dgm:spPr/>
      <dgm:t>
        <a:bodyPr/>
        <a:lstStyle/>
        <a:p>
          <a:endParaRPr lang="en-US"/>
        </a:p>
      </dgm:t>
    </dgm:pt>
    <dgm:pt modelId="{83890787-59C8-4A71-9339-670CAC8ED872}">
      <dgm:prSet phldrT="[Text]"/>
      <dgm:spPr/>
      <dgm:t>
        <a:bodyPr/>
        <a:lstStyle/>
        <a:p>
          <a:r>
            <a:rPr lang="en-US" dirty="0" err="1"/>
            <a:t>Gute</a:t>
          </a:r>
          <a:r>
            <a:rPr lang="en-US" dirty="0"/>
            <a:t> </a:t>
          </a:r>
          <a:r>
            <a:rPr lang="en-US" dirty="0" err="1"/>
            <a:t>Marketingkampagne</a:t>
          </a:r>
          <a:endParaRPr lang="en-US" dirty="0"/>
        </a:p>
      </dgm:t>
    </dgm:pt>
    <dgm:pt modelId="{4960648D-3D15-4AEE-BBC5-99AF02EF4F0F}" type="parTrans" cxnId="{68789E3D-DE65-4DD9-B8DA-50AED7F06B8D}">
      <dgm:prSet/>
      <dgm:spPr/>
      <dgm:t>
        <a:bodyPr/>
        <a:lstStyle/>
        <a:p>
          <a:endParaRPr lang="en-US"/>
        </a:p>
      </dgm:t>
    </dgm:pt>
    <dgm:pt modelId="{1DE15986-B45E-42A4-9E19-35C791E4378E}" type="sibTrans" cxnId="{68789E3D-DE65-4DD9-B8DA-50AED7F06B8D}">
      <dgm:prSet/>
      <dgm:spPr/>
      <dgm:t>
        <a:bodyPr/>
        <a:lstStyle/>
        <a:p>
          <a:endParaRPr lang="en-US"/>
        </a:p>
      </dgm:t>
    </dgm:pt>
    <dgm:pt modelId="{0959F339-57D9-434A-830C-ADBD41BFE637}">
      <dgm:prSet phldrT="[Text]"/>
      <dgm:spPr/>
      <dgm:t>
        <a:bodyPr/>
        <a:lstStyle/>
        <a:p>
          <a:r>
            <a:rPr lang="en-US" dirty="0" err="1"/>
            <a:t>Stärke</a:t>
          </a:r>
          <a:r>
            <a:rPr lang="en-US" dirty="0"/>
            <a:t> des </a:t>
          </a:r>
          <a:r>
            <a:rPr lang="en-US" dirty="0" err="1"/>
            <a:t>Netzwerks</a:t>
          </a:r>
          <a:endParaRPr lang="en-US" dirty="0"/>
        </a:p>
      </dgm:t>
    </dgm:pt>
    <dgm:pt modelId="{382F13BA-AD93-4166-8EEC-3C3C8E818D28}" type="parTrans" cxnId="{04AC3A4F-B193-44A1-B3E2-9734CE08230E}">
      <dgm:prSet/>
      <dgm:spPr/>
      <dgm:t>
        <a:bodyPr/>
        <a:lstStyle/>
        <a:p>
          <a:endParaRPr lang="en-US"/>
        </a:p>
      </dgm:t>
    </dgm:pt>
    <dgm:pt modelId="{CB2BD793-F708-422D-98DE-93704B400ADC}" type="sibTrans" cxnId="{04AC3A4F-B193-44A1-B3E2-9734CE08230E}">
      <dgm:prSet/>
      <dgm:spPr/>
      <dgm:t>
        <a:bodyPr/>
        <a:lstStyle/>
        <a:p>
          <a:endParaRPr lang="en-US"/>
        </a:p>
      </dgm:t>
    </dgm:pt>
    <dgm:pt modelId="{260A1952-C1C7-430A-8641-5E73B3AEB489}" type="pres">
      <dgm:prSet presAssocID="{FD507C7D-5C09-4265-8326-EFED968650DC}" presName="cycle" presStyleCnt="0">
        <dgm:presLayoutVars>
          <dgm:chMax val="1"/>
          <dgm:dir/>
          <dgm:animLvl val="ctr"/>
          <dgm:resizeHandles val="exact"/>
        </dgm:presLayoutVars>
      </dgm:prSet>
      <dgm:spPr/>
    </dgm:pt>
    <dgm:pt modelId="{C519CBFC-8C3C-49F3-A3F5-3B017989CBEF}" type="pres">
      <dgm:prSet presAssocID="{A43DC1FD-C8FF-486A-953F-8B03E56A2DD8}" presName="centerShape" presStyleLbl="node0" presStyleIdx="0" presStyleCnt="1"/>
      <dgm:spPr/>
    </dgm:pt>
    <dgm:pt modelId="{79F3CE3B-CCCE-4D1B-B024-79269A30F309}" type="pres">
      <dgm:prSet presAssocID="{1A444C10-245E-45BE-82EF-98270F051BF2}" presName="parTrans" presStyleLbl="bgSibTrans2D1" presStyleIdx="0" presStyleCnt="4"/>
      <dgm:spPr/>
    </dgm:pt>
    <dgm:pt modelId="{DA1BF97F-654A-4250-A1A3-F055DC9BF37F}" type="pres">
      <dgm:prSet presAssocID="{EB1C4EED-CC24-4B27-9B5A-F00B9C30B3AA}" presName="node" presStyleLbl="node1" presStyleIdx="0" presStyleCnt="4">
        <dgm:presLayoutVars>
          <dgm:bulletEnabled val="1"/>
        </dgm:presLayoutVars>
      </dgm:prSet>
      <dgm:spPr/>
    </dgm:pt>
    <dgm:pt modelId="{3BB669DC-AC30-4ACF-A2EE-D53DD40E0429}" type="pres">
      <dgm:prSet presAssocID="{4284023C-0FBA-40E6-BA68-86EB125AD656}" presName="parTrans" presStyleLbl="bgSibTrans2D1" presStyleIdx="1" presStyleCnt="4"/>
      <dgm:spPr/>
    </dgm:pt>
    <dgm:pt modelId="{F5D2529F-3923-4B05-8799-62B3B6C58D83}" type="pres">
      <dgm:prSet presAssocID="{6879AFAD-B5A4-4791-B7B7-9A93057C8510}" presName="node" presStyleLbl="node1" presStyleIdx="1" presStyleCnt="4">
        <dgm:presLayoutVars>
          <dgm:bulletEnabled val="1"/>
        </dgm:presLayoutVars>
      </dgm:prSet>
      <dgm:spPr/>
    </dgm:pt>
    <dgm:pt modelId="{329A9FF0-DF68-40E0-903F-7624E359C55B}" type="pres">
      <dgm:prSet presAssocID="{4960648D-3D15-4AEE-BBC5-99AF02EF4F0F}" presName="parTrans" presStyleLbl="bgSibTrans2D1" presStyleIdx="2" presStyleCnt="4"/>
      <dgm:spPr/>
    </dgm:pt>
    <dgm:pt modelId="{244CBFDE-F0C9-45C4-A7EA-959632D390F5}" type="pres">
      <dgm:prSet presAssocID="{83890787-59C8-4A71-9339-670CAC8ED872}" presName="node" presStyleLbl="node1" presStyleIdx="2" presStyleCnt="4">
        <dgm:presLayoutVars>
          <dgm:bulletEnabled val="1"/>
        </dgm:presLayoutVars>
      </dgm:prSet>
      <dgm:spPr/>
    </dgm:pt>
    <dgm:pt modelId="{EE6E112D-0F90-40D8-897C-48189136A2C1}" type="pres">
      <dgm:prSet presAssocID="{382F13BA-AD93-4166-8EEC-3C3C8E818D28}" presName="parTrans" presStyleLbl="bgSibTrans2D1" presStyleIdx="3" presStyleCnt="4"/>
      <dgm:spPr/>
    </dgm:pt>
    <dgm:pt modelId="{94FC981D-34AE-4B05-8D71-BA8AE2D24A3C}" type="pres">
      <dgm:prSet presAssocID="{0959F339-57D9-434A-830C-ADBD41BFE637}" presName="node" presStyleLbl="node1" presStyleIdx="3" presStyleCnt="4">
        <dgm:presLayoutVars>
          <dgm:bulletEnabled val="1"/>
        </dgm:presLayoutVars>
      </dgm:prSet>
      <dgm:spPr/>
    </dgm:pt>
  </dgm:ptLst>
  <dgm:cxnLst>
    <dgm:cxn modelId="{5DEC3E16-1944-4018-AFD2-FE424D08E433}" type="presOf" srcId="{1A444C10-245E-45BE-82EF-98270F051BF2}" destId="{79F3CE3B-CCCE-4D1B-B024-79269A30F309}" srcOrd="0" destOrd="0" presId="urn:microsoft.com/office/officeart/2005/8/layout/radial4"/>
    <dgm:cxn modelId="{D5682126-79BC-48DC-BB4F-58DDAA4B8883}" type="presOf" srcId="{382F13BA-AD93-4166-8EEC-3C3C8E818D28}" destId="{EE6E112D-0F90-40D8-897C-48189136A2C1}" srcOrd="0" destOrd="0" presId="urn:microsoft.com/office/officeart/2005/8/layout/radial4"/>
    <dgm:cxn modelId="{9066FF28-EB75-4CE7-A073-51E9D56638DB}" type="presOf" srcId="{0959F339-57D9-434A-830C-ADBD41BFE637}" destId="{94FC981D-34AE-4B05-8D71-BA8AE2D24A3C}" srcOrd="0" destOrd="0" presId="urn:microsoft.com/office/officeart/2005/8/layout/radial4"/>
    <dgm:cxn modelId="{6618812A-F4F2-4427-BDF3-F1D3C65FC5AD}" type="presOf" srcId="{4284023C-0FBA-40E6-BA68-86EB125AD656}" destId="{3BB669DC-AC30-4ACF-A2EE-D53DD40E0429}" srcOrd="0" destOrd="0" presId="urn:microsoft.com/office/officeart/2005/8/layout/radial4"/>
    <dgm:cxn modelId="{A9DA2033-D25F-4941-8A42-1667B56C6749}" type="presOf" srcId="{6879AFAD-B5A4-4791-B7B7-9A93057C8510}" destId="{F5D2529F-3923-4B05-8799-62B3B6C58D83}" srcOrd="0" destOrd="0" presId="urn:microsoft.com/office/officeart/2005/8/layout/radial4"/>
    <dgm:cxn modelId="{68789E3D-DE65-4DD9-B8DA-50AED7F06B8D}" srcId="{A43DC1FD-C8FF-486A-953F-8B03E56A2DD8}" destId="{83890787-59C8-4A71-9339-670CAC8ED872}" srcOrd="2" destOrd="0" parTransId="{4960648D-3D15-4AEE-BBC5-99AF02EF4F0F}" sibTransId="{1DE15986-B45E-42A4-9E19-35C791E4378E}"/>
    <dgm:cxn modelId="{D1BB5F43-C4B6-428D-911D-A462F4F00880}" srcId="{A43DC1FD-C8FF-486A-953F-8B03E56A2DD8}" destId="{6879AFAD-B5A4-4791-B7B7-9A93057C8510}" srcOrd="1" destOrd="0" parTransId="{4284023C-0FBA-40E6-BA68-86EB125AD656}" sibTransId="{D2F78725-3753-4B67-9D92-951651578E3C}"/>
    <dgm:cxn modelId="{55F1F863-3E1F-43B0-A1AC-33E5D7C65D91}" type="presOf" srcId="{FD507C7D-5C09-4265-8326-EFED968650DC}" destId="{260A1952-C1C7-430A-8641-5E73B3AEB489}" srcOrd="0" destOrd="0" presId="urn:microsoft.com/office/officeart/2005/8/layout/radial4"/>
    <dgm:cxn modelId="{04AC3A4F-B193-44A1-B3E2-9734CE08230E}" srcId="{A43DC1FD-C8FF-486A-953F-8B03E56A2DD8}" destId="{0959F339-57D9-434A-830C-ADBD41BFE637}" srcOrd="3" destOrd="0" parTransId="{382F13BA-AD93-4166-8EEC-3C3C8E818D28}" sibTransId="{CB2BD793-F708-422D-98DE-93704B400ADC}"/>
    <dgm:cxn modelId="{CFFBDFA6-08E1-416C-BFB7-656D11B89E6F}" srcId="{A43DC1FD-C8FF-486A-953F-8B03E56A2DD8}" destId="{EB1C4EED-CC24-4B27-9B5A-F00B9C30B3AA}" srcOrd="0" destOrd="0" parTransId="{1A444C10-245E-45BE-82EF-98270F051BF2}" sibTransId="{6BA52556-262E-4741-A04C-CE503B0A744C}"/>
    <dgm:cxn modelId="{A57340AD-FDC9-4A95-AB91-4EC797CC4BB8}" type="presOf" srcId="{4960648D-3D15-4AEE-BBC5-99AF02EF4F0F}" destId="{329A9FF0-DF68-40E0-903F-7624E359C55B}" srcOrd="0" destOrd="0" presId="urn:microsoft.com/office/officeart/2005/8/layout/radial4"/>
    <dgm:cxn modelId="{C66208B0-F639-417E-91A4-C5E4BC5B5CCF}" type="presOf" srcId="{83890787-59C8-4A71-9339-670CAC8ED872}" destId="{244CBFDE-F0C9-45C4-A7EA-959632D390F5}" srcOrd="0" destOrd="0" presId="urn:microsoft.com/office/officeart/2005/8/layout/radial4"/>
    <dgm:cxn modelId="{FDF8E7D6-8B2E-4142-825E-AB82B3A80F9F}" type="presOf" srcId="{A43DC1FD-C8FF-486A-953F-8B03E56A2DD8}" destId="{C519CBFC-8C3C-49F3-A3F5-3B017989CBEF}" srcOrd="0" destOrd="0" presId="urn:microsoft.com/office/officeart/2005/8/layout/radial4"/>
    <dgm:cxn modelId="{C857F9DC-6226-46FB-B506-F35BB0521A07}" type="presOf" srcId="{EB1C4EED-CC24-4B27-9B5A-F00B9C30B3AA}" destId="{DA1BF97F-654A-4250-A1A3-F055DC9BF37F}" srcOrd="0" destOrd="0" presId="urn:microsoft.com/office/officeart/2005/8/layout/radial4"/>
    <dgm:cxn modelId="{7C0227FB-2957-4FD4-AE65-41C43690E5DA}" srcId="{FD507C7D-5C09-4265-8326-EFED968650DC}" destId="{A43DC1FD-C8FF-486A-953F-8B03E56A2DD8}" srcOrd="0" destOrd="0" parTransId="{532D3A94-6100-4F09-9E84-B6910CE514F0}" sibTransId="{E853A398-4515-4EE7-9114-3A63A43DABC2}"/>
    <dgm:cxn modelId="{5219FD28-21A0-4138-B5E9-B19750D36816}" type="presParOf" srcId="{260A1952-C1C7-430A-8641-5E73B3AEB489}" destId="{C519CBFC-8C3C-49F3-A3F5-3B017989CBEF}" srcOrd="0" destOrd="0" presId="urn:microsoft.com/office/officeart/2005/8/layout/radial4"/>
    <dgm:cxn modelId="{D7941CF1-705A-4DF8-84DA-D3D3F5E660FB}" type="presParOf" srcId="{260A1952-C1C7-430A-8641-5E73B3AEB489}" destId="{79F3CE3B-CCCE-4D1B-B024-79269A30F309}" srcOrd="1" destOrd="0" presId="urn:microsoft.com/office/officeart/2005/8/layout/radial4"/>
    <dgm:cxn modelId="{62177145-E733-4713-A824-3DDA569179AE}" type="presParOf" srcId="{260A1952-C1C7-430A-8641-5E73B3AEB489}" destId="{DA1BF97F-654A-4250-A1A3-F055DC9BF37F}" srcOrd="2" destOrd="0" presId="urn:microsoft.com/office/officeart/2005/8/layout/radial4"/>
    <dgm:cxn modelId="{887DB6AC-C3B0-4FB9-83F3-E450CDB1CCDF}" type="presParOf" srcId="{260A1952-C1C7-430A-8641-5E73B3AEB489}" destId="{3BB669DC-AC30-4ACF-A2EE-D53DD40E0429}" srcOrd="3" destOrd="0" presId="urn:microsoft.com/office/officeart/2005/8/layout/radial4"/>
    <dgm:cxn modelId="{C84160AD-3CD7-4CB7-B5C2-52E94882EEFB}" type="presParOf" srcId="{260A1952-C1C7-430A-8641-5E73B3AEB489}" destId="{F5D2529F-3923-4B05-8799-62B3B6C58D83}" srcOrd="4" destOrd="0" presId="urn:microsoft.com/office/officeart/2005/8/layout/radial4"/>
    <dgm:cxn modelId="{F44AEF34-1584-47A5-9821-C499D86771B6}" type="presParOf" srcId="{260A1952-C1C7-430A-8641-5E73B3AEB489}" destId="{329A9FF0-DF68-40E0-903F-7624E359C55B}" srcOrd="5" destOrd="0" presId="urn:microsoft.com/office/officeart/2005/8/layout/radial4"/>
    <dgm:cxn modelId="{B1CC8624-27C6-4846-8091-434A873CD658}" type="presParOf" srcId="{260A1952-C1C7-430A-8641-5E73B3AEB489}" destId="{244CBFDE-F0C9-45C4-A7EA-959632D390F5}" srcOrd="6" destOrd="0" presId="urn:microsoft.com/office/officeart/2005/8/layout/radial4"/>
    <dgm:cxn modelId="{4CBBD124-051E-49CA-9799-85E9855CE3B2}" type="presParOf" srcId="{260A1952-C1C7-430A-8641-5E73B3AEB489}" destId="{EE6E112D-0F90-40D8-897C-48189136A2C1}" srcOrd="7" destOrd="0" presId="urn:microsoft.com/office/officeart/2005/8/layout/radial4"/>
    <dgm:cxn modelId="{12A319C7-36A6-4F22-A740-A61183B7E9F8}" type="presParOf" srcId="{260A1952-C1C7-430A-8641-5E73B3AEB489}" destId="{94FC981D-34AE-4B05-8D71-BA8AE2D24A3C}"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BBA62B-34DF-4720-82A7-B7B03FEFD0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452F08-F566-4794-8872-08128B615832}">
      <dgm:prSet custT="1"/>
      <dgm:spPr/>
      <dgm:t>
        <a:bodyPr/>
        <a:lstStyle/>
        <a:p>
          <a:pPr rtl="0"/>
          <a:r>
            <a:rPr lang="de-DE" sz="2000" b="1" dirty="0"/>
            <a:t>Finanzierungsinstitute</a:t>
          </a:r>
          <a:r>
            <a:rPr lang="de-DE" sz="2000" dirty="0"/>
            <a:t>: Unternehmen, die Geldtransaktionen wie Einlagen oder Darlehen (z. B. Banken) bieten</a:t>
          </a:r>
          <a:endParaRPr lang="en-US" sz="2000" dirty="0"/>
        </a:p>
      </dgm:t>
    </dgm:pt>
    <dgm:pt modelId="{C7627637-10E4-40BA-B7C7-B82C6FD8486D}" type="parTrans" cxnId="{B9210849-21A4-4F15-95B5-0058533157C5}">
      <dgm:prSet/>
      <dgm:spPr/>
      <dgm:t>
        <a:bodyPr/>
        <a:lstStyle/>
        <a:p>
          <a:endParaRPr lang="en-US"/>
        </a:p>
      </dgm:t>
    </dgm:pt>
    <dgm:pt modelId="{8A8BB0A7-02AA-43D3-8A90-6035C9FFA953}" type="sibTrans" cxnId="{B9210849-21A4-4F15-95B5-0058533157C5}">
      <dgm:prSet/>
      <dgm:spPr/>
      <dgm:t>
        <a:bodyPr/>
        <a:lstStyle/>
        <a:p>
          <a:endParaRPr lang="en-US"/>
        </a:p>
      </dgm:t>
    </dgm:pt>
    <dgm:pt modelId="{4FE285C2-3895-4B24-8E3E-99A0A7AFF6B3}">
      <dgm:prSet custT="1"/>
      <dgm:spPr/>
      <dgm:t>
        <a:bodyPr/>
        <a:lstStyle/>
        <a:p>
          <a:pPr rtl="0"/>
          <a:r>
            <a:rPr lang="en-GB" sz="2000" b="1" dirty="0" err="1"/>
            <a:t>Investitionsunternehmen</a:t>
          </a:r>
          <a:r>
            <a:rPr lang="en-GB" sz="2000" dirty="0"/>
            <a:t>: </a:t>
          </a:r>
          <a:r>
            <a:rPr lang="de-DE" sz="2000" dirty="0"/>
            <a:t>Unternehmen, die investieren und Gewinne aus dem Handel mit Projektanteilen erzielen</a:t>
          </a:r>
          <a:endParaRPr lang="en-US" sz="2000" dirty="0"/>
        </a:p>
      </dgm:t>
    </dgm:pt>
    <dgm:pt modelId="{4F3B4FC9-028D-49D9-BF41-475AEBC97BE1}" type="parTrans" cxnId="{7A76EABA-8453-4922-B4E6-FF0D4CB17E3F}">
      <dgm:prSet/>
      <dgm:spPr/>
      <dgm:t>
        <a:bodyPr/>
        <a:lstStyle/>
        <a:p>
          <a:endParaRPr lang="en-US"/>
        </a:p>
      </dgm:t>
    </dgm:pt>
    <dgm:pt modelId="{A8C57F5A-35C8-4C6B-B063-773350B791CD}" type="sibTrans" cxnId="{7A76EABA-8453-4922-B4E6-FF0D4CB17E3F}">
      <dgm:prSet/>
      <dgm:spPr/>
      <dgm:t>
        <a:bodyPr/>
        <a:lstStyle/>
        <a:p>
          <a:endParaRPr lang="en-US"/>
        </a:p>
      </dgm:t>
    </dgm:pt>
    <dgm:pt modelId="{785849B1-DECE-4C41-A30C-7A771E8B42FC}">
      <dgm:prSet custT="1"/>
      <dgm:spPr/>
      <dgm:t>
        <a:bodyPr/>
        <a:lstStyle/>
        <a:p>
          <a:pPr rtl="0"/>
          <a:r>
            <a:rPr lang="en-GB" sz="2000" b="1" dirty="0" err="1"/>
            <a:t>Unternehmensengel</a:t>
          </a:r>
          <a:r>
            <a:rPr lang="en-GB" sz="2000" b="1" dirty="0"/>
            <a:t> (</a:t>
          </a:r>
          <a:r>
            <a:rPr lang="en-GB" sz="2000" b="1" i="1" dirty="0" err="1"/>
            <a:t>eng.</a:t>
          </a:r>
          <a:r>
            <a:rPr lang="en-GB" sz="2000" b="1" i="1" dirty="0"/>
            <a:t> Business Angel</a:t>
          </a:r>
          <a:r>
            <a:rPr lang="en-GB" sz="2000" b="1" i="0" dirty="0"/>
            <a:t>)</a:t>
          </a:r>
          <a:r>
            <a:rPr lang="en-GB" sz="2000" dirty="0"/>
            <a:t>: </a:t>
          </a:r>
          <a:r>
            <a:rPr lang="de-DE" sz="2000" dirty="0"/>
            <a:t>Einzelinvestoren, die auch als Mentoren fungieren können</a:t>
          </a:r>
          <a:endParaRPr lang="en-US" sz="2000" dirty="0"/>
        </a:p>
      </dgm:t>
    </dgm:pt>
    <dgm:pt modelId="{6651F9C7-2339-4DA5-9D81-260C108993F1}" type="parTrans" cxnId="{C746A5F6-D75C-453E-BDF0-431248C90AB9}">
      <dgm:prSet/>
      <dgm:spPr/>
      <dgm:t>
        <a:bodyPr/>
        <a:lstStyle/>
        <a:p>
          <a:endParaRPr lang="en-US"/>
        </a:p>
      </dgm:t>
    </dgm:pt>
    <dgm:pt modelId="{84BF4AF5-D4D8-40B2-AFC3-20B60CA584D9}" type="sibTrans" cxnId="{C746A5F6-D75C-453E-BDF0-431248C90AB9}">
      <dgm:prSet/>
      <dgm:spPr/>
      <dgm:t>
        <a:bodyPr/>
        <a:lstStyle/>
        <a:p>
          <a:endParaRPr lang="en-US"/>
        </a:p>
      </dgm:t>
    </dgm:pt>
    <dgm:pt modelId="{9A49A86A-B9D8-4E2C-B0FC-AE9706A34420}">
      <dgm:prSet custT="1"/>
      <dgm:spPr/>
      <dgm:t>
        <a:bodyPr/>
        <a:lstStyle/>
        <a:p>
          <a:pPr rtl="0"/>
          <a:r>
            <a:rPr lang="de-DE" sz="2600" b="1" dirty="0"/>
            <a:t>Finanzakteure</a:t>
          </a:r>
          <a:r>
            <a:rPr lang="de-DE" sz="2600" dirty="0"/>
            <a:t> </a:t>
          </a:r>
          <a:r>
            <a:rPr lang="de-DE" sz="2600" b="1" dirty="0"/>
            <a:t>→</a:t>
          </a:r>
          <a:r>
            <a:rPr lang="de-DE" sz="2600" dirty="0"/>
            <a:t> Einzelpersonen oder Organisationen, die sich dem Investitionsprojekt anschließen, eine bestimmte Aufgabe ausführen oder nach Abschluss des Projekts einen Gewinn erwarten</a:t>
          </a:r>
          <a:endParaRPr lang="en-US" sz="2600" dirty="0"/>
        </a:p>
      </dgm:t>
    </dgm:pt>
    <dgm:pt modelId="{C549489E-1944-409B-8246-85F4015445FA}" type="sibTrans" cxnId="{406DE02A-68DE-4650-9A5A-6E851D4765F4}">
      <dgm:prSet/>
      <dgm:spPr/>
      <dgm:t>
        <a:bodyPr/>
        <a:lstStyle/>
        <a:p>
          <a:endParaRPr lang="en-US"/>
        </a:p>
      </dgm:t>
    </dgm:pt>
    <dgm:pt modelId="{DBB8C146-8853-4DF0-8664-6D47BC9E381F}" type="parTrans" cxnId="{406DE02A-68DE-4650-9A5A-6E851D4765F4}">
      <dgm:prSet/>
      <dgm:spPr/>
      <dgm:t>
        <a:bodyPr/>
        <a:lstStyle/>
        <a:p>
          <a:endParaRPr lang="en-US"/>
        </a:p>
      </dgm:t>
    </dgm:pt>
    <dgm:pt modelId="{7717045F-A839-4F2C-92BE-3F58F41BC887}" type="pres">
      <dgm:prSet presAssocID="{7DBBA62B-34DF-4720-82A7-B7B03FEFD06E}" presName="linear" presStyleCnt="0">
        <dgm:presLayoutVars>
          <dgm:animLvl val="lvl"/>
          <dgm:resizeHandles val="exact"/>
        </dgm:presLayoutVars>
      </dgm:prSet>
      <dgm:spPr/>
    </dgm:pt>
    <dgm:pt modelId="{1FF7AE2D-DEF5-437F-BC38-6FDC90A900D9}" type="pres">
      <dgm:prSet presAssocID="{9A49A86A-B9D8-4E2C-B0FC-AE9706A34420}" presName="parentText" presStyleLbl="node1" presStyleIdx="0" presStyleCnt="1" custLinFactNeighborY="-1932">
        <dgm:presLayoutVars>
          <dgm:chMax val="0"/>
          <dgm:bulletEnabled val="1"/>
        </dgm:presLayoutVars>
      </dgm:prSet>
      <dgm:spPr/>
    </dgm:pt>
    <dgm:pt modelId="{BE88F8D4-8AC3-4957-90D2-1248E85139D5}" type="pres">
      <dgm:prSet presAssocID="{9A49A86A-B9D8-4E2C-B0FC-AE9706A34420}" presName="childText" presStyleLbl="revTx" presStyleIdx="0" presStyleCnt="1">
        <dgm:presLayoutVars>
          <dgm:bulletEnabled val="1"/>
        </dgm:presLayoutVars>
      </dgm:prSet>
      <dgm:spPr/>
    </dgm:pt>
  </dgm:ptLst>
  <dgm:cxnLst>
    <dgm:cxn modelId="{406DE02A-68DE-4650-9A5A-6E851D4765F4}" srcId="{7DBBA62B-34DF-4720-82A7-B7B03FEFD06E}" destId="{9A49A86A-B9D8-4E2C-B0FC-AE9706A34420}" srcOrd="0" destOrd="0" parTransId="{DBB8C146-8853-4DF0-8664-6D47BC9E381F}" sibTransId="{C549489E-1944-409B-8246-85F4015445FA}"/>
    <dgm:cxn modelId="{614BC336-FF05-414F-9573-77004C547E06}" type="presOf" srcId="{7DBBA62B-34DF-4720-82A7-B7B03FEFD06E}" destId="{7717045F-A839-4F2C-92BE-3F58F41BC887}" srcOrd="0" destOrd="0" presId="urn:microsoft.com/office/officeart/2005/8/layout/vList2"/>
    <dgm:cxn modelId="{B4D25845-FEBE-42C1-BC3D-CB6DFA7536F4}" type="presOf" srcId="{0C452F08-F566-4794-8872-08128B615832}" destId="{BE88F8D4-8AC3-4957-90D2-1248E85139D5}" srcOrd="0" destOrd="0" presId="urn:microsoft.com/office/officeart/2005/8/layout/vList2"/>
    <dgm:cxn modelId="{B9210849-21A4-4F15-95B5-0058533157C5}" srcId="{9A49A86A-B9D8-4E2C-B0FC-AE9706A34420}" destId="{0C452F08-F566-4794-8872-08128B615832}" srcOrd="0" destOrd="0" parTransId="{C7627637-10E4-40BA-B7C7-B82C6FD8486D}" sibTransId="{8A8BB0A7-02AA-43D3-8A90-6035C9FFA953}"/>
    <dgm:cxn modelId="{9571A391-5D45-41BA-8348-FB4F94E0F064}" type="presOf" srcId="{785849B1-DECE-4C41-A30C-7A771E8B42FC}" destId="{BE88F8D4-8AC3-4957-90D2-1248E85139D5}" srcOrd="0" destOrd="2" presId="urn:microsoft.com/office/officeart/2005/8/layout/vList2"/>
    <dgm:cxn modelId="{FE5F4097-614C-4EB4-B9C8-B401B1134E7F}" type="presOf" srcId="{4FE285C2-3895-4B24-8E3E-99A0A7AFF6B3}" destId="{BE88F8D4-8AC3-4957-90D2-1248E85139D5}" srcOrd="0" destOrd="1" presId="urn:microsoft.com/office/officeart/2005/8/layout/vList2"/>
    <dgm:cxn modelId="{7A76EABA-8453-4922-B4E6-FF0D4CB17E3F}" srcId="{9A49A86A-B9D8-4E2C-B0FC-AE9706A34420}" destId="{4FE285C2-3895-4B24-8E3E-99A0A7AFF6B3}" srcOrd="1" destOrd="0" parTransId="{4F3B4FC9-028D-49D9-BF41-475AEBC97BE1}" sibTransId="{A8C57F5A-35C8-4C6B-B063-773350B791CD}"/>
    <dgm:cxn modelId="{F55106D5-49AC-4206-90F4-2882B4DBE702}" type="presOf" srcId="{9A49A86A-B9D8-4E2C-B0FC-AE9706A34420}" destId="{1FF7AE2D-DEF5-437F-BC38-6FDC90A900D9}" srcOrd="0" destOrd="0" presId="urn:microsoft.com/office/officeart/2005/8/layout/vList2"/>
    <dgm:cxn modelId="{C746A5F6-D75C-453E-BDF0-431248C90AB9}" srcId="{9A49A86A-B9D8-4E2C-B0FC-AE9706A34420}" destId="{785849B1-DECE-4C41-A30C-7A771E8B42FC}" srcOrd="2" destOrd="0" parTransId="{6651F9C7-2339-4DA5-9D81-260C108993F1}" sibTransId="{84BF4AF5-D4D8-40B2-AFC3-20B60CA584D9}"/>
    <dgm:cxn modelId="{CCF7A5EF-86C0-4790-944C-A85740F53831}" type="presParOf" srcId="{7717045F-A839-4F2C-92BE-3F58F41BC887}" destId="{1FF7AE2D-DEF5-437F-BC38-6FDC90A900D9}" srcOrd="0" destOrd="0" presId="urn:microsoft.com/office/officeart/2005/8/layout/vList2"/>
    <dgm:cxn modelId="{C1CF5D6E-ADB9-485D-825F-1E181912F7E4}" type="presParOf" srcId="{7717045F-A839-4F2C-92BE-3F58F41BC887}" destId="{BE88F8D4-8AC3-4957-90D2-1248E85139D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DB3C23-6B0E-42B2-B1F5-AFBBF640BA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2B7C9D7-EDA2-4AC7-8BDA-99C9F0CC32E0}">
      <dgm:prSet/>
      <dgm:spPr/>
      <dgm:t>
        <a:bodyPr/>
        <a:lstStyle/>
        <a:p>
          <a:pPr rtl="0"/>
          <a:r>
            <a:rPr lang="en-US" b="1" dirty="0" err="1"/>
            <a:t>Öffentliche</a:t>
          </a:r>
          <a:r>
            <a:rPr lang="en-US" b="1" dirty="0"/>
            <a:t> </a:t>
          </a:r>
          <a:r>
            <a:rPr lang="en-US" b="1" dirty="0" err="1"/>
            <a:t>Organisationen</a:t>
          </a:r>
          <a:r>
            <a:rPr lang="en-US" b="1" dirty="0"/>
            <a:t> und </a:t>
          </a:r>
          <a:r>
            <a:rPr lang="en-US" b="1" dirty="0" err="1"/>
            <a:t>Vermittler</a:t>
          </a:r>
          <a:r>
            <a:rPr lang="de-DE" b="1" dirty="0"/>
            <a:t>→</a:t>
          </a:r>
          <a:r>
            <a:rPr lang="de-DE" dirty="0"/>
            <a:t> In der Regel gemeinnützige Organisationen, die in verschiedenen Aspekten zum Projekt beitragen, z. B. durch Beratung oder finanzielle Unterstützung</a:t>
          </a:r>
          <a:endParaRPr lang="en-US" dirty="0"/>
        </a:p>
      </dgm:t>
    </dgm:pt>
    <dgm:pt modelId="{B460C973-DD0C-4DF9-9546-9F39C0AD301E}" type="parTrans" cxnId="{C74D0E44-C23F-4002-A56E-1C6104E0C82B}">
      <dgm:prSet/>
      <dgm:spPr/>
      <dgm:t>
        <a:bodyPr/>
        <a:lstStyle/>
        <a:p>
          <a:endParaRPr lang="en-US"/>
        </a:p>
      </dgm:t>
    </dgm:pt>
    <dgm:pt modelId="{ED4B9195-E18B-425E-8CE1-412C12373FA3}" type="sibTrans" cxnId="{C74D0E44-C23F-4002-A56E-1C6104E0C82B}">
      <dgm:prSet/>
      <dgm:spPr/>
      <dgm:t>
        <a:bodyPr/>
        <a:lstStyle/>
        <a:p>
          <a:endParaRPr lang="en-US"/>
        </a:p>
      </dgm:t>
    </dgm:pt>
    <dgm:pt modelId="{C46CEA64-2F10-4DEA-A499-B054EA24385F}">
      <dgm:prSet/>
      <dgm:spPr/>
      <dgm:t>
        <a:bodyPr/>
        <a:lstStyle/>
        <a:p>
          <a:pPr rtl="0"/>
          <a:r>
            <a:rPr lang="de-DE" b="1" dirty="0"/>
            <a:t>Finanzierungsinstitutionen:</a:t>
          </a:r>
          <a:r>
            <a:rPr lang="de-DE" dirty="0"/>
            <a:t> Agenturen, die durch Finanzinstrumente und Finanzmittel zur regionalen Entwicklung beitragen</a:t>
          </a:r>
          <a:endParaRPr lang="en-US" dirty="0"/>
        </a:p>
      </dgm:t>
    </dgm:pt>
    <dgm:pt modelId="{B359583E-7E80-4966-B6FD-1B5B12C6DE4E}" type="parTrans" cxnId="{4372C3E8-B7A1-4097-910D-494F48B7295A}">
      <dgm:prSet/>
      <dgm:spPr/>
      <dgm:t>
        <a:bodyPr/>
        <a:lstStyle/>
        <a:p>
          <a:endParaRPr lang="en-US"/>
        </a:p>
      </dgm:t>
    </dgm:pt>
    <dgm:pt modelId="{527440DD-935D-47AD-95B4-6E45FDD7F8B1}" type="sibTrans" cxnId="{4372C3E8-B7A1-4097-910D-494F48B7295A}">
      <dgm:prSet/>
      <dgm:spPr/>
      <dgm:t>
        <a:bodyPr/>
        <a:lstStyle/>
        <a:p>
          <a:endParaRPr lang="en-US"/>
        </a:p>
      </dgm:t>
    </dgm:pt>
    <dgm:pt modelId="{D22E545F-84C2-47D7-A83A-48955AD7993A}">
      <dgm:prSet/>
      <dgm:spPr/>
      <dgm:t>
        <a:bodyPr/>
        <a:lstStyle/>
        <a:p>
          <a:pPr rtl="0"/>
          <a:r>
            <a:rPr lang="de-DE" b="1" dirty="0"/>
            <a:t>Inkubatoren, Akzeleratoren und Beratungsagenturen</a:t>
          </a:r>
          <a:r>
            <a:rPr lang="de-DE" dirty="0"/>
            <a:t>: Firmen, die Unterstützung für Jungunternehmen anbieten. Sie können Mentoring und Unterstützung bei der Geschäftsentwicklung anbieten, einen Arbeitsplatz zur Verfügung stellen, oder Zugang zu Finanzmitteln geben</a:t>
          </a:r>
          <a:endParaRPr lang="en-US" dirty="0"/>
        </a:p>
      </dgm:t>
    </dgm:pt>
    <dgm:pt modelId="{DDBAAF29-B7A1-4ED4-83E5-20AEB92E1A79}" type="parTrans" cxnId="{94219F37-B842-4A00-A055-2D8501B111F1}">
      <dgm:prSet/>
      <dgm:spPr/>
      <dgm:t>
        <a:bodyPr/>
        <a:lstStyle/>
        <a:p>
          <a:endParaRPr lang="en-US"/>
        </a:p>
      </dgm:t>
    </dgm:pt>
    <dgm:pt modelId="{01BBC9DB-74BE-4FAF-BC35-FC44D2DC4470}" type="sibTrans" cxnId="{94219F37-B842-4A00-A055-2D8501B111F1}">
      <dgm:prSet/>
      <dgm:spPr/>
      <dgm:t>
        <a:bodyPr/>
        <a:lstStyle/>
        <a:p>
          <a:endParaRPr lang="en-US"/>
        </a:p>
      </dgm:t>
    </dgm:pt>
    <dgm:pt modelId="{D211EACA-B15D-4B25-BE76-81503345674C}">
      <dgm:prSet/>
      <dgm:spPr/>
      <dgm:t>
        <a:bodyPr/>
        <a:lstStyle/>
        <a:p>
          <a:pPr rtl="0"/>
          <a:r>
            <a:rPr lang="de-DE" b="1" dirty="0"/>
            <a:t>Kammern und Verbände: </a:t>
          </a:r>
          <a:r>
            <a:rPr lang="de-DE" dirty="0"/>
            <a:t>NROs (Nichtregierungsorganisationen), die Arbeitnehmer vertreten, können Beratungs- und Informationsdienste anbieten</a:t>
          </a:r>
          <a:endParaRPr lang="en-US" dirty="0"/>
        </a:p>
      </dgm:t>
    </dgm:pt>
    <dgm:pt modelId="{D307ADA7-023C-429F-A2C6-38CD29CA2278}" type="sibTrans" cxnId="{D9714CED-0642-41BD-BD09-B8083C8200ED}">
      <dgm:prSet/>
      <dgm:spPr/>
      <dgm:t>
        <a:bodyPr/>
        <a:lstStyle/>
        <a:p>
          <a:endParaRPr lang="en-US"/>
        </a:p>
      </dgm:t>
    </dgm:pt>
    <dgm:pt modelId="{54C70DD4-5871-4AFB-9283-D660B512F637}" type="parTrans" cxnId="{D9714CED-0642-41BD-BD09-B8083C8200ED}">
      <dgm:prSet/>
      <dgm:spPr/>
      <dgm:t>
        <a:bodyPr/>
        <a:lstStyle/>
        <a:p>
          <a:endParaRPr lang="en-US"/>
        </a:p>
      </dgm:t>
    </dgm:pt>
    <dgm:pt modelId="{9F3686AC-C1DD-4A03-BFEB-6B675CB9F544}" type="pres">
      <dgm:prSet presAssocID="{3EDB3C23-6B0E-42B2-B1F5-AFBBF640BA4D}" presName="linear" presStyleCnt="0">
        <dgm:presLayoutVars>
          <dgm:animLvl val="lvl"/>
          <dgm:resizeHandles val="exact"/>
        </dgm:presLayoutVars>
      </dgm:prSet>
      <dgm:spPr/>
    </dgm:pt>
    <dgm:pt modelId="{27144C8C-4C6A-4AE9-8430-CF6CE4DDA182}" type="pres">
      <dgm:prSet presAssocID="{82B7C9D7-EDA2-4AC7-8BDA-99C9F0CC32E0}" presName="parentText" presStyleLbl="node1" presStyleIdx="0" presStyleCnt="1">
        <dgm:presLayoutVars>
          <dgm:chMax val="0"/>
          <dgm:bulletEnabled val="1"/>
        </dgm:presLayoutVars>
      </dgm:prSet>
      <dgm:spPr/>
    </dgm:pt>
    <dgm:pt modelId="{AFF9194C-1C54-42E6-A88C-ACD86EA96232}" type="pres">
      <dgm:prSet presAssocID="{82B7C9D7-EDA2-4AC7-8BDA-99C9F0CC32E0}" presName="childText" presStyleLbl="revTx" presStyleIdx="0" presStyleCnt="1">
        <dgm:presLayoutVars>
          <dgm:bulletEnabled val="1"/>
        </dgm:presLayoutVars>
      </dgm:prSet>
      <dgm:spPr/>
    </dgm:pt>
  </dgm:ptLst>
  <dgm:cxnLst>
    <dgm:cxn modelId="{94219F37-B842-4A00-A055-2D8501B111F1}" srcId="{82B7C9D7-EDA2-4AC7-8BDA-99C9F0CC32E0}" destId="{D22E545F-84C2-47D7-A83A-48955AD7993A}" srcOrd="1" destOrd="0" parTransId="{DDBAAF29-B7A1-4ED4-83E5-20AEB92E1A79}" sibTransId="{01BBC9DB-74BE-4FAF-BC35-FC44D2DC4470}"/>
    <dgm:cxn modelId="{C1C6A85C-D8BD-4D18-8EB5-E175245C3754}" type="presOf" srcId="{3EDB3C23-6B0E-42B2-B1F5-AFBBF640BA4D}" destId="{9F3686AC-C1DD-4A03-BFEB-6B675CB9F544}" srcOrd="0" destOrd="0" presId="urn:microsoft.com/office/officeart/2005/8/layout/vList2"/>
    <dgm:cxn modelId="{C74D0E44-C23F-4002-A56E-1C6104E0C82B}" srcId="{3EDB3C23-6B0E-42B2-B1F5-AFBBF640BA4D}" destId="{82B7C9D7-EDA2-4AC7-8BDA-99C9F0CC32E0}" srcOrd="0" destOrd="0" parTransId="{B460C973-DD0C-4DF9-9546-9F39C0AD301E}" sibTransId="{ED4B9195-E18B-425E-8CE1-412C12373FA3}"/>
    <dgm:cxn modelId="{404E6E45-075A-44CD-8B82-A98BED5CC239}" type="presOf" srcId="{D22E545F-84C2-47D7-A83A-48955AD7993A}" destId="{AFF9194C-1C54-42E6-A88C-ACD86EA96232}" srcOrd="0" destOrd="1" presId="urn:microsoft.com/office/officeart/2005/8/layout/vList2"/>
    <dgm:cxn modelId="{3F63E76A-B81A-4775-9822-47A0D0EC1053}" type="presOf" srcId="{82B7C9D7-EDA2-4AC7-8BDA-99C9F0CC32E0}" destId="{27144C8C-4C6A-4AE9-8430-CF6CE4DDA182}" srcOrd="0" destOrd="0" presId="urn:microsoft.com/office/officeart/2005/8/layout/vList2"/>
    <dgm:cxn modelId="{D3E99AA4-E71D-478F-8411-8C253CAAEA45}" type="presOf" srcId="{C46CEA64-2F10-4DEA-A499-B054EA24385F}" destId="{AFF9194C-1C54-42E6-A88C-ACD86EA96232}" srcOrd="0" destOrd="0" presId="urn:microsoft.com/office/officeart/2005/8/layout/vList2"/>
    <dgm:cxn modelId="{4372C3E8-B7A1-4097-910D-494F48B7295A}" srcId="{82B7C9D7-EDA2-4AC7-8BDA-99C9F0CC32E0}" destId="{C46CEA64-2F10-4DEA-A499-B054EA24385F}" srcOrd="0" destOrd="0" parTransId="{B359583E-7E80-4966-B6FD-1B5B12C6DE4E}" sibTransId="{527440DD-935D-47AD-95B4-6E45FDD7F8B1}"/>
    <dgm:cxn modelId="{17529CEA-0ADD-4C83-B62A-014DAF8E1C8F}" type="presOf" srcId="{D211EACA-B15D-4B25-BE76-81503345674C}" destId="{AFF9194C-1C54-42E6-A88C-ACD86EA96232}" srcOrd="0" destOrd="2" presId="urn:microsoft.com/office/officeart/2005/8/layout/vList2"/>
    <dgm:cxn modelId="{D9714CED-0642-41BD-BD09-B8083C8200ED}" srcId="{82B7C9D7-EDA2-4AC7-8BDA-99C9F0CC32E0}" destId="{D211EACA-B15D-4B25-BE76-81503345674C}" srcOrd="2" destOrd="0" parTransId="{54C70DD4-5871-4AFB-9283-D660B512F637}" sibTransId="{D307ADA7-023C-429F-A2C6-38CD29CA2278}"/>
    <dgm:cxn modelId="{B63B1A31-3A0E-47AA-9432-D9325773F754}" type="presParOf" srcId="{9F3686AC-C1DD-4A03-BFEB-6B675CB9F544}" destId="{27144C8C-4C6A-4AE9-8430-CF6CE4DDA182}" srcOrd="0" destOrd="0" presId="urn:microsoft.com/office/officeart/2005/8/layout/vList2"/>
    <dgm:cxn modelId="{58C40F1F-E000-4A89-911A-ACE9BDE20BD6}" type="presParOf" srcId="{9F3686AC-C1DD-4A03-BFEB-6B675CB9F544}" destId="{AFF9194C-1C54-42E6-A88C-ACD86EA9623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4D6BDA-96B1-45D2-B55D-2F5BC233BB86}"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029FD209-150E-4A45-BD28-06627318AD24}">
      <dgm:prSet phldrT="[Text]"/>
      <dgm:spPr/>
      <dgm:t>
        <a:bodyPr/>
        <a:lstStyle/>
        <a:p>
          <a:r>
            <a:rPr lang="en-US" dirty="0" err="1"/>
            <a:t>Spendenbasiert</a:t>
          </a:r>
          <a:endParaRPr lang="en-US" dirty="0"/>
        </a:p>
      </dgm:t>
    </dgm:pt>
    <dgm:pt modelId="{B4C32B76-B146-4F02-8E55-D25C5FECC5CA}" type="parTrans" cxnId="{C3BD7B46-9C73-4D50-9890-023F6633D8B0}">
      <dgm:prSet/>
      <dgm:spPr/>
      <dgm:t>
        <a:bodyPr/>
        <a:lstStyle/>
        <a:p>
          <a:endParaRPr lang="en-US"/>
        </a:p>
      </dgm:t>
    </dgm:pt>
    <dgm:pt modelId="{E599F179-CED2-4F64-9D39-258D27B9EB6A}" type="sibTrans" cxnId="{C3BD7B46-9C73-4D50-9890-023F6633D8B0}">
      <dgm:prSet/>
      <dgm:spPr/>
      <dgm:t>
        <a:bodyPr/>
        <a:lstStyle/>
        <a:p>
          <a:endParaRPr lang="en-US"/>
        </a:p>
      </dgm:t>
    </dgm:pt>
    <dgm:pt modelId="{F1B97CD5-4769-421F-99BF-B3BD29DA0915}">
      <dgm:prSet phldrT="[Text]" custT="1"/>
      <dgm:spPr/>
      <dgm:t>
        <a:bodyPr anchor="ctr"/>
        <a:lstStyle/>
        <a:p>
          <a:r>
            <a:rPr lang="de-DE" sz="1800" dirty="0"/>
            <a:t>Am populärsten. Dient zur Unterstützung von sozialen, politischen, akademischen Projekten. Spender erhalten keine Gegenleistung.</a:t>
          </a:r>
          <a:endParaRPr lang="en-US" sz="1800" dirty="0"/>
        </a:p>
      </dgm:t>
    </dgm:pt>
    <dgm:pt modelId="{015D18B7-6B05-42A0-9300-0500E23B8DFE}" type="parTrans" cxnId="{04A32F50-0607-415C-A994-2E7D63621A1B}">
      <dgm:prSet/>
      <dgm:spPr/>
      <dgm:t>
        <a:bodyPr/>
        <a:lstStyle/>
        <a:p>
          <a:endParaRPr lang="en-US"/>
        </a:p>
      </dgm:t>
    </dgm:pt>
    <dgm:pt modelId="{D4A710E3-74EE-40D2-9E12-20769505422D}" type="sibTrans" cxnId="{04A32F50-0607-415C-A994-2E7D63621A1B}">
      <dgm:prSet/>
      <dgm:spPr/>
      <dgm:t>
        <a:bodyPr/>
        <a:lstStyle/>
        <a:p>
          <a:endParaRPr lang="en-US"/>
        </a:p>
      </dgm:t>
    </dgm:pt>
    <dgm:pt modelId="{AABEE884-5E0C-4365-873D-480E10062670}">
      <dgm:prSet phldrT="[Text]"/>
      <dgm:spPr/>
      <dgm:t>
        <a:bodyPr/>
        <a:lstStyle/>
        <a:p>
          <a:r>
            <a:rPr lang="en-US" dirty="0" err="1"/>
            <a:t>Gegenleistungsbasiert</a:t>
          </a:r>
          <a:endParaRPr lang="en-US" dirty="0"/>
        </a:p>
      </dgm:t>
    </dgm:pt>
    <dgm:pt modelId="{89B26615-2953-4252-97A8-71E5AAFDFAFB}" type="parTrans" cxnId="{C1DD21BC-D6A6-40D5-AA98-E925A914EBDE}">
      <dgm:prSet/>
      <dgm:spPr/>
      <dgm:t>
        <a:bodyPr/>
        <a:lstStyle/>
        <a:p>
          <a:endParaRPr lang="en-US"/>
        </a:p>
      </dgm:t>
    </dgm:pt>
    <dgm:pt modelId="{549BE54F-429D-4842-B189-35B94607E6BB}" type="sibTrans" cxnId="{C1DD21BC-D6A6-40D5-AA98-E925A914EBDE}">
      <dgm:prSet/>
      <dgm:spPr/>
      <dgm:t>
        <a:bodyPr/>
        <a:lstStyle/>
        <a:p>
          <a:endParaRPr lang="en-US"/>
        </a:p>
      </dgm:t>
    </dgm:pt>
    <dgm:pt modelId="{E1B54728-71F9-4FF7-BA9E-D30323CD35CB}">
      <dgm:prSet phldrT="[Text]" custT="1"/>
      <dgm:spPr/>
      <dgm:t>
        <a:bodyPr/>
        <a:lstStyle/>
        <a:p>
          <a:r>
            <a:rPr lang="de-DE" sz="1800" dirty="0"/>
            <a:t>Die Unterstützer erhalten in der Regel eine symbolische Kompensation. Die Höhe der Belohnung ist nicht proportional zum tatsächlichen finanziellen Beitrag (z. B. handschriftliches Dankeschön). Die Motivation ist ähnlich wie beim spendenbasierten Crowdfunding.</a:t>
          </a:r>
          <a:endParaRPr lang="en-US" sz="1800" dirty="0"/>
        </a:p>
      </dgm:t>
    </dgm:pt>
    <dgm:pt modelId="{62E101EB-1AB5-4B7B-8326-4EA032F938F9}" type="parTrans" cxnId="{8A8F7229-5E12-4128-9597-D8400275B70E}">
      <dgm:prSet/>
      <dgm:spPr/>
      <dgm:t>
        <a:bodyPr/>
        <a:lstStyle/>
        <a:p>
          <a:endParaRPr lang="en-US"/>
        </a:p>
      </dgm:t>
    </dgm:pt>
    <dgm:pt modelId="{63655FB5-7F9A-4D53-A685-1A813206AB50}" type="sibTrans" cxnId="{8A8F7229-5E12-4128-9597-D8400275B70E}">
      <dgm:prSet/>
      <dgm:spPr/>
      <dgm:t>
        <a:bodyPr/>
        <a:lstStyle/>
        <a:p>
          <a:endParaRPr lang="en-US"/>
        </a:p>
      </dgm:t>
    </dgm:pt>
    <dgm:pt modelId="{71676ACC-04D2-43D4-9871-FB9116269DB1}">
      <dgm:prSet phldrT="[Text]"/>
      <dgm:spPr/>
      <dgm:t>
        <a:bodyPr/>
        <a:lstStyle/>
        <a:p>
          <a:r>
            <a:rPr lang="en-US" dirty="0" err="1"/>
            <a:t>Vorverkauf</a:t>
          </a:r>
          <a:endParaRPr lang="en-US" dirty="0"/>
        </a:p>
      </dgm:t>
    </dgm:pt>
    <dgm:pt modelId="{055698E2-20D2-4C09-9C30-AA021F9ACDCE}" type="parTrans" cxnId="{F333C74D-1C75-4A9B-A8BB-BEF99F71A0E0}">
      <dgm:prSet/>
      <dgm:spPr/>
      <dgm:t>
        <a:bodyPr/>
        <a:lstStyle/>
        <a:p>
          <a:endParaRPr lang="en-US"/>
        </a:p>
      </dgm:t>
    </dgm:pt>
    <dgm:pt modelId="{A374261D-5A81-47EB-9ABA-DC1CC361D2EC}" type="sibTrans" cxnId="{F333C74D-1C75-4A9B-A8BB-BEF99F71A0E0}">
      <dgm:prSet/>
      <dgm:spPr/>
      <dgm:t>
        <a:bodyPr/>
        <a:lstStyle/>
        <a:p>
          <a:endParaRPr lang="en-US"/>
        </a:p>
      </dgm:t>
    </dgm:pt>
    <dgm:pt modelId="{51BED5D9-BF2D-4378-8A9B-79FB1193C59A}">
      <dgm:prSet phldrT="[Text]" custT="1"/>
      <dgm:spPr/>
      <dgm:t>
        <a:bodyPr anchor="ctr"/>
        <a:lstStyle/>
        <a:p>
          <a:r>
            <a:rPr lang="de-DE" sz="1800" dirty="0"/>
            <a:t>Die Initiatoren bieten den Unterstützern der Kampagne einen Prototyp oder das fertige Produkt/die fertige Dienstleistung an. Das Modell wird häufig auf Plattformen wie Kickstarter implementiert.</a:t>
          </a:r>
          <a:endParaRPr lang="en-US" sz="1800" dirty="0"/>
        </a:p>
      </dgm:t>
    </dgm:pt>
    <dgm:pt modelId="{D390E8FD-3767-4C0F-8BE8-4C382CD7458C}" type="parTrans" cxnId="{6AB679B2-0BCE-4A43-AB76-D19BC9B8CB2F}">
      <dgm:prSet/>
      <dgm:spPr/>
      <dgm:t>
        <a:bodyPr/>
        <a:lstStyle/>
        <a:p>
          <a:endParaRPr lang="en-US"/>
        </a:p>
      </dgm:t>
    </dgm:pt>
    <dgm:pt modelId="{45479D9D-1BD1-464F-BF59-892B7444AD41}" type="sibTrans" cxnId="{6AB679B2-0BCE-4A43-AB76-D19BC9B8CB2F}">
      <dgm:prSet/>
      <dgm:spPr/>
      <dgm:t>
        <a:bodyPr/>
        <a:lstStyle/>
        <a:p>
          <a:endParaRPr lang="en-US"/>
        </a:p>
      </dgm:t>
    </dgm:pt>
    <dgm:pt modelId="{626ABF69-CE84-45DD-B6E8-0F08C417D545}" type="pres">
      <dgm:prSet presAssocID="{E14D6BDA-96B1-45D2-B55D-2F5BC233BB86}" presName="Name0" presStyleCnt="0">
        <dgm:presLayoutVars>
          <dgm:chMax/>
          <dgm:chPref val="3"/>
          <dgm:dir/>
          <dgm:animOne val="branch"/>
          <dgm:animLvl val="lvl"/>
        </dgm:presLayoutVars>
      </dgm:prSet>
      <dgm:spPr/>
    </dgm:pt>
    <dgm:pt modelId="{737724C2-55B7-4016-8AFE-0A8C1630B576}" type="pres">
      <dgm:prSet presAssocID="{029FD209-150E-4A45-BD28-06627318AD24}" presName="composite" presStyleCnt="0"/>
      <dgm:spPr/>
    </dgm:pt>
    <dgm:pt modelId="{35BEDD56-6AD7-4895-800B-C251CA62B51F}" type="pres">
      <dgm:prSet presAssocID="{029FD209-150E-4A45-BD28-06627318AD24}" presName="FirstChild" presStyleLbl="revTx" presStyleIdx="0" presStyleCnt="3">
        <dgm:presLayoutVars>
          <dgm:chMax val="0"/>
          <dgm:chPref val="0"/>
          <dgm:bulletEnabled val="1"/>
        </dgm:presLayoutVars>
      </dgm:prSet>
      <dgm:spPr/>
    </dgm:pt>
    <dgm:pt modelId="{2410887A-0524-43CB-9D6C-8F50FB21825F}" type="pres">
      <dgm:prSet presAssocID="{029FD209-150E-4A45-BD28-06627318AD24}" presName="Parent" presStyleLbl="alignNode1" presStyleIdx="0" presStyleCnt="3" custScaleY="78540" custLinFactNeighborY="12030">
        <dgm:presLayoutVars>
          <dgm:chMax val="3"/>
          <dgm:chPref val="3"/>
          <dgm:bulletEnabled val="1"/>
        </dgm:presLayoutVars>
      </dgm:prSet>
      <dgm:spPr/>
    </dgm:pt>
    <dgm:pt modelId="{33D11B50-274D-4936-896D-99BF38B30823}" type="pres">
      <dgm:prSet presAssocID="{029FD209-150E-4A45-BD28-06627318AD24}" presName="Accent" presStyleLbl="parChTrans1D1" presStyleIdx="0" presStyleCnt="3"/>
      <dgm:spPr/>
    </dgm:pt>
    <dgm:pt modelId="{E350EA4A-D4DE-4D23-873D-08F51A001197}" type="pres">
      <dgm:prSet presAssocID="{E599F179-CED2-4F64-9D39-258D27B9EB6A}" presName="sibTrans" presStyleCnt="0"/>
      <dgm:spPr/>
    </dgm:pt>
    <dgm:pt modelId="{020010BB-A2F2-4B6F-9148-2F7B059D186D}" type="pres">
      <dgm:prSet presAssocID="{AABEE884-5E0C-4365-873D-480E10062670}" presName="composite" presStyleCnt="0"/>
      <dgm:spPr/>
    </dgm:pt>
    <dgm:pt modelId="{D518C49C-77B6-4D2A-8E00-8EA5482182F2}" type="pres">
      <dgm:prSet presAssocID="{AABEE884-5E0C-4365-873D-480E10062670}" presName="FirstChild" presStyleLbl="revTx" presStyleIdx="1" presStyleCnt="3">
        <dgm:presLayoutVars>
          <dgm:chMax val="0"/>
          <dgm:chPref val="0"/>
          <dgm:bulletEnabled val="1"/>
        </dgm:presLayoutVars>
      </dgm:prSet>
      <dgm:spPr/>
    </dgm:pt>
    <dgm:pt modelId="{AB0BD3F9-CC82-4C0C-84D5-4A534DD3B18F}" type="pres">
      <dgm:prSet presAssocID="{AABEE884-5E0C-4365-873D-480E10062670}" presName="Parent" presStyleLbl="alignNode1" presStyleIdx="1" presStyleCnt="3" custScaleY="78540" custLinFactNeighborY="12030">
        <dgm:presLayoutVars>
          <dgm:chMax val="3"/>
          <dgm:chPref val="3"/>
          <dgm:bulletEnabled val="1"/>
        </dgm:presLayoutVars>
      </dgm:prSet>
      <dgm:spPr/>
    </dgm:pt>
    <dgm:pt modelId="{99E59698-22B8-41DF-84D9-B7A02336867A}" type="pres">
      <dgm:prSet presAssocID="{AABEE884-5E0C-4365-873D-480E10062670}" presName="Accent" presStyleLbl="parChTrans1D1" presStyleIdx="1" presStyleCnt="3"/>
      <dgm:spPr/>
    </dgm:pt>
    <dgm:pt modelId="{4F1BDFD3-26F7-4662-A310-2F736B831F03}" type="pres">
      <dgm:prSet presAssocID="{549BE54F-429D-4842-B189-35B94607E6BB}" presName="sibTrans" presStyleCnt="0"/>
      <dgm:spPr/>
    </dgm:pt>
    <dgm:pt modelId="{D1126430-6B10-4F56-8888-4069740BA32B}" type="pres">
      <dgm:prSet presAssocID="{71676ACC-04D2-43D4-9871-FB9116269DB1}" presName="composite" presStyleCnt="0"/>
      <dgm:spPr/>
    </dgm:pt>
    <dgm:pt modelId="{DE78828A-A5A0-4303-ADF4-2F106B366DFC}" type="pres">
      <dgm:prSet presAssocID="{71676ACC-04D2-43D4-9871-FB9116269DB1}" presName="FirstChild" presStyleLbl="revTx" presStyleIdx="2" presStyleCnt="3">
        <dgm:presLayoutVars>
          <dgm:chMax val="0"/>
          <dgm:chPref val="0"/>
          <dgm:bulletEnabled val="1"/>
        </dgm:presLayoutVars>
      </dgm:prSet>
      <dgm:spPr/>
    </dgm:pt>
    <dgm:pt modelId="{3520A4CC-0CBF-4FE2-9CFF-FAEC96F46349}" type="pres">
      <dgm:prSet presAssocID="{71676ACC-04D2-43D4-9871-FB9116269DB1}" presName="Parent" presStyleLbl="alignNode1" presStyleIdx="2" presStyleCnt="3" custScaleY="78540" custLinFactNeighborY="12030">
        <dgm:presLayoutVars>
          <dgm:chMax val="3"/>
          <dgm:chPref val="3"/>
          <dgm:bulletEnabled val="1"/>
        </dgm:presLayoutVars>
      </dgm:prSet>
      <dgm:spPr/>
    </dgm:pt>
    <dgm:pt modelId="{FA987749-C1D5-4761-BCA8-55B2BC63CC8E}" type="pres">
      <dgm:prSet presAssocID="{71676ACC-04D2-43D4-9871-FB9116269DB1}" presName="Accent" presStyleLbl="parChTrans1D1" presStyleIdx="2" presStyleCnt="3"/>
      <dgm:spPr/>
    </dgm:pt>
  </dgm:ptLst>
  <dgm:cxnLst>
    <dgm:cxn modelId="{D1D91404-3E06-4CF5-B809-62B9C7EB1ED6}" type="presOf" srcId="{029FD209-150E-4A45-BD28-06627318AD24}" destId="{2410887A-0524-43CB-9D6C-8F50FB21825F}" srcOrd="0" destOrd="0" presId="urn:microsoft.com/office/officeart/2011/layout/TabList"/>
    <dgm:cxn modelId="{8A8F7229-5E12-4128-9597-D8400275B70E}" srcId="{AABEE884-5E0C-4365-873D-480E10062670}" destId="{E1B54728-71F9-4FF7-BA9E-D30323CD35CB}" srcOrd="0" destOrd="0" parTransId="{62E101EB-1AB5-4B7B-8326-4EA032F938F9}" sibTransId="{63655FB5-7F9A-4D53-A685-1A813206AB50}"/>
    <dgm:cxn modelId="{7B3C5A5F-6C03-4FA5-B1A1-D9B0BAED73B4}" type="presOf" srcId="{AABEE884-5E0C-4365-873D-480E10062670}" destId="{AB0BD3F9-CC82-4C0C-84D5-4A534DD3B18F}" srcOrd="0" destOrd="0" presId="urn:microsoft.com/office/officeart/2011/layout/TabList"/>
    <dgm:cxn modelId="{49DFB85F-DAA0-46BD-8449-F54C7EF9C1BD}" type="presOf" srcId="{F1B97CD5-4769-421F-99BF-B3BD29DA0915}" destId="{35BEDD56-6AD7-4895-800B-C251CA62B51F}" srcOrd="0" destOrd="0" presId="urn:microsoft.com/office/officeart/2011/layout/TabList"/>
    <dgm:cxn modelId="{C3BD7B46-9C73-4D50-9890-023F6633D8B0}" srcId="{E14D6BDA-96B1-45D2-B55D-2F5BC233BB86}" destId="{029FD209-150E-4A45-BD28-06627318AD24}" srcOrd="0" destOrd="0" parTransId="{B4C32B76-B146-4F02-8E55-D25C5FECC5CA}" sibTransId="{E599F179-CED2-4F64-9D39-258D27B9EB6A}"/>
    <dgm:cxn modelId="{F333C74D-1C75-4A9B-A8BB-BEF99F71A0E0}" srcId="{E14D6BDA-96B1-45D2-B55D-2F5BC233BB86}" destId="{71676ACC-04D2-43D4-9871-FB9116269DB1}" srcOrd="2" destOrd="0" parTransId="{055698E2-20D2-4C09-9C30-AA021F9ACDCE}" sibTransId="{A374261D-5A81-47EB-9ABA-DC1CC361D2EC}"/>
    <dgm:cxn modelId="{04A32F50-0607-415C-A994-2E7D63621A1B}" srcId="{029FD209-150E-4A45-BD28-06627318AD24}" destId="{F1B97CD5-4769-421F-99BF-B3BD29DA0915}" srcOrd="0" destOrd="0" parTransId="{015D18B7-6B05-42A0-9300-0500E23B8DFE}" sibTransId="{D4A710E3-74EE-40D2-9E12-20769505422D}"/>
    <dgm:cxn modelId="{4C0A7980-28A3-4535-B669-4B66942B4E3D}" type="presOf" srcId="{51BED5D9-BF2D-4378-8A9B-79FB1193C59A}" destId="{DE78828A-A5A0-4303-ADF4-2F106B366DFC}" srcOrd="0" destOrd="0" presId="urn:microsoft.com/office/officeart/2011/layout/TabList"/>
    <dgm:cxn modelId="{02A14087-500E-4FF1-9950-DB944D0778ED}" type="presOf" srcId="{71676ACC-04D2-43D4-9871-FB9116269DB1}" destId="{3520A4CC-0CBF-4FE2-9CFF-FAEC96F46349}" srcOrd="0" destOrd="0" presId="urn:microsoft.com/office/officeart/2011/layout/TabList"/>
    <dgm:cxn modelId="{6AB679B2-0BCE-4A43-AB76-D19BC9B8CB2F}" srcId="{71676ACC-04D2-43D4-9871-FB9116269DB1}" destId="{51BED5D9-BF2D-4378-8A9B-79FB1193C59A}" srcOrd="0" destOrd="0" parTransId="{D390E8FD-3767-4C0F-8BE8-4C382CD7458C}" sibTransId="{45479D9D-1BD1-464F-BF59-892B7444AD41}"/>
    <dgm:cxn modelId="{C1DD21BC-D6A6-40D5-AA98-E925A914EBDE}" srcId="{E14D6BDA-96B1-45D2-B55D-2F5BC233BB86}" destId="{AABEE884-5E0C-4365-873D-480E10062670}" srcOrd="1" destOrd="0" parTransId="{89B26615-2953-4252-97A8-71E5AAFDFAFB}" sibTransId="{549BE54F-429D-4842-B189-35B94607E6BB}"/>
    <dgm:cxn modelId="{5E2655C1-AB45-4289-B610-CDFED7B6DA0C}" type="presOf" srcId="{E14D6BDA-96B1-45D2-B55D-2F5BC233BB86}" destId="{626ABF69-CE84-45DD-B6E8-0F08C417D545}" srcOrd="0" destOrd="0" presId="urn:microsoft.com/office/officeart/2011/layout/TabList"/>
    <dgm:cxn modelId="{6F5001F7-A569-4209-ADA6-2E767AE8DC9D}" type="presOf" srcId="{E1B54728-71F9-4FF7-BA9E-D30323CD35CB}" destId="{D518C49C-77B6-4D2A-8E00-8EA5482182F2}" srcOrd="0" destOrd="0" presId="urn:microsoft.com/office/officeart/2011/layout/TabList"/>
    <dgm:cxn modelId="{B42C99BE-8D6B-4D6A-A3D3-AD532ABEF78E}" type="presParOf" srcId="{626ABF69-CE84-45DD-B6E8-0F08C417D545}" destId="{737724C2-55B7-4016-8AFE-0A8C1630B576}" srcOrd="0" destOrd="0" presId="urn:microsoft.com/office/officeart/2011/layout/TabList"/>
    <dgm:cxn modelId="{43EB6F9C-D937-4747-BA80-22808770CBD8}" type="presParOf" srcId="{737724C2-55B7-4016-8AFE-0A8C1630B576}" destId="{35BEDD56-6AD7-4895-800B-C251CA62B51F}" srcOrd="0" destOrd="0" presId="urn:microsoft.com/office/officeart/2011/layout/TabList"/>
    <dgm:cxn modelId="{D26C889E-7010-4083-A912-F3CD0E1CFF76}" type="presParOf" srcId="{737724C2-55B7-4016-8AFE-0A8C1630B576}" destId="{2410887A-0524-43CB-9D6C-8F50FB21825F}" srcOrd="1" destOrd="0" presId="urn:microsoft.com/office/officeart/2011/layout/TabList"/>
    <dgm:cxn modelId="{0B1C2FD9-FF24-44C2-A4CB-5511B31BE40F}" type="presParOf" srcId="{737724C2-55B7-4016-8AFE-0A8C1630B576}" destId="{33D11B50-274D-4936-896D-99BF38B30823}" srcOrd="2" destOrd="0" presId="urn:microsoft.com/office/officeart/2011/layout/TabList"/>
    <dgm:cxn modelId="{B1336247-CF55-4556-9E76-5A7888AD521E}" type="presParOf" srcId="{626ABF69-CE84-45DD-B6E8-0F08C417D545}" destId="{E350EA4A-D4DE-4D23-873D-08F51A001197}" srcOrd="1" destOrd="0" presId="urn:microsoft.com/office/officeart/2011/layout/TabList"/>
    <dgm:cxn modelId="{A5325C74-AD6E-4A51-AAF1-5CCEA22B692C}" type="presParOf" srcId="{626ABF69-CE84-45DD-B6E8-0F08C417D545}" destId="{020010BB-A2F2-4B6F-9148-2F7B059D186D}" srcOrd="2" destOrd="0" presId="urn:microsoft.com/office/officeart/2011/layout/TabList"/>
    <dgm:cxn modelId="{A3E8BC65-0AB2-4B3A-A234-9D4D7ECC45C0}" type="presParOf" srcId="{020010BB-A2F2-4B6F-9148-2F7B059D186D}" destId="{D518C49C-77B6-4D2A-8E00-8EA5482182F2}" srcOrd="0" destOrd="0" presId="urn:microsoft.com/office/officeart/2011/layout/TabList"/>
    <dgm:cxn modelId="{2D1AF674-71DA-4D7E-841B-F0DE8C404EBB}" type="presParOf" srcId="{020010BB-A2F2-4B6F-9148-2F7B059D186D}" destId="{AB0BD3F9-CC82-4C0C-84D5-4A534DD3B18F}" srcOrd="1" destOrd="0" presId="urn:microsoft.com/office/officeart/2011/layout/TabList"/>
    <dgm:cxn modelId="{6FF464C2-E5BA-45A7-9712-0E5FF14FD17E}" type="presParOf" srcId="{020010BB-A2F2-4B6F-9148-2F7B059D186D}" destId="{99E59698-22B8-41DF-84D9-B7A02336867A}" srcOrd="2" destOrd="0" presId="urn:microsoft.com/office/officeart/2011/layout/TabList"/>
    <dgm:cxn modelId="{296CB0F9-C993-460A-B00F-607CE056F50E}" type="presParOf" srcId="{626ABF69-CE84-45DD-B6E8-0F08C417D545}" destId="{4F1BDFD3-26F7-4662-A310-2F736B831F03}" srcOrd="3" destOrd="0" presId="urn:microsoft.com/office/officeart/2011/layout/TabList"/>
    <dgm:cxn modelId="{ED12D90D-DFE4-470F-9A84-1221A07C8D0B}" type="presParOf" srcId="{626ABF69-CE84-45DD-B6E8-0F08C417D545}" destId="{D1126430-6B10-4F56-8888-4069740BA32B}" srcOrd="4" destOrd="0" presId="urn:microsoft.com/office/officeart/2011/layout/TabList"/>
    <dgm:cxn modelId="{8BA84892-2809-4080-A645-D30504849179}" type="presParOf" srcId="{D1126430-6B10-4F56-8888-4069740BA32B}" destId="{DE78828A-A5A0-4303-ADF4-2F106B366DFC}" srcOrd="0" destOrd="0" presId="urn:microsoft.com/office/officeart/2011/layout/TabList"/>
    <dgm:cxn modelId="{43A6CB88-09E7-411D-B860-C20EFD61F1AA}" type="presParOf" srcId="{D1126430-6B10-4F56-8888-4069740BA32B}" destId="{3520A4CC-0CBF-4FE2-9CFF-FAEC96F46349}" srcOrd="1" destOrd="0" presId="urn:microsoft.com/office/officeart/2011/layout/TabList"/>
    <dgm:cxn modelId="{B5467ED1-7777-47FB-9B7D-A9EAB09CBA62}" type="presParOf" srcId="{D1126430-6B10-4F56-8888-4069740BA32B}" destId="{FA987749-C1D5-4761-BCA8-55B2BC63CC8E}"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309B4E-56C3-4215-BDCD-EC870639DC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7191C20-FA7D-457C-A1E4-1F070E4B9EE3}">
      <dgm:prSet/>
      <dgm:spPr/>
      <dgm:t>
        <a:bodyPr/>
        <a:lstStyle/>
        <a:p>
          <a:pPr rtl="0"/>
          <a:r>
            <a:rPr lang="de-AT" dirty="0"/>
            <a:t>Vorteile für Unterstützer</a:t>
          </a:r>
          <a:endParaRPr lang="en-US" dirty="0"/>
        </a:p>
      </dgm:t>
    </dgm:pt>
    <dgm:pt modelId="{E9642C70-7C00-4BD7-B8C1-6328187A24E5}" type="parTrans" cxnId="{56B2E561-9DF0-4E84-9020-761B4D3C3A9D}">
      <dgm:prSet/>
      <dgm:spPr/>
      <dgm:t>
        <a:bodyPr/>
        <a:lstStyle/>
        <a:p>
          <a:endParaRPr lang="en-US"/>
        </a:p>
      </dgm:t>
    </dgm:pt>
    <dgm:pt modelId="{E1B0E6F0-16B9-48AB-AA96-196F571D16A6}" type="sibTrans" cxnId="{56B2E561-9DF0-4E84-9020-761B4D3C3A9D}">
      <dgm:prSet/>
      <dgm:spPr/>
      <dgm:t>
        <a:bodyPr/>
        <a:lstStyle/>
        <a:p>
          <a:endParaRPr lang="en-US"/>
        </a:p>
      </dgm:t>
    </dgm:pt>
    <dgm:pt modelId="{8A165C70-0801-4F73-AD95-A42EC4BBF0FF}">
      <dgm:prSet/>
      <dgm:spPr/>
      <dgm:t>
        <a:bodyPr/>
        <a:lstStyle/>
        <a:p>
          <a:pPr rtl="0"/>
          <a:r>
            <a:rPr lang="de-DE" dirty="0"/>
            <a:t>Unterstützer können Produkte frühzeitig kaufen</a:t>
          </a:r>
          <a:endParaRPr lang="en-US" dirty="0"/>
        </a:p>
      </dgm:t>
    </dgm:pt>
    <dgm:pt modelId="{6F3F93B1-3BAF-4179-AAE4-B74FC35FAE0E}" type="parTrans" cxnId="{71F10FDA-171F-4B52-B1F3-CAFD7F5961A9}">
      <dgm:prSet/>
      <dgm:spPr/>
      <dgm:t>
        <a:bodyPr/>
        <a:lstStyle/>
        <a:p>
          <a:endParaRPr lang="en-US"/>
        </a:p>
      </dgm:t>
    </dgm:pt>
    <dgm:pt modelId="{99C0AD06-3CE0-41A4-BEC4-9CAB0B7ACE85}" type="sibTrans" cxnId="{71F10FDA-171F-4B52-B1F3-CAFD7F5961A9}">
      <dgm:prSet/>
      <dgm:spPr/>
      <dgm:t>
        <a:bodyPr/>
        <a:lstStyle/>
        <a:p>
          <a:endParaRPr lang="en-US"/>
        </a:p>
      </dgm:t>
    </dgm:pt>
    <dgm:pt modelId="{7FD32DF0-69D8-4451-8E65-5E5521C195D7}">
      <dgm:prSet/>
      <dgm:spPr/>
      <dgm:t>
        <a:bodyPr/>
        <a:lstStyle/>
        <a:p>
          <a:pPr rtl="0"/>
          <a:r>
            <a:rPr lang="de-DE" dirty="0"/>
            <a:t>Unterstützer können ihre Unterstützung öffentlich zeigen</a:t>
          </a:r>
          <a:endParaRPr lang="en-US" dirty="0"/>
        </a:p>
      </dgm:t>
    </dgm:pt>
    <dgm:pt modelId="{C8ECA57C-ACEB-4CBA-84EE-8EC287BEC20E}" type="parTrans" cxnId="{BB45B2CF-6B95-4542-8B84-C030850803AE}">
      <dgm:prSet/>
      <dgm:spPr/>
      <dgm:t>
        <a:bodyPr/>
        <a:lstStyle/>
        <a:p>
          <a:endParaRPr lang="en-US"/>
        </a:p>
      </dgm:t>
    </dgm:pt>
    <dgm:pt modelId="{9A3032D8-E4A2-4D17-A132-6110AFCC050A}" type="sibTrans" cxnId="{BB45B2CF-6B95-4542-8B84-C030850803AE}">
      <dgm:prSet/>
      <dgm:spPr/>
      <dgm:t>
        <a:bodyPr/>
        <a:lstStyle/>
        <a:p>
          <a:endParaRPr lang="en-US"/>
        </a:p>
      </dgm:t>
    </dgm:pt>
    <dgm:pt modelId="{3C2C2907-626B-4097-BB44-E7BDF913D0E5}">
      <dgm:prSet/>
      <dgm:spPr/>
      <dgm:t>
        <a:bodyPr/>
        <a:lstStyle/>
        <a:p>
          <a:pPr rtl="0"/>
          <a:r>
            <a:rPr lang="de-DE" dirty="0"/>
            <a:t>Unterstützer erhalten Produkte, die oft nicht verfügbar sind</a:t>
          </a:r>
          <a:endParaRPr lang="en-US" dirty="0"/>
        </a:p>
      </dgm:t>
    </dgm:pt>
    <dgm:pt modelId="{7E4696A1-6B96-494F-BDE4-26EBD73416E8}" type="parTrans" cxnId="{1124258D-19D3-4929-B73B-9D0463BE2633}">
      <dgm:prSet/>
      <dgm:spPr/>
      <dgm:t>
        <a:bodyPr/>
        <a:lstStyle/>
        <a:p>
          <a:endParaRPr lang="en-US"/>
        </a:p>
      </dgm:t>
    </dgm:pt>
    <dgm:pt modelId="{AA3550D4-47B5-49B5-AF41-ADDF8F7B1D71}" type="sibTrans" cxnId="{1124258D-19D3-4929-B73B-9D0463BE2633}">
      <dgm:prSet/>
      <dgm:spPr/>
      <dgm:t>
        <a:bodyPr/>
        <a:lstStyle/>
        <a:p>
          <a:endParaRPr lang="en-US"/>
        </a:p>
      </dgm:t>
    </dgm:pt>
    <dgm:pt modelId="{FAE0646F-D61C-4F25-BDF4-074931225529}">
      <dgm:prSet/>
      <dgm:spPr/>
      <dgm:t>
        <a:bodyPr/>
        <a:lstStyle/>
        <a:p>
          <a:pPr rtl="0"/>
          <a:r>
            <a:rPr lang="de-AT" dirty="0"/>
            <a:t>Vorteile für Unternehmen</a:t>
          </a:r>
          <a:endParaRPr lang="en-US" dirty="0"/>
        </a:p>
      </dgm:t>
    </dgm:pt>
    <dgm:pt modelId="{37C7726E-1C6D-4687-88FA-82B1934AAA68}" type="parTrans" cxnId="{C62CCF06-44EA-42E0-82A7-C983B37F1EE6}">
      <dgm:prSet/>
      <dgm:spPr/>
      <dgm:t>
        <a:bodyPr/>
        <a:lstStyle/>
        <a:p>
          <a:endParaRPr lang="en-US"/>
        </a:p>
      </dgm:t>
    </dgm:pt>
    <dgm:pt modelId="{22BC7542-12B6-400C-B393-DD197A373242}" type="sibTrans" cxnId="{C62CCF06-44EA-42E0-82A7-C983B37F1EE6}">
      <dgm:prSet/>
      <dgm:spPr/>
      <dgm:t>
        <a:bodyPr/>
        <a:lstStyle/>
        <a:p>
          <a:endParaRPr lang="en-US"/>
        </a:p>
      </dgm:t>
    </dgm:pt>
    <dgm:pt modelId="{ACAB4980-3AB6-49B3-8C4B-0555F45E5F75}">
      <dgm:prSet/>
      <dgm:spPr/>
      <dgm:t>
        <a:bodyPr/>
        <a:lstStyle/>
        <a:p>
          <a:pPr rtl="0"/>
          <a:r>
            <a:rPr lang="de-DE" dirty="0"/>
            <a:t>Die erhaltenen Mittel müssen nicht zurückgezahlt werden</a:t>
          </a:r>
          <a:endParaRPr lang="en-US" dirty="0"/>
        </a:p>
      </dgm:t>
    </dgm:pt>
    <dgm:pt modelId="{58D8FB36-78E3-4D72-85CD-F526B30062C8}" type="parTrans" cxnId="{D94052F5-587B-4F95-9D44-0DA0FBC1BE1A}">
      <dgm:prSet/>
      <dgm:spPr/>
      <dgm:t>
        <a:bodyPr/>
        <a:lstStyle/>
        <a:p>
          <a:endParaRPr lang="en-US"/>
        </a:p>
      </dgm:t>
    </dgm:pt>
    <dgm:pt modelId="{5811ACE7-DA50-4577-900C-D31D60B0D1C5}" type="sibTrans" cxnId="{D94052F5-587B-4F95-9D44-0DA0FBC1BE1A}">
      <dgm:prSet/>
      <dgm:spPr/>
      <dgm:t>
        <a:bodyPr/>
        <a:lstStyle/>
        <a:p>
          <a:endParaRPr lang="en-US"/>
        </a:p>
      </dgm:t>
    </dgm:pt>
    <dgm:pt modelId="{C572CB3F-04F1-4EB3-BAFF-381EC9765128}">
      <dgm:prSet/>
      <dgm:spPr/>
      <dgm:t>
        <a:bodyPr/>
        <a:lstStyle/>
        <a:p>
          <a:pPr rtl="0"/>
          <a:r>
            <a:rPr lang="de-DE" dirty="0"/>
            <a:t>Neben der Kapitalbeschaffung kann bereits ein Kundenstamm aufgebaut werden</a:t>
          </a:r>
          <a:endParaRPr lang="en-US" dirty="0"/>
        </a:p>
      </dgm:t>
    </dgm:pt>
    <dgm:pt modelId="{5E287349-FA57-42A7-B4A2-E3E92D674A7D}" type="parTrans" cxnId="{41AB74B8-0C95-42F9-906A-761D74158690}">
      <dgm:prSet/>
      <dgm:spPr/>
      <dgm:t>
        <a:bodyPr/>
        <a:lstStyle/>
        <a:p>
          <a:endParaRPr lang="en-US"/>
        </a:p>
      </dgm:t>
    </dgm:pt>
    <dgm:pt modelId="{A3B52688-8A95-4BE8-9550-83E60E747B35}" type="sibTrans" cxnId="{41AB74B8-0C95-42F9-906A-761D74158690}">
      <dgm:prSet/>
      <dgm:spPr/>
      <dgm:t>
        <a:bodyPr/>
        <a:lstStyle/>
        <a:p>
          <a:endParaRPr lang="en-US"/>
        </a:p>
      </dgm:t>
    </dgm:pt>
    <dgm:pt modelId="{B269BEDE-4EAD-41B3-B698-C69D70FA934A}">
      <dgm:prSet/>
      <dgm:spPr/>
      <dgm:t>
        <a:bodyPr/>
        <a:lstStyle/>
        <a:p>
          <a:pPr rtl="0"/>
          <a:r>
            <a:rPr lang="de-DE" dirty="0"/>
            <a:t>Es kann ein viel größeres Publikum erreichen</a:t>
          </a:r>
          <a:endParaRPr lang="en-US" dirty="0"/>
        </a:p>
      </dgm:t>
    </dgm:pt>
    <dgm:pt modelId="{B5AA7A3E-9AF7-4D24-B438-D7ECF6BA784B}" type="parTrans" cxnId="{AEFD1E62-8147-4F4B-89CB-862385B9487C}">
      <dgm:prSet/>
      <dgm:spPr/>
      <dgm:t>
        <a:bodyPr/>
        <a:lstStyle/>
        <a:p>
          <a:endParaRPr lang="en-US"/>
        </a:p>
      </dgm:t>
    </dgm:pt>
    <dgm:pt modelId="{29946ECF-DEEF-48FF-9444-73440F6D3667}" type="sibTrans" cxnId="{AEFD1E62-8147-4F4B-89CB-862385B9487C}">
      <dgm:prSet/>
      <dgm:spPr/>
      <dgm:t>
        <a:bodyPr/>
        <a:lstStyle/>
        <a:p>
          <a:endParaRPr lang="en-US"/>
        </a:p>
      </dgm:t>
    </dgm:pt>
    <dgm:pt modelId="{FBA3A341-AEDF-404C-8246-6357EFA92715}">
      <dgm:prSet/>
      <dgm:spPr/>
      <dgm:t>
        <a:bodyPr/>
        <a:lstStyle/>
        <a:p>
          <a:pPr rtl="0"/>
          <a:r>
            <a:rPr lang="de-DE" dirty="0"/>
            <a:t>Es ist ein Marketing-Tool zur Weiterentwicklung</a:t>
          </a:r>
          <a:endParaRPr lang="en-US" dirty="0"/>
        </a:p>
      </dgm:t>
    </dgm:pt>
    <dgm:pt modelId="{810A82D6-3019-4A94-9300-E5BEC42F7597}" type="parTrans" cxnId="{59286806-020E-4956-93EA-40F09FBD3132}">
      <dgm:prSet/>
      <dgm:spPr/>
      <dgm:t>
        <a:bodyPr/>
        <a:lstStyle/>
        <a:p>
          <a:endParaRPr lang="en-US"/>
        </a:p>
      </dgm:t>
    </dgm:pt>
    <dgm:pt modelId="{5410093F-1080-4DC7-925F-CAFAF7EAF16B}" type="sibTrans" cxnId="{59286806-020E-4956-93EA-40F09FBD3132}">
      <dgm:prSet/>
      <dgm:spPr/>
      <dgm:t>
        <a:bodyPr/>
        <a:lstStyle/>
        <a:p>
          <a:endParaRPr lang="en-US"/>
        </a:p>
      </dgm:t>
    </dgm:pt>
    <dgm:pt modelId="{D50413F1-3CC1-4559-9122-CB3F1C1D46E2}" type="pres">
      <dgm:prSet presAssocID="{B2309B4E-56C3-4215-BDCD-EC870639DCFD}" presName="linear" presStyleCnt="0">
        <dgm:presLayoutVars>
          <dgm:animLvl val="lvl"/>
          <dgm:resizeHandles val="exact"/>
        </dgm:presLayoutVars>
      </dgm:prSet>
      <dgm:spPr/>
    </dgm:pt>
    <dgm:pt modelId="{70E1D684-D32B-46FF-8AD5-5004DB3A0DF3}" type="pres">
      <dgm:prSet presAssocID="{E7191C20-FA7D-457C-A1E4-1F070E4B9EE3}" presName="parentText" presStyleLbl="node1" presStyleIdx="0" presStyleCnt="2">
        <dgm:presLayoutVars>
          <dgm:chMax val="0"/>
          <dgm:bulletEnabled val="1"/>
        </dgm:presLayoutVars>
      </dgm:prSet>
      <dgm:spPr/>
    </dgm:pt>
    <dgm:pt modelId="{FD1A0631-52A3-48FC-A709-FF1388234F89}" type="pres">
      <dgm:prSet presAssocID="{E7191C20-FA7D-457C-A1E4-1F070E4B9EE3}" presName="childText" presStyleLbl="revTx" presStyleIdx="0" presStyleCnt="2">
        <dgm:presLayoutVars>
          <dgm:bulletEnabled val="1"/>
        </dgm:presLayoutVars>
      </dgm:prSet>
      <dgm:spPr/>
    </dgm:pt>
    <dgm:pt modelId="{70A75D85-47FE-4D6A-866A-5E1D9D459671}" type="pres">
      <dgm:prSet presAssocID="{FAE0646F-D61C-4F25-BDF4-074931225529}" presName="parentText" presStyleLbl="node1" presStyleIdx="1" presStyleCnt="2">
        <dgm:presLayoutVars>
          <dgm:chMax val="0"/>
          <dgm:bulletEnabled val="1"/>
        </dgm:presLayoutVars>
      </dgm:prSet>
      <dgm:spPr/>
    </dgm:pt>
    <dgm:pt modelId="{DDEE4CEA-9029-4E6A-967A-DEE26880464B}" type="pres">
      <dgm:prSet presAssocID="{FAE0646F-D61C-4F25-BDF4-074931225529}" presName="childText" presStyleLbl="revTx" presStyleIdx="1" presStyleCnt="2">
        <dgm:presLayoutVars>
          <dgm:bulletEnabled val="1"/>
        </dgm:presLayoutVars>
      </dgm:prSet>
      <dgm:spPr/>
    </dgm:pt>
  </dgm:ptLst>
  <dgm:cxnLst>
    <dgm:cxn modelId="{59286806-020E-4956-93EA-40F09FBD3132}" srcId="{FAE0646F-D61C-4F25-BDF4-074931225529}" destId="{FBA3A341-AEDF-404C-8246-6357EFA92715}" srcOrd="3" destOrd="0" parTransId="{810A82D6-3019-4A94-9300-E5BEC42F7597}" sibTransId="{5410093F-1080-4DC7-925F-CAFAF7EAF16B}"/>
    <dgm:cxn modelId="{C62CCF06-44EA-42E0-82A7-C983B37F1EE6}" srcId="{B2309B4E-56C3-4215-BDCD-EC870639DCFD}" destId="{FAE0646F-D61C-4F25-BDF4-074931225529}" srcOrd="1" destOrd="0" parTransId="{37C7726E-1C6D-4687-88FA-82B1934AAA68}" sibTransId="{22BC7542-12B6-400C-B393-DD197A373242}"/>
    <dgm:cxn modelId="{02ECA409-3DEE-41DE-A226-8CB73CC330EE}" type="presOf" srcId="{C572CB3F-04F1-4EB3-BAFF-381EC9765128}" destId="{DDEE4CEA-9029-4E6A-967A-DEE26880464B}" srcOrd="0" destOrd="1" presId="urn:microsoft.com/office/officeart/2005/8/layout/vList2"/>
    <dgm:cxn modelId="{84E1A81A-FF4A-41E6-84AC-6A3412FA05F6}" type="presOf" srcId="{8A165C70-0801-4F73-AD95-A42EC4BBF0FF}" destId="{FD1A0631-52A3-48FC-A709-FF1388234F89}" srcOrd="0" destOrd="0" presId="urn:microsoft.com/office/officeart/2005/8/layout/vList2"/>
    <dgm:cxn modelId="{56B2E561-9DF0-4E84-9020-761B4D3C3A9D}" srcId="{B2309B4E-56C3-4215-BDCD-EC870639DCFD}" destId="{E7191C20-FA7D-457C-A1E4-1F070E4B9EE3}" srcOrd="0" destOrd="0" parTransId="{E9642C70-7C00-4BD7-B8C1-6328187A24E5}" sibTransId="{E1B0E6F0-16B9-48AB-AA96-196F571D16A6}"/>
    <dgm:cxn modelId="{AEFD1E62-8147-4F4B-89CB-862385B9487C}" srcId="{FAE0646F-D61C-4F25-BDF4-074931225529}" destId="{B269BEDE-4EAD-41B3-B698-C69D70FA934A}" srcOrd="2" destOrd="0" parTransId="{B5AA7A3E-9AF7-4D24-B438-D7ECF6BA784B}" sibTransId="{29946ECF-DEEF-48FF-9444-73440F6D3667}"/>
    <dgm:cxn modelId="{1124258D-19D3-4929-B73B-9D0463BE2633}" srcId="{E7191C20-FA7D-457C-A1E4-1F070E4B9EE3}" destId="{3C2C2907-626B-4097-BB44-E7BDF913D0E5}" srcOrd="2" destOrd="0" parTransId="{7E4696A1-6B96-494F-BDE4-26EBD73416E8}" sibTransId="{AA3550D4-47B5-49B5-AF41-ADDF8F7B1D71}"/>
    <dgm:cxn modelId="{B6098094-1F04-43F3-BC29-CC1C726F47B3}" type="presOf" srcId="{B269BEDE-4EAD-41B3-B698-C69D70FA934A}" destId="{DDEE4CEA-9029-4E6A-967A-DEE26880464B}" srcOrd="0" destOrd="2" presId="urn:microsoft.com/office/officeart/2005/8/layout/vList2"/>
    <dgm:cxn modelId="{9F71CC9A-4861-41B5-8471-733ED467C5B0}" type="presOf" srcId="{B2309B4E-56C3-4215-BDCD-EC870639DCFD}" destId="{D50413F1-3CC1-4559-9122-CB3F1C1D46E2}" srcOrd="0" destOrd="0" presId="urn:microsoft.com/office/officeart/2005/8/layout/vList2"/>
    <dgm:cxn modelId="{3EB5F29A-AFF7-4415-ABFF-6284176E275C}" type="presOf" srcId="{7FD32DF0-69D8-4451-8E65-5E5521C195D7}" destId="{FD1A0631-52A3-48FC-A709-FF1388234F89}" srcOrd="0" destOrd="1" presId="urn:microsoft.com/office/officeart/2005/8/layout/vList2"/>
    <dgm:cxn modelId="{31A407A3-9333-406C-88C7-D174C0CB78E5}" type="presOf" srcId="{3C2C2907-626B-4097-BB44-E7BDF913D0E5}" destId="{FD1A0631-52A3-48FC-A709-FF1388234F89}" srcOrd="0" destOrd="2" presId="urn:microsoft.com/office/officeart/2005/8/layout/vList2"/>
    <dgm:cxn modelId="{2F0B64AD-025F-4B52-B444-ABC32E8F16B0}" type="presOf" srcId="{FAE0646F-D61C-4F25-BDF4-074931225529}" destId="{70A75D85-47FE-4D6A-866A-5E1D9D459671}" srcOrd="0" destOrd="0" presId="urn:microsoft.com/office/officeart/2005/8/layout/vList2"/>
    <dgm:cxn modelId="{41AB74B8-0C95-42F9-906A-761D74158690}" srcId="{FAE0646F-D61C-4F25-BDF4-074931225529}" destId="{C572CB3F-04F1-4EB3-BAFF-381EC9765128}" srcOrd="1" destOrd="0" parTransId="{5E287349-FA57-42A7-B4A2-E3E92D674A7D}" sibTransId="{A3B52688-8A95-4BE8-9550-83E60E747B35}"/>
    <dgm:cxn modelId="{FBC8F3B9-6A96-43E6-BB86-8A30E297C18F}" type="presOf" srcId="{E7191C20-FA7D-457C-A1E4-1F070E4B9EE3}" destId="{70E1D684-D32B-46FF-8AD5-5004DB3A0DF3}" srcOrd="0" destOrd="0" presId="urn:microsoft.com/office/officeart/2005/8/layout/vList2"/>
    <dgm:cxn modelId="{515105CA-27F4-4923-8597-5AB17D5AA9CF}" type="presOf" srcId="{ACAB4980-3AB6-49B3-8C4B-0555F45E5F75}" destId="{DDEE4CEA-9029-4E6A-967A-DEE26880464B}" srcOrd="0" destOrd="0" presId="urn:microsoft.com/office/officeart/2005/8/layout/vList2"/>
    <dgm:cxn modelId="{BB45B2CF-6B95-4542-8B84-C030850803AE}" srcId="{E7191C20-FA7D-457C-A1E4-1F070E4B9EE3}" destId="{7FD32DF0-69D8-4451-8E65-5E5521C195D7}" srcOrd="1" destOrd="0" parTransId="{C8ECA57C-ACEB-4CBA-84EE-8EC287BEC20E}" sibTransId="{9A3032D8-E4A2-4D17-A132-6110AFCC050A}"/>
    <dgm:cxn modelId="{71F10FDA-171F-4B52-B1F3-CAFD7F5961A9}" srcId="{E7191C20-FA7D-457C-A1E4-1F070E4B9EE3}" destId="{8A165C70-0801-4F73-AD95-A42EC4BBF0FF}" srcOrd="0" destOrd="0" parTransId="{6F3F93B1-3BAF-4179-AAE4-B74FC35FAE0E}" sibTransId="{99C0AD06-3CE0-41A4-BEC4-9CAB0B7ACE85}"/>
    <dgm:cxn modelId="{55D8BEDD-F175-4E06-B229-B81196B28D85}" type="presOf" srcId="{FBA3A341-AEDF-404C-8246-6357EFA92715}" destId="{DDEE4CEA-9029-4E6A-967A-DEE26880464B}" srcOrd="0" destOrd="3" presId="urn:microsoft.com/office/officeart/2005/8/layout/vList2"/>
    <dgm:cxn modelId="{D94052F5-587B-4F95-9D44-0DA0FBC1BE1A}" srcId="{FAE0646F-D61C-4F25-BDF4-074931225529}" destId="{ACAB4980-3AB6-49B3-8C4B-0555F45E5F75}" srcOrd="0" destOrd="0" parTransId="{58D8FB36-78E3-4D72-85CD-F526B30062C8}" sibTransId="{5811ACE7-DA50-4577-900C-D31D60B0D1C5}"/>
    <dgm:cxn modelId="{1868F946-673F-420F-A22C-1F8CCA94E52A}" type="presParOf" srcId="{D50413F1-3CC1-4559-9122-CB3F1C1D46E2}" destId="{70E1D684-D32B-46FF-8AD5-5004DB3A0DF3}" srcOrd="0" destOrd="0" presId="urn:microsoft.com/office/officeart/2005/8/layout/vList2"/>
    <dgm:cxn modelId="{DD2249F4-DE3D-43D1-A37C-1E787E81C5E4}" type="presParOf" srcId="{D50413F1-3CC1-4559-9122-CB3F1C1D46E2}" destId="{FD1A0631-52A3-48FC-A709-FF1388234F89}" srcOrd="1" destOrd="0" presId="urn:microsoft.com/office/officeart/2005/8/layout/vList2"/>
    <dgm:cxn modelId="{EE02C1B5-94FE-473E-AB01-8029CF2A35FB}" type="presParOf" srcId="{D50413F1-3CC1-4559-9122-CB3F1C1D46E2}" destId="{70A75D85-47FE-4D6A-866A-5E1D9D459671}" srcOrd="2" destOrd="0" presId="urn:microsoft.com/office/officeart/2005/8/layout/vList2"/>
    <dgm:cxn modelId="{1B2786FD-377E-4FDC-BFBB-FADBCFF158AC}" type="presParOf" srcId="{D50413F1-3CC1-4559-9122-CB3F1C1D46E2}" destId="{DDEE4CEA-9029-4E6A-967A-DEE26880464B}"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BA62BE-378A-4F97-B552-C78C4032BD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3967338-9F37-46E7-A751-112EB71FF539}">
      <dgm:prSet/>
      <dgm:spPr/>
      <dgm:t>
        <a:bodyPr/>
        <a:lstStyle/>
        <a:p>
          <a:pPr rtl="0"/>
          <a:r>
            <a:rPr lang="en-US" dirty="0" err="1"/>
            <a:t>Für</a:t>
          </a:r>
          <a:r>
            <a:rPr lang="en-US" dirty="0"/>
            <a:t> </a:t>
          </a:r>
          <a:r>
            <a:rPr lang="en-US" dirty="0" err="1"/>
            <a:t>Investoren</a:t>
          </a:r>
          <a:endParaRPr lang="en-US" dirty="0"/>
        </a:p>
      </dgm:t>
    </dgm:pt>
    <dgm:pt modelId="{A5717F21-7F9C-4227-A822-772D39AD89E4}" type="parTrans" cxnId="{BDFCB74A-944F-409D-AC2A-6534F8B70385}">
      <dgm:prSet/>
      <dgm:spPr/>
      <dgm:t>
        <a:bodyPr/>
        <a:lstStyle/>
        <a:p>
          <a:endParaRPr lang="en-US"/>
        </a:p>
      </dgm:t>
    </dgm:pt>
    <dgm:pt modelId="{639EBD34-086A-4A56-8133-D6C7719BD888}" type="sibTrans" cxnId="{BDFCB74A-944F-409D-AC2A-6534F8B70385}">
      <dgm:prSet/>
      <dgm:spPr/>
      <dgm:t>
        <a:bodyPr/>
        <a:lstStyle/>
        <a:p>
          <a:endParaRPr lang="en-US"/>
        </a:p>
      </dgm:t>
    </dgm:pt>
    <dgm:pt modelId="{A72BBC02-FD31-4C35-A4AE-6CAF81F10A58}">
      <dgm:prSet/>
      <dgm:spPr/>
      <dgm:t>
        <a:bodyPr/>
        <a:lstStyle/>
        <a:p>
          <a:pPr rtl="0"/>
          <a:r>
            <a:rPr lang="de-DE" dirty="0"/>
            <a:t>Investoren profitieren von den jährlichen Zinssätzen</a:t>
          </a:r>
          <a:endParaRPr lang="en-US" dirty="0"/>
        </a:p>
      </dgm:t>
    </dgm:pt>
    <dgm:pt modelId="{BB7704E8-983E-4F1D-81AD-02C3BCCB5391}" type="parTrans" cxnId="{704E28C0-444E-4E92-83CA-9B28EE6D8372}">
      <dgm:prSet/>
      <dgm:spPr/>
      <dgm:t>
        <a:bodyPr/>
        <a:lstStyle/>
        <a:p>
          <a:endParaRPr lang="en-US"/>
        </a:p>
      </dgm:t>
    </dgm:pt>
    <dgm:pt modelId="{2F8BB8E8-5982-4E56-986C-A8FA7CD79A47}" type="sibTrans" cxnId="{704E28C0-444E-4E92-83CA-9B28EE6D8372}">
      <dgm:prSet/>
      <dgm:spPr/>
      <dgm:t>
        <a:bodyPr/>
        <a:lstStyle/>
        <a:p>
          <a:endParaRPr lang="en-US"/>
        </a:p>
      </dgm:t>
    </dgm:pt>
    <dgm:pt modelId="{3CB66920-0E7D-4096-A9FA-5AF10E8A80B8}">
      <dgm:prSet/>
      <dgm:spPr/>
      <dgm:t>
        <a:bodyPr/>
        <a:lstStyle/>
        <a:p>
          <a:pPr rtl="0"/>
          <a:r>
            <a:rPr lang="en-US" dirty="0" err="1"/>
            <a:t>Für</a:t>
          </a:r>
          <a:r>
            <a:rPr lang="en-US" dirty="0"/>
            <a:t> </a:t>
          </a:r>
          <a:r>
            <a:rPr lang="en-US" dirty="0" err="1"/>
            <a:t>Unternehmen</a:t>
          </a:r>
          <a:endParaRPr lang="en-US" dirty="0"/>
        </a:p>
      </dgm:t>
    </dgm:pt>
    <dgm:pt modelId="{BC896CFB-BA78-4257-AAD4-5542D22EBCC3}" type="parTrans" cxnId="{D7D8ED5B-E9EA-4C30-8812-7C1A3048A784}">
      <dgm:prSet/>
      <dgm:spPr/>
      <dgm:t>
        <a:bodyPr/>
        <a:lstStyle/>
        <a:p>
          <a:endParaRPr lang="en-US"/>
        </a:p>
      </dgm:t>
    </dgm:pt>
    <dgm:pt modelId="{8655F919-78DE-4CD4-AED6-4BCA39E37847}" type="sibTrans" cxnId="{D7D8ED5B-E9EA-4C30-8812-7C1A3048A784}">
      <dgm:prSet/>
      <dgm:spPr/>
      <dgm:t>
        <a:bodyPr/>
        <a:lstStyle/>
        <a:p>
          <a:endParaRPr lang="en-US"/>
        </a:p>
      </dgm:t>
    </dgm:pt>
    <dgm:pt modelId="{04999B4D-8DE6-4FD2-A647-7C41CBEA1EEB}">
      <dgm:prSet/>
      <dgm:spPr/>
      <dgm:t>
        <a:bodyPr/>
        <a:lstStyle/>
        <a:p>
          <a:pPr rtl="0"/>
          <a:r>
            <a:rPr lang="de-DE" dirty="0"/>
            <a:t>Stärkt die Kapitalstruktur des Unternehmens</a:t>
          </a:r>
          <a:endParaRPr lang="en-US" dirty="0"/>
        </a:p>
      </dgm:t>
    </dgm:pt>
    <dgm:pt modelId="{E64D4807-8B24-407D-B393-B8F99D7691C8}" type="parTrans" cxnId="{A9D9A8A4-5380-4361-9A1F-C1093F01C0B1}">
      <dgm:prSet/>
      <dgm:spPr/>
      <dgm:t>
        <a:bodyPr/>
        <a:lstStyle/>
        <a:p>
          <a:endParaRPr lang="en-US"/>
        </a:p>
      </dgm:t>
    </dgm:pt>
    <dgm:pt modelId="{AB11EDA8-F5D0-45EF-B468-99219882F3AA}" type="sibTrans" cxnId="{A9D9A8A4-5380-4361-9A1F-C1093F01C0B1}">
      <dgm:prSet/>
      <dgm:spPr/>
      <dgm:t>
        <a:bodyPr/>
        <a:lstStyle/>
        <a:p>
          <a:endParaRPr lang="en-US"/>
        </a:p>
      </dgm:t>
    </dgm:pt>
    <dgm:pt modelId="{E84699BC-CAA3-4BCF-8E6F-AA4E6B916E0E}">
      <dgm:prSet/>
      <dgm:spPr/>
      <dgm:t>
        <a:bodyPr/>
        <a:lstStyle/>
        <a:p>
          <a:pPr rtl="0"/>
          <a:r>
            <a:rPr lang="de-DE" dirty="0"/>
            <a:t>Sie beteiligen sich am Erfolg des Unternehmens (oder der Immobilie)</a:t>
          </a:r>
        </a:p>
      </dgm:t>
    </dgm:pt>
    <dgm:pt modelId="{19CA3F2C-B5CA-4DA8-995C-887BBA93E91D}" type="parTrans" cxnId="{B2431821-3C55-4D03-9EBE-0E6DBD5CA2F0}">
      <dgm:prSet/>
      <dgm:spPr/>
      <dgm:t>
        <a:bodyPr/>
        <a:lstStyle/>
        <a:p>
          <a:endParaRPr lang="en-US"/>
        </a:p>
      </dgm:t>
    </dgm:pt>
    <dgm:pt modelId="{27AA43B6-0FF4-4585-8637-829836D95ADD}" type="sibTrans" cxnId="{B2431821-3C55-4D03-9EBE-0E6DBD5CA2F0}">
      <dgm:prSet/>
      <dgm:spPr/>
      <dgm:t>
        <a:bodyPr/>
        <a:lstStyle/>
        <a:p>
          <a:endParaRPr lang="en-US"/>
        </a:p>
      </dgm:t>
    </dgm:pt>
    <dgm:pt modelId="{5F86612F-534B-4C78-BF92-38CCFFD6A72E}">
      <dgm:prSet/>
      <dgm:spPr/>
      <dgm:t>
        <a:bodyPr/>
        <a:lstStyle/>
        <a:p>
          <a:pPr rtl="0"/>
          <a:r>
            <a:rPr lang="de-DE" dirty="0"/>
            <a:t>Investoren erhalten von den Unternehmen häufig spezielle „Goodies“</a:t>
          </a:r>
        </a:p>
      </dgm:t>
    </dgm:pt>
    <dgm:pt modelId="{BAEFAB62-A8DB-4129-AF3A-BD1C385FBA59}" type="parTrans" cxnId="{9E4ACBE0-B04D-43E6-A655-B3AB55EBB9F7}">
      <dgm:prSet/>
      <dgm:spPr/>
      <dgm:t>
        <a:bodyPr/>
        <a:lstStyle/>
        <a:p>
          <a:endParaRPr lang="en-US"/>
        </a:p>
      </dgm:t>
    </dgm:pt>
    <dgm:pt modelId="{924FEE0F-7B94-4906-82A6-05DC8C5941BC}" type="sibTrans" cxnId="{9E4ACBE0-B04D-43E6-A655-B3AB55EBB9F7}">
      <dgm:prSet/>
      <dgm:spPr/>
      <dgm:t>
        <a:bodyPr/>
        <a:lstStyle/>
        <a:p>
          <a:endParaRPr lang="en-US"/>
        </a:p>
      </dgm:t>
    </dgm:pt>
    <dgm:pt modelId="{B69E5F17-339A-4848-8129-EF005C5F0C5C}">
      <dgm:prSet/>
      <dgm:spPr/>
      <dgm:t>
        <a:bodyPr/>
        <a:lstStyle/>
        <a:p>
          <a:pPr rtl="0"/>
          <a:r>
            <a:rPr lang="de-DE" dirty="0"/>
            <a:t>Investoren wissen genau, wo ihr Geld fließt und haben direkten Kontakt zu den Unternehmern</a:t>
          </a:r>
        </a:p>
      </dgm:t>
    </dgm:pt>
    <dgm:pt modelId="{EABEF285-F150-49CE-A0DF-B1A4D35CD619}" type="parTrans" cxnId="{98DB0883-F976-4941-9518-47244085856F}">
      <dgm:prSet/>
      <dgm:spPr/>
      <dgm:t>
        <a:bodyPr/>
        <a:lstStyle/>
        <a:p>
          <a:endParaRPr lang="en-US"/>
        </a:p>
      </dgm:t>
    </dgm:pt>
    <dgm:pt modelId="{EEB035AE-F4CF-4545-AB8B-C1E28BDD37E9}" type="sibTrans" cxnId="{98DB0883-F976-4941-9518-47244085856F}">
      <dgm:prSet/>
      <dgm:spPr/>
      <dgm:t>
        <a:bodyPr/>
        <a:lstStyle/>
        <a:p>
          <a:endParaRPr lang="en-US"/>
        </a:p>
      </dgm:t>
    </dgm:pt>
    <dgm:pt modelId="{48C79F9E-A24D-4929-8266-4CDE3DD05BD8}">
      <dgm:prSet/>
      <dgm:spPr/>
      <dgm:t>
        <a:bodyPr/>
        <a:lstStyle/>
        <a:p>
          <a:pPr rtl="0"/>
          <a:r>
            <a:rPr lang="de-DE" dirty="0"/>
            <a:t>Marketing-Tool: Die Projekte erhalten viel Aufmerksamkeit sowie eine große Reichweite</a:t>
          </a:r>
        </a:p>
      </dgm:t>
    </dgm:pt>
    <dgm:pt modelId="{84779EC2-9106-4E18-A962-4A0B8D755329}" type="sibTrans" cxnId="{BBA98B47-7081-44EB-8D5E-92DA00EC3E79}">
      <dgm:prSet/>
      <dgm:spPr/>
      <dgm:t>
        <a:bodyPr/>
        <a:lstStyle/>
        <a:p>
          <a:endParaRPr lang="en-US"/>
        </a:p>
      </dgm:t>
    </dgm:pt>
    <dgm:pt modelId="{97A2EFE0-D555-4EF2-BAEA-B901E524DF5F}" type="parTrans" cxnId="{BBA98B47-7081-44EB-8D5E-92DA00EC3E79}">
      <dgm:prSet/>
      <dgm:spPr/>
      <dgm:t>
        <a:bodyPr/>
        <a:lstStyle/>
        <a:p>
          <a:endParaRPr lang="en-US"/>
        </a:p>
      </dgm:t>
    </dgm:pt>
    <dgm:pt modelId="{422E6CA2-9479-456D-AFEE-D13B8BF6D444}">
      <dgm:prSet/>
      <dgm:spPr/>
      <dgm:t>
        <a:bodyPr/>
        <a:lstStyle/>
        <a:p>
          <a:pPr rtl="0"/>
          <a:r>
            <a:rPr lang="de-DE" dirty="0"/>
            <a:t>Die Allgemeinheit gibt dem Unternehmen direktes Feedback</a:t>
          </a:r>
        </a:p>
      </dgm:t>
    </dgm:pt>
    <dgm:pt modelId="{C1954625-F7E5-4853-A1F2-EBE4CB65D661}" type="sibTrans" cxnId="{21B05BD4-B17E-44A2-AD44-8C501951B225}">
      <dgm:prSet/>
      <dgm:spPr/>
      <dgm:t>
        <a:bodyPr/>
        <a:lstStyle/>
        <a:p>
          <a:endParaRPr lang="en-US"/>
        </a:p>
      </dgm:t>
    </dgm:pt>
    <dgm:pt modelId="{85E806D9-B6A7-4CFC-9047-9135FCCD8454}" type="parTrans" cxnId="{21B05BD4-B17E-44A2-AD44-8C501951B225}">
      <dgm:prSet/>
      <dgm:spPr/>
      <dgm:t>
        <a:bodyPr/>
        <a:lstStyle/>
        <a:p>
          <a:endParaRPr lang="en-US"/>
        </a:p>
      </dgm:t>
    </dgm:pt>
    <dgm:pt modelId="{3B59AC15-CD14-45FC-93A3-AE129575F75D}">
      <dgm:prSet/>
      <dgm:spPr/>
      <dgm:t>
        <a:bodyPr/>
        <a:lstStyle/>
        <a:p>
          <a:pPr rtl="0"/>
          <a:r>
            <a:rPr lang="de-DE" dirty="0"/>
            <a:t>Interaktion: Unternehmen haben persönlichen Kontakt zu Kunden und Interessenten</a:t>
          </a:r>
        </a:p>
      </dgm:t>
    </dgm:pt>
    <dgm:pt modelId="{ABA12C3F-2F90-46EF-ACE6-44721F764212}" type="sibTrans" cxnId="{F825DB83-7DA5-4302-8071-90241DE04106}">
      <dgm:prSet/>
      <dgm:spPr/>
      <dgm:t>
        <a:bodyPr/>
        <a:lstStyle/>
        <a:p>
          <a:endParaRPr lang="en-US"/>
        </a:p>
      </dgm:t>
    </dgm:pt>
    <dgm:pt modelId="{EC42ACA4-CB26-41AE-B06E-5CC653BC621E}" type="parTrans" cxnId="{F825DB83-7DA5-4302-8071-90241DE04106}">
      <dgm:prSet/>
      <dgm:spPr/>
      <dgm:t>
        <a:bodyPr/>
        <a:lstStyle/>
        <a:p>
          <a:endParaRPr lang="en-US"/>
        </a:p>
      </dgm:t>
    </dgm:pt>
    <dgm:pt modelId="{766CDE55-F351-4703-A03F-1D4A84E5787C}">
      <dgm:prSet/>
      <dgm:spPr/>
      <dgm:t>
        <a:bodyPr/>
        <a:lstStyle/>
        <a:p>
          <a:pPr rtl="0"/>
          <a:r>
            <a:rPr lang="de-DE" dirty="0"/>
            <a:t>Mit Investoren gewinnen Unternehmen treue Kunden und Markenbotschafter</a:t>
          </a:r>
          <a:endParaRPr lang="en-US" dirty="0"/>
        </a:p>
      </dgm:t>
    </dgm:pt>
    <dgm:pt modelId="{6276ACA8-0919-4FE0-9498-77C1DC5FF534}" type="sibTrans" cxnId="{2703FC94-BD32-42EC-80A0-7BBC6E37434A}">
      <dgm:prSet/>
      <dgm:spPr/>
      <dgm:t>
        <a:bodyPr/>
        <a:lstStyle/>
        <a:p>
          <a:endParaRPr lang="en-US"/>
        </a:p>
      </dgm:t>
    </dgm:pt>
    <dgm:pt modelId="{C8561D1B-106E-46CA-B05F-D4563F704545}" type="parTrans" cxnId="{2703FC94-BD32-42EC-80A0-7BBC6E37434A}">
      <dgm:prSet/>
      <dgm:spPr/>
      <dgm:t>
        <a:bodyPr/>
        <a:lstStyle/>
        <a:p>
          <a:endParaRPr lang="en-US"/>
        </a:p>
      </dgm:t>
    </dgm:pt>
    <dgm:pt modelId="{AF1B9677-746F-4D07-8284-A0E8B9364F36}">
      <dgm:prSet/>
      <dgm:spPr/>
      <dgm:t>
        <a:bodyPr/>
        <a:lstStyle/>
        <a:p>
          <a:pPr rtl="0"/>
          <a:endParaRPr lang="en-US" dirty="0"/>
        </a:p>
      </dgm:t>
    </dgm:pt>
    <dgm:pt modelId="{7E555417-D343-4634-BE02-DD7F68B6E0EB}" type="sibTrans" cxnId="{A257D109-0FDA-4151-8BA7-3677A5670087}">
      <dgm:prSet/>
      <dgm:spPr/>
    </dgm:pt>
    <dgm:pt modelId="{C8311FED-520A-4382-8502-EE218D551FC4}" type="parTrans" cxnId="{A257D109-0FDA-4151-8BA7-3677A5670087}">
      <dgm:prSet/>
      <dgm:spPr/>
    </dgm:pt>
    <dgm:pt modelId="{2004F5B9-F3CC-4935-8621-4A7B1DB33744}" type="pres">
      <dgm:prSet presAssocID="{7DBA62BE-378A-4F97-B552-C78C4032BD77}" presName="linear" presStyleCnt="0">
        <dgm:presLayoutVars>
          <dgm:animLvl val="lvl"/>
          <dgm:resizeHandles val="exact"/>
        </dgm:presLayoutVars>
      </dgm:prSet>
      <dgm:spPr/>
    </dgm:pt>
    <dgm:pt modelId="{6E3D016D-303D-4F10-B4B3-42487992D565}" type="pres">
      <dgm:prSet presAssocID="{13967338-9F37-46E7-A751-112EB71FF539}" presName="parentText" presStyleLbl="node1" presStyleIdx="0" presStyleCnt="2">
        <dgm:presLayoutVars>
          <dgm:chMax val="0"/>
          <dgm:bulletEnabled val="1"/>
        </dgm:presLayoutVars>
      </dgm:prSet>
      <dgm:spPr/>
    </dgm:pt>
    <dgm:pt modelId="{B779C004-5534-455F-8BB6-A04788579F52}" type="pres">
      <dgm:prSet presAssocID="{13967338-9F37-46E7-A751-112EB71FF539}" presName="childText" presStyleLbl="revTx" presStyleIdx="0" presStyleCnt="2">
        <dgm:presLayoutVars>
          <dgm:bulletEnabled val="1"/>
        </dgm:presLayoutVars>
      </dgm:prSet>
      <dgm:spPr/>
    </dgm:pt>
    <dgm:pt modelId="{A8A9E6BE-11D1-4A3F-BA82-620840737B56}" type="pres">
      <dgm:prSet presAssocID="{3CB66920-0E7D-4096-A9FA-5AF10E8A80B8}" presName="parentText" presStyleLbl="node1" presStyleIdx="1" presStyleCnt="2">
        <dgm:presLayoutVars>
          <dgm:chMax val="0"/>
          <dgm:bulletEnabled val="1"/>
        </dgm:presLayoutVars>
      </dgm:prSet>
      <dgm:spPr/>
    </dgm:pt>
    <dgm:pt modelId="{4530753E-D203-47A7-B7EE-5960A37AEFEC}" type="pres">
      <dgm:prSet presAssocID="{3CB66920-0E7D-4096-A9FA-5AF10E8A80B8}" presName="childText" presStyleLbl="revTx" presStyleIdx="1" presStyleCnt="2">
        <dgm:presLayoutVars>
          <dgm:bulletEnabled val="1"/>
        </dgm:presLayoutVars>
      </dgm:prSet>
      <dgm:spPr/>
    </dgm:pt>
  </dgm:ptLst>
  <dgm:cxnLst>
    <dgm:cxn modelId="{A3636709-B7FD-4D1F-95D7-6199C09CA1AC}" type="presOf" srcId="{3B59AC15-CD14-45FC-93A3-AE129575F75D}" destId="{4530753E-D203-47A7-B7EE-5960A37AEFEC}" srcOrd="0" destOrd="3" presId="urn:microsoft.com/office/officeart/2005/8/layout/vList2"/>
    <dgm:cxn modelId="{1623C009-5587-4C62-9C07-613123DB685F}" type="presOf" srcId="{422E6CA2-9479-456D-AFEE-D13B8BF6D444}" destId="{4530753E-D203-47A7-B7EE-5960A37AEFEC}" srcOrd="0" destOrd="2" presId="urn:microsoft.com/office/officeart/2005/8/layout/vList2"/>
    <dgm:cxn modelId="{A257D109-0FDA-4151-8BA7-3677A5670087}" srcId="{3CB66920-0E7D-4096-A9FA-5AF10E8A80B8}" destId="{AF1B9677-746F-4D07-8284-A0E8B9364F36}" srcOrd="5" destOrd="0" parTransId="{C8311FED-520A-4382-8502-EE218D551FC4}" sibTransId="{7E555417-D343-4634-BE02-DD7F68B6E0EB}"/>
    <dgm:cxn modelId="{90228110-56BC-4293-94EA-5F8FB695C867}" type="presOf" srcId="{AF1B9677-746F-4D07-8284-A0E8B9364F36}" destId="{4530753E-D203-47A7-B7EE-5960A37AEFEC}" srcOrd="0" destOrd="5" presId="urn:microsoft.com/office/officeart/2005/8/layout/vList2"/>
    <dgm:cxn modelId="{B2431821-3C55-4D03-9EBE-0E6DBD5CA2F0}" srcId="{13967338-9F37-46E7-A751-112EB71FF539}" destId="{E84699BC-CAA3-4BCF-8E6F-AA4E6B916E0E}" srcOrd="1" destOrd="0" parTransId="{19CA3F2C-B5CA-4DA8-995C-887BBA93E91D}" sibTransId="{27AA43B6-0FF4-4585-8637-829836D95ADD}"/>
    <dgm:cxn modelId="{D7D8ED5B-E9EA-4C30-8812-7C1A3048A784}" srcId="{7DBA62BE-378A-4F97-B552-C78C4032BD77}" destId="{3CB66920-0E7D-4096-A9FA-5AF10E8A80B8}" srcOrd="1" destOrd="0" parTransId="{BC896CFB-BA78-4257-AAD4-5542D22EBCC3}" sibTransId="{8655F919-78DE-4CD4-AED6-4BCA39E37847}"/>
    <dgm:cxn modelId="{27E51D66-157E-4A5C-A871-DEFDE0134B46}" type="presOf" srcId="{5F86612F-534B-4C78-BF92-38CCFFD6A72E}" destId="{B779C004-5534-455F-8BB6-A04788579F52}" srcOrd="0" destOrd="2" presId="urn:microsoft.com/office/officeart/2005/8/layout/vList2"/>
    <dgm:cxn modelId="{BBA98B47-7081-44EB-8D5E-92DA00EC3E79}" srcId="{3CB66920-0E7D-4096-A9FA-5AF10E8A80B8}" destId="{48C79F9E-A24D-4929-8266-4CDE3DD05BD8}" srcOrd="1" destOrd="0" parTransId="{97A2EFE0-D555-4EF2-BAEA-B901E524DF5F}" sibTransId="{84779EC2-9106-4E18-A962-4A0B8D755329}"/>
    <dgm:cxn modelId="{92AB8848-B9F5-4058-A919-350989062604}" type="presOf" srcId="{A72BBC02-FD31-4C35-A4AE-6CAF81F10A58}" destId="{B779C004-5534-455F-8BB6-A04788579F52}" srcOrd="0" destOrd="0" presId="urn:microsoft.com/office/officeart/2005/8/layout/vList2"/>
    <dgm:cxn modelId="{BDFCB74A-944F-409D-AC2A-6534F8B70385}" srcId="{7DBA62BE-378A-4F97-B552-C78C4032BD77}" destId="{13967338-9F37-46E7-A751-112EB71FF539}" srcOrd="0" destOrd="0" parTransId="{A5717F21-7F9C-4227-A822-772D39AD89E4}" sibTransId="{639EBD34-086A-4A56-8133-D6C7719BD888}"/>
    <dgm:cxn modelId="{2EBD8276-6983-40FB-B209-92EEE5C69EFF}" type="presOf" srcId="{3CB66920-0E7D-4096-A9FA-5AF10E8A80B8}" destId="{A8A9E6BE-11D1-4A3F-BA82-620840737B56}" srcOrd="0" destOrd="0" presId="urn:microsoft.com/office/officeart/2005/8/layout/vList2"/>
    <dgm:cxn modelId="{6AB5DA7D-F6AE-4316-8568-F8CA9A16B600}" type="presOf" srcId="{13967338-9F37-46E7-A751-112EB71FF539}" destId="{6E3D016D-303D-4F10-B4B3-42487992D565}" srcOrd="0" destOrd="0" presId="urn:microsoft.com/office/officeart/2005/8/layout/vList2"/>
    <dgm:cxn modelId="{98DB0883-F976-4941-9518-47244085856F}" srcId="{13967338-9F37-46E7-A751-112EB71FF539}" destId="{B69E5F17-339A-4848-8129-EF005C5F0C5C}" srcOrd="3" destOrd="0" parTransId="{EABEF285-F150-49CE-A0DF-B1A4D35CD619}" sibTransId="{EEB035AE-F4CF-4545-AB8B-C1E28BDD37E9}"/>
    <dgm:cxn modelId="{F825DB83-7DA5-4302-8071-90241DE04106}" srcId="{3CB66920-0E7D-4096-A9FA-5AF10E8A80B8}" destId="{3B59AC15-CD14-45FC-93A3-AE129575F75D}" srcOrd="3" destOrd="0" parTransId="{EC42ACA4-CB26-41AE-B06E-5CC653BC621E}" sibTransId="{ABA12C3F-2F90-46EF-ACE6-44721F764212}"/>
    <dgm:cxn modelId="{2703FC94-BD32-42EC-80A0-7BBC6E37434A}" srcId="{3CB66920-0E7D-4096-A9FA-5AF10E8A80B8}" destId="{766CDE55-F351-4703-A03F-1D4A84E5787C}" srcOrd="4" destOrd="0" parTransId="{C8561D1B-106E-46CA-B05F-D4563F704545}" sibTransId="{6276ACA8-0919-4FE0-9498-77C1DC5FF534}"/>
    <dgm:cxn modelId="{8703309C-0E5D-4573-BEC9-AC3F0C8F4726}" type="presOf" srcId="{B69E5F17-339A-4848-8129-EF005C5F0C5C}" destId="{B779C004-5534-455F-8BB6-A04788579F52}" srcOrd="0" destOrd="3" presId="urn:microsoft.com/office/officeart/2005/8/layout/vList2"/>
    <dgm:cxn modelId="{A9D9A8A4-5380-4361-9A1F-C1093F01C0B1}" srcId="{3CB66920-0E7D-4096-A9FA-5AF10E8A80B8}" destId="{04999B4D-8DE6-4FD2-A647-7C41CBEA1EEB}" srcOrd="0" destOrd="0" parTransId="{E64D4807-8B24-407D-B393-B8F99D7691C8}" sibTransId="{AB11EDA8-F5D0-45EF-B468-99219882F3AA}"/>
    <dgm:cxn modelId="{8F5F67A9-B2E9-4041-9EC4-B6A39C0A1A81}" type="presOf" srcId="{E84699BC-CAA3-4BCF-8E6F-AA4E6B916E0E}" destId="{B779C004-5534-455F-8BB6-A04788579F52}" srcOrd="0" destOrd="1" presId="urn:microsoft.com/office/officeart/2005/8/layout/vList2"/>
    <dgm:cxn modelId="{704E28C0-444E-4E92-83CA-9B28EE6D8372}" srcId="{13967338-9F37-46E7-A751-112EB71FF539}" destId="{A72BBC02-FD31-4C35-A4AE-6CAF81F10A58}" srcOrd="0" destOrd="0" parTransId="{BB7704E8-983E-4F1D-81AD-02C3BCCB5391}" sibTransId="{2F8BB8E8-5982-4E56-986C-A8FA7CD79A47}"/>
    <dgm:cxn modelId="{7FF384D1-705F-496C-B128-65247AB10872}" type="presOf" srcId="{766CDE55-F351-4703-A03F-1D4A84E5787C}" destId="{4530753E-D203-47A7-B7EE-5960A37AEFEC}" srcOrd="0" destOrd="4" presId="urn:microsoft.com/office/officeart/2005/8/layout/vList2"/>
    <dgm:cxn modelId="{21B05BD4-B17E-44A2-AD44-8C501951B225}" srcId="{3CB66920-0E7D-4096-A9FA-5AF10E8A80B8}" destId="{422E6CA2-9479-456D-AFEE-D13B8BF6D444}" srcOrd="2" destOrd="0" parTransId="{85E806D9-B6A7-4CFC-9047-9135FCCD8454}" sibTransId="{C1954625-F7E5-4853-A1F2-EBE4CB65D661}"/>
    <dgm:cxn modelId="{991839DE-2810-45A7-A705-3E5F2867B93C}" type="presOf" srcId="{48C79F9E-A24D-4929-8266-4CDE3DD05BD8}" destId="{4530753E-D203-47A7-B7EE-5960A37AEFEC}" srcOrd="0" destOrd="1" presId="urn:microsoft.com/office/officeart/2005/8/layout/vList2"/>
    <dgm:cxn modelId="{9E4ACBE0-B04D-43E6-A655-B3AB55EBB9F7}" srcId="{13967338-9F37-46E7-A751-112EB71FF539}" destId="{5F86612F-534B-4C78-BF92-38CCFFD6A72E}" srcOrd="2" destOrd="0" parTransId="{BAEFAB62-A8DB-4129-AF3A-BD1C385FBA59}" sibTransId="{924FEE0F-7B94-4906-82A6-05DC8C5941BC}"/>
    <dgm:cxn modelId="{DD5176EC-B0D4-4DA1-A89B-60785FA9CDDC}" type="presOf" srcId="{04999B4D-8DE6-4FD2-A647-7C41CBEA1EEB}" destId="{4530753E-D203-47A7-B7EE-5960A37AEFEC}" srcOrd="0" destOrd="0" presId="urn:microsoft.com/office/officeart/2005/8/layout/vList2"/>
    <dgm:cxn modelId="{FC8C9AFD-3F55-4917-813D-5D0AD679293E}" type="presOf" srcId="{7DBA62BE-378A-4F97-B552-C78C4032BD77}" destId="{2004F5B9-F3CC-4935-8621-4A7B1DB33744}" srcOrd="0" destOrd="0" presId="urn:microsoft.com/office/officeart/2005/8/layout/vList2"/>
    <dgm:cxn modelId="{D3E1E30D-A1BE-4D77-83C5-8AC5B02BDC82}" type="presParOf" srcId="{2004F5B9-F3CC-4935-8621-4A7B1DB33744}" destId="{6E3D016D-303D-4F10-B4B3-42487992D565}" srcOrd="0" destOrd="0" presId="urn:microsoft.com/office/officeart/2005/8/layout/vList2"/>
    <dgm:cxn modelId="{2564465D-E9EB-4291-9268-49B736F5E060}" type="presParOf" srcId="{2004F5B9-F3CC-4935-8621-4A7B1DB33744}" destId="{B779C004-5534-455F-8BB6-A04788579F52}" srcOrd="1" destOrd="0" presId="urn:microsoft.com/office/officeart/2005/8/layout/vList2"/>
    <dgm:cxn modelId="{A6CF92AD-4B8A-4409-8C14-B99F953D4203}" type="presParOf" srcId="{2004F5B9-F3CC-4935-8621-4A7B1DB33744}" destId="{A8A9E6BE-11D1-4A3F-BA82-620840737B56}" srcOrd="2" destOrd="0" presId="urn:microsoft.com/office/officeart/2005/8/layout/vList2"/>
    <dgm:cxn modelId="{E409DDB9-5099-4405-B214-4709EDCF15BB}" type="presParOf" srcId="{2004F5B9-F3CC-4935-8621-4A7B1DB33744}" destId="{4530753E-D203-47A7-B7EE-5960A37AEFEC}"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1E594-ABD2-492D-89B5-04EA7EBA75E5}" type="doc">
      <dgm:prSet loTypeId="urn:microsoft.com/office/officeart/2005/8/layout/chevron1" loCatId="process" qsTypeId="urn:microsoft.com/office/officeart/2005/8/quickstyle/simple1" qsCatId="simple" csTypeId="urn:microsoft.com/office/officeart/2005/8/colors/accent1_2" csCatId="accent1" phldr="1"/>
      <dgm:spPr/>
    </dgm:pt>
    <dgm:pt modelId="{C47480F9-B72A-4E30-91B0-E820FE6207A5}">
      <dgm:prSet phldrT="[Text]"/>
      <dgm:spPr/>
      <dgm:t>
        <a:bodyPr/>
        <a:lstStyle/>
        <a:p>
          <a:r>
            <a:rPr lang="en-US" dirty="0" err="1"/>
            <a:t>Entwicklung</a:t>
          </a:r>
          <a:r>
            <a:rPr lang="en-US" dirty="0"/>
            <a:t> </a:t>
          </a:r>
          <a:r>
            <a:rPr lang="en-US" dirty="0" err="1"/>
            <a:t>einer</a:t>
          </a:r>
          <a:r>
            <a:rPr lang="en-US" dirty="0"/>
            <a:t> Crowdfunding-</a:t>
          </a:r>
          <a:r>
            <a:rPr lang="en-US" dirty="0" err="1"/>
            <a:t>Kampagne</a:t>
          </a:r>
          <a:endParaRPr lang="en-US" dirty="0"/>
        </a:p>
      </dgm:t>
    </dgm:pt>
    <dgm:pt modelId="{C578152E-BE6F-470B-8E3A-135048B7339C}" type="parTrans" cxnId="{09C19F2F-7965-4F66-990E-9FD8667B56DE}">
      <dgm:prSet/>
      <dgm:spPr/>
      <dgm:t>
        <a:bodyPr/>
        <a:lstStyle/>
        <a:p>
          <a:endParaRPr lang="en-US"/>
        </a:p>
      </dgm:t>
    </dgm:pt>
    <dgm:pt modelId="{D47DF028-CD2B-410D-BFA6-DE3066C6CDA9}" type="sibTrans" cxnId="{09C19F2F-7965-4F66-990E-9FD8667B56DE}">
      <dgm:prSet/>
      <dgm:spPr/>
      <dgm:t>
        <a:bodyPr/>
        <a:lstStyle/>
        <a:p>
          <a:endParaRPr lang="en-US"/>
        </a:p>
      </dgm:t>
    </dgm:pt>
    <dgm:pt modelId="{EF72DADA-EB76-41C8-97BB-9AD092BEF585}">
      <dgm:prSet phldrT="[Text]"/>
      <dgm:spPr/>
      <dgm:t>
        <a:bodyPr/>
        <a:lstStyle/>
        <a:p>
          <a:r>
            <a:rPr lang="en-US" dirty="0" err="1"/>
            <a:t>Kampagnenstart</a:t>
          </a:r>
          <a:r>
            <a:rPr lang="en-US" dirty="0"/>
            <a:t> auf </a:t>
          </a:r>
          <a:r>
            <a:rPr lang="en-US" dirty="0" err="1"/>
            <a:t>einer</a:t>
          </a:r>
          <a:r>
            <a:rPr lang="en-US" dirty="0"/>
            <a:t> </a:t>
          </a:r>
          <a:r>
            <a:rPr lang="en-US" dirty="0" err="1"/>
            <a:t>Plattform</a:t>
          </a:r>
          <a:endParaRPr lang="en-US" dirty="0"/>
        </a:p>
      </dgm:t>
    </dgm:pt>
    <dgm:pt modelId="{66E1F137-9D00-4B23-B54F-32232E78774E}" type="parTrans" cxnId="{283BC87C-2A19-4D04-B91E-BA09582B7D52}">
      <dgm:prSet/>
      <dgm:spPr/>
      <dgm:t>
        <a:bodyPr/>
        <a:lstStyle/>
        <a:p>
          <a:endParaRPr lang="en-US"/>
        </a:p>
      </dgm:t>
    </dgm:pt>
    <dgm:pt modelId="{E3E4F459-9CCC-49A9-9CF5-7F8F5C15565F}" type="sibTrans" cxnId="{283BC87C-2A19-4D04-B91E-BA09582B7D52}">
      <dgm:prSet/>
      <dgm:spPr/>
      <dgm:t>
        <a:bodyPr/>
        <a:lstStyle/>
        <a:p>
          <a:endParaRPr lang="en-US"/>
        </a:p>
      </dgm:t>
    </dgm:pt>
    <dgm:pt modelId="{68E35F15-836D-4BF1-AC8D-D6874FDBE05C}">
      <dgm:prSet phldrT="[Text]"/>
      <dgm:spPr/>
      <dgm:t>
        <a:bodyPr/>
        <a:lstStyle/>
        <a:p>
          <a:r>
            <a:rPr lang="en-US" dirty="0" err="1"/>
            <a:t>Spendensammlung</a:t>
          </a:r>
          <a:endParaRPr lang="en-US" dirty="0"/>
        </a:p>
      </dgm:t>
    </dgm:pt>
    <dgm:pt modelId="{3324421C-D7DE-4D75-8CB3-6FBF35273AF4}" type="parTrans" cxnId="{1071DFAB-0C91-40B0-9255-3E79ECBEE71E}">
      <dgm:prSet/>
      <dgm:spPr/>
      <dgm:t>
        <a:bodyPr/>
        <a:lstStyle/>
        <a:p>
          <a:endParaRPr lang="en-US"/>
        </a:p>
      </dgm:t>
    </dgm:pt>
    <dgm:pt modelId="{9F6B1667-CBA8-4C58-8526-87C98F663747}" type="sibTrans" cxnId="{1071DFAB-0C91-40B0-9255-3E79ECBEE71E}">
      <dgm:prSet/>
      <dgm:spPr/>
      <dgm:t>
        <a:bodyPr/>
        <a:lstStyle/>
        <a:p>
          <a:endParaRPr lang="en-US"/>
        </a:p>
      </dgm:t>
    </dgm:pt>
    <dgm:pt modelId="{EABEE084-3DE8-4265-AD8D-646CBABAFA83}">
      <dgm:prSet phldrT="[Text]"/>
      <dgm:spPr/>
      <dgm:t>
        <a:bodyPr/>
        <a:lstStyle/>
        <a:p>
          <a:r>
            <a:rPr lang="en-US" dirty="0" err="1"/>
            <a:t>Initiatoren</a:t>
          </a:r>
          <a:r>
            <a:rPr lang="en-US" dirty="0"/>
            <a:t> </a:t>
          </a:r>
          <a:r>
            <a:rPr lang="en-US" dirty="0" err="1"/>
            <a:t>realisieren</a:t>
          </a:r>
          <a:r>
            <a:rPr lang="en-US" dirty="0"/>
            <a:t> </a:t>
          </a:r>
          <a:r>
            <a:rPr lang="en-US" dirty="0" err="1"/>
            <a:t>versprochene</a:t>
          </a:r>
          <a:r>
            <a:rPr lang="en-US" dirty="0"/>
            <a:t> </a:t>
          </a:r>
          <a:r>
            <a:rPr lang="en-US" dirty="0" err="1"/>
            <a:t>Ziele</a:t>
          </a:r>
          <a:endParaRPr lang="en-US" dirty="0"/>
        </a:p>
      </dgm:t>
    </dgm:pt>
    <dgm:pt modelId="{459C7E9B-839F-4938-A155-67DFCF506516}" type="parTrans" cxnId="{4CC982F7-13F5-4ED6-B622-D1DBBB257250}">
      <dgm:prSet/>
      <dgm:spPr/>
      <dgm:t>
        <a:bodyPr/>
        <a:lstStyle/>
        <a:p>
          <a:endParaRPr lang="en-US"/>
        </a:p>
      </dgm:t>
    </dgm:pt>
    <dgm:pt modelId="{649003B2-7AF2-46E0-A334-0D712B925A31}" type="sibTrans" cxnId="{4CC982F7-13F5-4ED6-B622-D1DBBB257250}">
      <dgm:prSet/>
      <dgm:spPr/>
      <dgm:t>
        <a:bodyPr/>
        <a:lstStyle/>
        <a:p>
          <a:endParaRPr lang="en-US"/>
        </a:p>
      </dgm:t>
    </dgm:pt>
    <dgm:pt modelId="{6599790C-B41A-40CB-A964-8E150CB22158}" type="pres">
      <dgm:prSet presAssocID="{F481E594-ABD2-492D-89B5-04EA7EBA75E5}" presName="Name0" presStyleCnt="0">
        <dgm:presLayoutVars>
          <dgm:dir/>
          <dgm:animLvl val="lvl"/>
          <dgm:resizeHandles val="exact"/>
        </dgm:presLayoutVars>
      </dgm:prSet>
      <dgm:spPr/>
    </dgm:pt>
    <dgm:pt modelId="{DB6F2BE9-4D83-4AA3-92B0-AF46E51D2B22}" type="pres">
      <dgm:prSet presAssocID="{C47480F9-B72A-4E30-91B0-E820FE6207A5}" presName="parTxOnly" presStyleLbl="node1" presStyleIdx="0" presStyleCnt="4">
        <dgm:presLayoutVars>
          <dgm:chMax val="0"/>
          <dgm:chPref val="0"/>
          <dgm:bulletEnabled val="1"/>
        </dgm:presLayoutVars>
      </dgm:prSet>
      <dgm:spPr/>
    </dgm:pt>
    <dgm:pt modelId="{8C314913-DBDA-4954-9AC0-BDC45E3B491F}" type="pres">
      <dgm:prSet presAssocID="{D47DF028-CD2B-410D-BFA6-DE3066C6CDA9}" presName="parTxOnlySpace" presStyleCnt="0"/>
      <dgm:spPr/>
    </dgm:pt>
    <dgm:pt modelId="{B6B357CD-6934-493F-A639-E1E990F3D8DF}" type="pres">
      <dgm:prSet presAssocID="{EF72DADA-EB76-41C8-97BB-9AD092BEF585}" presName="parTxOnly" presStyleLbl="node1" presStyleIdx="1" presStyleCnt="4">
        <dgm:presLayoutVars>
          <dgm:chMax val="0"/>
          <dgm:chPref val="0"/>
          <dgm:bulletEnabled val="1"/>
        </dgm:presLayoutVars>
      </dgm:prSet>
      <dgm:spPr/>
    </dgm:pt>
    <dgm:pt modelId="{BF2F051B-781A-4C1C-8716-DD007B31B28D}" type="pres">
      <dgm:prSet presAssocID="{E3E4F459-9CCC-49A9-9CF5-7F8F5C15565F}" presName="parTxOnlySpace" presStyleCnt="0"/>
      <dgm:spPr/>
    </dgm:pt>
    <dgm:pt modelId="{110BC12F-37FE-4FA5-9B46-ADA6B0538A0F}" type="pres">
      <dgm:prSet presAssocID="{68E35F15-836D-4BF1-AC8D-D6874FDBE05C}" presName="parTxOnly" presStyleLbl="node1" presStyleIdx="2" presStyleCnt="4" custLinFactNeighborX="5458">
        <dgm:presLayoutVars>
          <dgm:chMax val="0"/>
          <dgm:chPref val="0"/>
          <dgm:bulletEnabled val="1"/>
        </dgm:presLayoutVars>
      </dgm:prSet>
      <dgm:spPr/>
    </dgm:pt>
    <dgm:pt modelId="{EBF9B1E9-0240-44BD-9BD8-90A82EF4D822}" type="pres">
      <dgm:prSet presAssocID="{9F6B1667-CBA8-4C58-8526-87C98F663747}" presName="parTxOnlySpace" presStyleCnt="0"/>
      <dgm:spPr/>
    </dgm:pt>
    <dgm:pt modelId="{977B6022-C3DB-4FEA-85AD-BB2CAE1335BD}" type="pres">
      <dgm:prSet presAssocID="{EABEE084-3DE8-4265-AD8D-646CBABAFA83}" presName="parTxOnly" presStyleLbl="node1" presStyleIdx="3" presStyleCnt="4">
        <dgm:presLayoutVars>
          <dgm:chMax val="0"/>
          <dgm:chPref val="0"/>
          <dgm:bulletEnabled val="1"/>
        </dgm:presLayoutVars>
      </dgm:prSet>
      <dgm:spPr/>
    </dgm:pt>
  </dgm:ptLst>
  <dgm:cxnLst>
    <dgm:cxn modelId="{09C19F2F-7965-4F66-990E-9FD8667B56DE}" srcId="{F481E594-ABD2-492D-89B5-04EA7EBA75E5}" destId="{C47480F9-B72A-4E30-91B0-E820FE6207A5}" srcOrd="0" destOrd="0" parTransId="{C578152E-BE6F-470B-8E3A-135048B7339C}" sibTransId="{D47DF028-CD2B-410D-BFA6-DE3066C6CDA9}"/>
    <dgm:cxn modelId="{8FFE4548-DF74-4BFB-97BF-51397F07A438}" type="presOf" srcId="{C47480F9-B72A-4E30-91B0-E820FE6207A5}" destId="{DB6F2BE9-4D83-4AA3-92B0-AF46E51D2B22}" srcOrd="0" destOrd="0" presId="urn:microsoft.com/office/officeart/2005/8/layout/chevron1"/>
    <dgm:cxn modelId="{283BC87C-2A19-4D04-B91E-BA09582B7D52}" srcId="{F481E594-ABD2-492D-89B5-04EA7EBA75E5}" destId="{EF72DADA-EB76-41C8-97BB-9AD092BEF585}" srcOrd="1" destOrd="0" parTransId="{66E1F137-9D00-4B23-B54F-32232E78774E}" sibTransId="{E3E4F459-9CCC-49A9-9CF5-7F8F5C15565F}"/>
    <dgm:cxn modelId="{A61D60A0-071D-4D58-9407-29857514F865}" type="presOf" srcId="{EABEE084-3DE8-4265-AD8D-646CBABAFA83}" destId="{977B6022-C3DB-4FEA-85AD-BB2CAE1335BD}" srcOrd="0" destOrd="0" presId="urn:microsoft.com/office/officeart/2005/8/layout/chevron1"/>
    <dgm:cxn modelId="{1071DFAB-0C91-40B0-9255-3E79ECBEE71E}" srcId="{F481E594-ABD2-492D-89B5-04EA7EBA75E5}" destId="{68E35F15-836D-4BF1-AC8D-D6874FDBE05C}" srcOrd="2" destOrd="0" parTransId="{3324421C-D7DE-4D75-8CB3-6FBF35273AF4}" sibTransId="{9F6B1667-CBA8-4C58-8526-87C98F663747}"/>
    <dgm:cxn modelId="{4CC982F7-13F5-4ED6-B622-D1DBBB257250}" srcId="{F481E594-ABD2-492D-89B5-04EA7EBA75E5}" destId="{EABEE084-3DE8-4265-AD8D-646CBABAFA83}" srcOrd="3" destOrd="0" parTransId="{459C7E9B-839F-4938-A155-67DFCF506516}" sibTransId="{649003B2-7AF2-46E0-A334-0D712B925A31}"/>
    <dgm:cxn modelId="{395FD4F7-51C6-46DD-A07F-365454733B6C}" type="presOf" srcId="{68E35F15-836D-4BF1-AC8D-D6874FDBE05C}" destId="{110BC12F-37FE-4FA5-9B46-ADA6B0538A0F}" srcOrd="0" destOrd="0" presId="urn:microsoft.com/office/officeart/2005/8/layout/chevron1"/>
    <dgm:cxn modelId="{FC8E01FA-6367-4B13-91ED-43A27B173A93}" type="presOf" srcId="{F481E594-ABD2-492D-89B5-04EA7EBA75E5}" destId="{6599790C-B41A-40CB-A964-8E150CB22158}" srcOrd="0" destOrd="0" presId="urn:microsoft.com/office/officeart/2005/8/layout/chevron1"/>
    <dgm:cxn modelId="{A581E1FC-6C02-494C-BF8B-FF2DEDE56DF0}" type="presOf" srcId="{EF72DADA-EB76-41C8-97BB-9AD092BEF585}" destId="{B6B357CD-6934-493F-A639-E1E990F3D8DF}" srcOrd="0" destOrd="0" presId="urn:microsoft.com/office/officeart/2005/8/layout/chevron1"/>
    <dgm:cxn modelId="{4600DDB7-88F7-476B-A9E1-A953DB7A1021}" type="presParOf" srcId="{6599790C-B41A-40CB-A964-8E150CB22158}" destId="{DB6F2BE9-4D83-4AA3-92B0-AF46E51D2B22}" srcOrd="0" destOrd="0" presId="urn:microsoft.com/office/officeart/2005/8/layout/chevron1"/>
    <dgm:cxn modelId="{A76D3871-3324-45D1-BAAB-FD62D8547991}" type="presParOf" srcId="{6599790C-B41A-40CB-A964-8E150CB22158}" destId="{8C314913-DBDA-4954-9AC0-BDC45E3B491F}" srcOrd="1" destOrd="0" presId="urn:microsoft.com/office/officeart/2005/8/layout/chevron1"/>
    <dgm:cxn modelId="{04EA95FA-20FF-4A9C-B35A-652730B9D37C}" type="presParOf" srcId="{6599790C-B41A-40CB-A964-8E150CB22158}" destId="{B6B357CD-6934-493F-A639-E1E990F3D8DF}" srcOrd="2" destOrd="0" presId="urn:microsoft.com/office/officeart/2005/8/layout/chevron1"/>
    <dgm:cxn modelId="{592396B5-C064-4591-A4B8-4125ECFB1F76}" type="presParOf" srcId="{6599790C-B41A-40CB-A964-8E150CB22158}" destId="{BF2F051B-781A-4C1C-8716-DD007B31B28D}" srcOrd="3" destOrd="0" presId="urn:microsoft.com/office/officeart/2005/8/layout/chevron1"/>
    <dgm:cxn modelId="{DF8C3631-332D-4DB9-811E-DBB9BCBDF72C}" type="presParOf" srcId="{6599790C-B41A-40CB-A964-8E150CB22158}" destId="{110BC12F-37FE-4FA5-9B46-ADA6B0538A0F}" srcOrd="4" destOrd="0" presId="urn:microsoft.com/office/officeart/2005/8/layout/chevron1"/>
    <dgm:cxn modelId="{D6B9A76C-2C92-432A-9F08-F497287FB862}" type="presParOf" srcId="{6599790C-B41A-40CB-A964-8E150CB22158}" destId="{EBF9B1E9-0240-44BD-9BD8-90A82EF4D822}" srcOrd="5" destOrd="0" presId="urn:microsoft.com/office/officeart/2005/8/layout/chevron1"/>
    <dgm:cxn modelId="{FD0E4DED-B96B-4BE1-97AB-5BF677884A9B}" type="presParOf" srcId="{6599790C-B41A-40CB-A964-8E150CB22158}" destId="{977B6022-C3DB-4FEA-85AD-BB2CAE1335BD}"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1E594-ABD2-492D-89B5-04EA7EBA75E5}" type="doc">
      <dgm:prSet loTypeId="urn:microsoft.com/office/officeart/2005/8/layout/chevron1" loCatId="process" qsTypeId="urn:microsoft.com/office/officeart/2005/8/quickstyle/simple1" qsCatId="simple" csTypeId="urn:microsoft.com/office/officeart/2005/8/colors/accent1_2" csCatId="accent1" phldr="1"/>
      <dgm:spPr/>
    </dgm:pt>
    <dgm:pt modelId="{C47480F9-B72A-4E30-91B0-E820FE6207A5}">
      <dgm:prSet phldrT="[Text]"/>
      <dgm:spPr>
        <a:solidFill>
          <a:schemeClr val="accent1">
            <a:lumMod val="50000"/>
          </a:schemeClr>
        </a:solidFill>
      </dgm:spPr>
      <dgm:t>
        <a:bodyPr/>
        <a:lstStyle/>
        <a:p>
          <a:r>
            <a:rPr lang="en-US" dirty="0" err="1"/>
            <a:t>Entwicklung</a:t>
          </a:r>
          <a:r>
            <a:rPr lang="en-US" dirty="0"/>
            <a:t> </a:t>
          </a:r>
          <a:r>
            <a:rPr lang="en-US" dirty="0" err="1"/>
            <a:t>einer</a:t>
          </a:r>
          <a:r>
            <a:rPr lang="en-US" dirty="0"/>
            <a:t> Crowdfunding-</a:t>
          </a:r>
          <a:r>
            <a:rPr lang="en-US" dirty="0" err="1"/>
            <a:t>Kampagne</a:t>
          </a:r>
          <a:endParaRPr lang="en-US" dirty="0"/>
        </a:p>
      </dgm:t>
    </dgm:pt>
    <dgm:pt modelId="{C578152E-BE6F-470B-8E3A-135048B7339C}" type="parTrans" cxnId="{09C19F2F-7965-4F66-990E-9FD8667B56DE}">
      <dgm:prSet/>
      <dgm:spPr/>
      <dgm:t>
        <a:bodyPr/>
        <a:lstStyle/>
        <a:p>
          <a:endParaRPr lang="en-US"/>
        </a:p>
      </dgm:t>
    </dgm:pt>
    <dgm:pt modelId="{D47DF028-CD2B-410D-BFA6-DE3066C6CDA9}" type="sibTrans" cxnId="{09C19F2F-7965-4F66-990E-9FD8667B56DE}">
      <dgm:prSet/>
      <dgm:spPr/>
      <dgm:t>
        <a:bodyPr/>
        <a:lstStyle/>
        <a:p>
          <a:endParaRPr lang="en-US"/>
        </a:p>
      </dgm:t>
    </dgm:pt>
    <dgm:pt modelId="{EF72DADA-EB76-41C8-97BB-9AD092BEF585}">
      <dgm:prSet phldrT="[Text]"/>
      <dgm:spPr/>
      <dgm:t>
        <a:bodyPr/>
        <a:lstStyle/>
        <a:p>
          <a:r>
            <a:rPr lang="en-US" dirty="0" err="1"/>
            <a:t>Kampagnenstart</a:t>
          </a:r>
          <a:r>
            <a:rPr lang="en-US" dirty="0"/>
            <a:t> auf </a:t>
          </a:r>
          <a:r>
            <a:rPr lang="en-US" dirty="0" err="1"/>
            <a:t>einer</a:t>
          </a:r>
          <a:r>
            <a:rPr lang="en-US" dirty="0"/>
            <a:t> </a:t>
          </a:r>
          <a:r>
            <a:rPr lang="en-US" dirty="0" err="1"/>
            <a:t>Plattform</a:t>
          </a:r>
          <a:endParaRPr lang="en-US" dirty="0"/>
        </a:p>
      </dgm:t>
    </dgm:pt>
    <dgm:pt modelId="{66E1F137-9D00-4B23-B54F-32232E78774E}" type="parTrans" cxnId="{283BC87C-2A19-4D04-B91E-BA09582B7D52}">
      <dgm:prSet/>
      <dgm:spPr/>
      <dgm:t>
        <a:bodyPr/>
        <a:lstStyle/>
        <a:p>
          <a:endParaRPr lang="en-US"/>
        </a:p>
      </dgm:t>
    </dgm:pt>
    <dgm:pt modelId="{E3E4F459-9CCC-49A9-9CF5-7F8F5C15565F}" type="sibTrans" cxnId="{283BC87C-2A19-4D04-B91E-BA09582B7D52}">
      <dgm:prSet/>
      <dgm:spPr/>
      <dgm:t>
        <a:bodyPr/>
        <a:lstStyle/>
        <a:p>
          <a:endParaRPr lang="en-US"/>
        </a:p>
      </dgm:t>
    </dgm:pt>
    <dgm:pt modelId="{68E35F15-836D-4BF1-AC8D-D6874FDBE05C}">
      <dgm:prSet phldrT="[Text]"/>
      <dgm:spPr/>
      <dgm:t>
        <a:bodyPr/>
        <a:lstStyle/>
        <a:p>
          <a:r>
            <a:rPr lang="en-US" dirty="0" err="1"/>
            <a:t>Spendensammlung</a:t>
          </a:r>
          <a:endParaRPr lang="en-US" dirty="0"/>
        </a:p>
      </dgm:t>
    </dgm:pt>
    <dgm:pt modelId="{3324421C-D7DE-4D75-8CB3-6FBF35273AF4}" type="parTrans" cxnId="{1071DFAB-0C91-40B0-9255-3E79ECBEE71E}">
      <dgm:prSet/>
      <dgm:spPr/>
      <dgm:t>
        <a:bodyPr/>
        <a:lstStyle/>
        <a:p>
          <a:endParaRPr lang="en-US"/>
        </a:p>
      </dgm:t>
    </dgm:pt>
    <dgm:pt modelId="{9F6B1667-CBA8-4C58-8526-87C98F663747}" type="sibTrans" cxnId="{1071DFAB-0C91-40B0-9255-3E79ECBEE71E}">
      <dgm:prSet/>
      <dgm:spPr/>
      <dgm:t>
        <a:bodyPr/>
        <a:lstStyle/>
        <a:p>
          <a:endParaRPr lang="en-US"/>
        </a:p>
      </dgm:t>
    </dgm:pt>
    <dgm:pt modelId="{EABEE084-3DE8-4265-AD8D-646CBABAFA83}">
      <dgm:prSet phldrT="[Text]"/>
      <dgm:spPr/>
      <dgm:t>
        <a:bodyPr/>
        <a:lstStyle/>
        <a:p>
          <a:r>
            <a:rPr lang="en-US" dirty="0" err="1"/>
            <a:t>Initiatoren</a:t>
          </a:r>
          <a:r>
            <a:rPr lang="en-US" dirty="0"/>
            <a:t> </a:t>
          </a:r>
          <a:r>
            <a:rPr lang="en-US" dirty="0" err="1"/>
            <a:t>realisieren</a:t>
          </a:r>
          <a:r>
            <a:rPr lang="en-US" dirty="0"/>
            <a:t> </a:t>
          </a:r>
          <a:r>
            <a:rPr lang="en-US" dirty="0" err="1"/>
            <a:t>versprochene</a:t>
          </a:r>
          <a:r>
            <a:rPr lang="en-US" dirty="0"/>
            <a:t> </a:t>
          </a:r>
          <a:r>
            <a:rPr lang="en-US" dirty="0" err="1"/>
            <a:t>Ziele</a:t>
          </a:r>
          <a:endParaRPr lang="en-US" dirty="0"/>
        </a:p>
      </dgm:t>
    </dgm:pt>
    <dgm:pt modelId="{459C7E9B-839F-4938-A155-67DFCF506516}" type="parTrans" cxnId="{4CC982F7-13F5-4ED6-B622-D1DBBB257250}">
      <dgm:prSet/>
      <dgm:spPr/>
      <dgm:t>
        <a:bodyPr/>
        <a:lstStyle/>
        <a:p>
          <a:endParaRPr lang="en-US"/>
        </a:p>
      </dgm:t>
    </dgm:pt>
    <dgm:pt modelId="{649003B2-7AF2-46E0-A334-0D712B925A31}" type="sibTrans" cxnId="{4CC982F7-13F5-4ED6-B622-D1DBBB257250}">
      <dgm:prSet/>
      <dgm:spPr/>
      <dgm:t>
        <a:bodyPr/>
        <a:lstStyle/>
        <a:p>
          <a:endParaRPr lang="en-US"/>
        </a:p>
      </dgm:t>
    </dgm:pt>
    <dgm:pt modelId="{6599790C-B41A-40CB-A964-8E150CB22158}" type="pres">
      <dgm:prSet presAssocID="{F481E594-ABD2-492D-89B5-04EA7EBA75E5}" presName="Name0" presStyleCnt="0">
        <dgm:presLayoutVars>
          <dgm:dir/>
          <dgm:animLvl val="lvl"/>
          <dgm:resizeHandles val="exact"/>
        </dgm:presLayoutVars>
      </dgm:prSet>
      <dgm:spPr/>
    </dgm:pt>
    <dgm:pt modelId="{DB6F2BE9-4D83-4AA3-92B0-AF46E51D2B22}" type="pres">
      <dgm:prSet presAssocID="{C47480F9-B72A-4E30-91B0-E820FE6207A5}" presName="parTxOnly" presStyleLbl="node1" presStyleIdx="0" presStyleCnt="4">
        <dgm:presLayoutVars>
          <dgm:chMax val="0"/>
          <dgm:chPref val="0"/>
          <dgm:bulletEnabled val="1"/>
        </dgm:presLayoutVars>
      </dgm:prSet>
      <dgm:spPr/>
    </dgm:pt>
    <dgm:pt modelId="{8C314913-DBDA-4954-9AC0-BDC45E3B491F}" type="pres">
      <dgm:prSet presAssocID="{D47DF028-CD2B-410D-BFA6-DE3066C6CDA9}" presName="parTxOnlySpace" presStyleCnt="0"/>
      <dgm:spPr/>
    </dgm:pt>
    <dgm:pt modelId="{B6B357CD-6934-493F-A639-E1E990F3D8DF}" type="pres">
      <dgm:prSet presAssocID="{EF72DADA-EB76-41C8-97BB-9AD092BEF585}" presName="parTxOnly" presStyleLbl="node1" presStyleIdx="1" presStyleCnt="4">
        <dgm:presLayoutVars>
          <dgm:chMax val="0"/>
          <dgm:chPref val="0"/>
          <dgm:bulletEnabled val="1"/>
        </dgm:presLayoutVars>
      </dgm:prSet>
      <dgm:spPr/>
    </dgm:pt>
    <dgm:pt modelId="{BF2F051B-781A-4C1C-8716-DD007B31B28D}" type="pres">
      <dgm:prSet presAssocID="{E3E4F459-9CCC-49A9-9CF5-7F8F5C15565F}" presName="parTxOnlySpace" presStyleCnt="0"/>
      <dgm:spPr/>
    </dgm:pt>
    <dgm:pt modelId="{110BC12F-37FE-4FA5-9B46-ADA6B0538A0F}" type="pres">
      <dgm:prSet presAssocID="{68E35F15-836D-4BF1-AC8D-D6874FDBE05C}" presName="parTxOnly" presStyleLbl="node1" presStyleIdx="2" presStyleCnt="4" custLinFactNeighborX="5458">
        <dgm:presLayoutVars>
          <dgm:chMax val="0"/>
          <dgm:chPref val="0"/>
          <dgm:bulletEnabled val="1"/>
        </dgm:presLayoutVars>
      </dgm:prSet>
      <dgm:spPr/>
    </dgm:pt>
    <dgm:pt modelId="{EBF9B1E9-0240-44BD-9BD8-90A82EF4D822}" type="pres">
      <dgm:prSet presAssocID="{9F6B1667-CBA8-4C58-8526-87C98F663747}" presName="parTxOnlySpace" presStyleCnt="0"/>
      <dgm:spPr/>
    </dgm:pt>
    <dgm:pt modelId="{977B6022-C3DB-4FEA-85AD-BB2CAE1335BD}" type="pres">
      <dgm:prSet presAssocID="{EABEE084-3DE8-4265-AD8D-646CBABAFA83}" presName="parTxOnly" presStyleLbl="node1" presStyleIdx="3" presStyleCnt="4">
        <dgm:presLayoutVars>
          <dgm:chMax val="0"/>
          <dgm:chPref val="0"/>
          <dgm:bulletEnabled val="1"/>
        </dgm:presLayoutVars>
      </dgm:prSet>
      <dgm:spPr/>
    </dgm:pt>
  </dgm:ptLst>
  <dgm:cxnLst>
    <dgm:cxn modelId="{09C19F2F-7965-4F66-990E-9FD8667B56DE}" srcId="{F481E594-ABD2-492D-89B5-04EA7EBA75E5}" destId="{C47480F9-B72A-4E30-91B0-E820FE6207A5}" srcOrd="0" destOrd="0" parTransId="{C578152E-BE6F-470B-8E3A-135048B7339C}" sibTransId="{D47DF028-CD2B-410D-BFA6-DE3066C6CDA9}"/>
    <dgm:cxn modelId="{8FFE4548-DF74-4BFB-97BF-51397F07A438}" type="presOf" srcId="{C47480F9-B72A-4E30-91B0-E820FE6207A5}" destId="{DB6F2BE9-4D83-4AA3-92B0-AF46E51D2B22}" srcOrd="0" destOrd="0" presId="urn:microsoft.com/office/officeart/2005/8/layout/chevron1"/>
    <dgm:cxn modelId="{283BC87C-2A19-4D04-B91E-BA09582B7D52}" srcId="{F481E594-ABD2-492D-89B5-04EA7EBA75E5}" destId="{EF72DADA-EB76-41C8-97BB-9AD092BEF585}" srcOrd="1" destOrd="0" parTransId="{66E1F137-9D00-4B23-B54F-32232E78774E}" sibTransId="{E3E4F459-9CCC-49A9-9CF5-7F8F5C15565F}"/>
    <dgm:cxn modelId="{A61D60A0-071D-4D58-9407-29857514F865}" type="presOf" srcId="{EABEE084-3DE8-4265-AD8D-646CBABAFA83}" destId="{977B6022-C3DB-4FEA-85AD-BB2CAE1335BD}" srcOrd="0" destOrd="0" presId="urn:microsoft.com/office/officeart/2005/8/layout/chevron1"/>
    <dgm:cxn modelId="{1071DFAB-0C91-40B0-9255-3E79ECBEE71E}" srcId="{F481E594-ABD2-492D-89B5-04EA7EBA75E5}" destId="{68E35F15-836D-4BF1-AC8D-D6874FDBE05C}" srcOrd="2" destOrd="0" parTransId="{3324421C-D7DE-4D75-8CB3-6FBF35273AF4}" sibTransId="{9F6B1667-CBA8-4C58-8526-87C98F663747}"/>
    <dgm:cxn modelId="{4CC982F7-13F5-4ED6-B622-D1DBBB257250}" srcId="{F481E594-ABD2-492D-89B5-04EA7EBA75E5}" destId="{EABEE084-3DE8-4265-AD8D-646CBABAFA83}" srcOrd="3" destOrd="0" parTransId="{459C7E9B-839F-4938-A155-67DFCF506516}" sibTransId="{649003B2-7AF2-46E0-A334-0D712B925A31}"/>
    <dgm:cxn modelId="{395FD4F7-51C6-46DD-A07F-365454733B6C}" type="presOf" srcId="{68E35F15-836D-4BF1-AC8D-D6874FDBE05C}" destId="{110BC12F-37FE-4FA5-9B46-ADA6B0538A0F}" srcOrd="0" destOrd="0" presId="urn:microsoft.com/office/officeart/2005/8/layout/chevron1"/>
    <dgm:cxn modelId="{FC8E01FA-6367-4B13-91ED-43A27B173A93}" type="presOf" srcId="{F481E594-ABD2-492D-89B5-04EA7EBA75E5}" destId="{6599790C-B41A-40CB-A964-8E150CB22158}" srcOrd="0" destOrd="0" presId="urn:microsoft.com/office/officeart/2005/8/layout/chevron1"/>
    <dgm:cxn modelId="{A581E1FC-6C02-494C-BF8B-FF2DEDE56DF0}" type="presOf" srcId="{EF72DADA-EB76-41C8-97BB-9AD092BEF585}" destId="{B6B357CD-6934-493F-A639-E1E990F3D8DF}" srcOrd="0" destOrd="0" presId="urn:microsoft.com/office/officeart/2005/8/layout/chevron1"/>
    <dgm:cxn modelId="{4600DDB7-88F7-476B-A9E1-A953DB7A1021}" type="presParOf" srcId="{6599790C-B41A-40CB-A964-8E150CB22158}" destId="{DB6F2BE9-4D83-4AA3-92B0-AF46E51D2B22}" srcOrd="0" destOrd="0" presId="urn:microsoft.com/office/officeart/2005/8/layout/chevron1"/>
    <dgm:cxn modelId="{A76D3871-3324-45D1-BAAB-FD62D8547991}" type="presParOf" srcId="{6599790C-B41A-40CB-A964-8E150CB22158}" destId="{8C314913-DBDA-4954-9AC0-BDC45E3B491F}" srcOrd="1" destOrd="0" presId="urn:microsoft.com/office/officeart/2005/8/layout/chevron1"/>
    <dgm:cxn modelId="{04EA95FA-20FF-4A9C-B35A-652730B9D37C}" type="presParOf" srcId="{6599790C-B41A-40CB-A964-8E150CB22158}" destId="{B6B357CD-6934-493F-A639-E1E990F3D8DF}" srcOrd="2" destOrd="0" presId="urn:microsoft.com/office/officeart/2005/8/layout/chevron1"/>
    <dgm:cxn modelId="{592396B5-C064-4591-A4B8-4125ECFB1F76}" type="presParOf" srcId="{6599790C-B41A-40CB-A964-8E150CB22158}" destId="{BF2F051B-781A-4C1C-8716-DD007B31B28D}" srcOrd="3" destOrd="0" presId="urn:microsoft.com/office/officeart/2005/8/layout/chevron1"/>
    <dgm:cxn modelId="{DF8C3631-332D-4DB9-811E-DBB9BCBDF72C}" type="presParOf" srcId="{6599790C-B41A-40CB-A964-8E150CB22158}" destId="{110BC12F-37FE-4FA5-9B46-ADA6B0538A0F}" srcOrd="4" destOrd="0" presId="urn:microsoft.com/office/officeart/2005/8/layout/chevron1"/>
    <dgm:cxn modelId="{D6B9A76C-2C92-432A-9F08-F497287FB862}" type="presParOf" srcId="{6599790C-B41A-40CB-A964-8E150CB22158}" destId="{EBF9B1E9-0240-44BD-9BD8-90A82EF4D822}" srcOrd="5" destOrd="0" presId="urn:microsoft.com/office/officeart/2005/8/layout/chevron1"/>
    <dgm:cxn modelId="{FD0E4DED-B96B-4BE1-97AB-5BF677884A9B}" type="presParOf" srcId="{6599790C-B41A-40CB-A964-8E150CB22158}" destId="{977B6022-C3DB-4FEA-85AD-BB2CAE1335BD}"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81E594-ABD2-492D-89B5-04EA7EBA75E5}" type="doc">
      <dgm:prSet loTypeId="urn:microsoft.com/office/officeart/2005/8/layout/chevron1" loCatId="process" qsTypeId="urn:microsoft.com/office/officeart/2005/8/quickstyle/simple1" qsCatId="simple" csTypeId="urn:microsoft.com/office/officeart/2005/8/colors/accent1_2" csCatId="accent1" phldr="1"/>
      <dgm:spPr/>
    </dgm:pt>
    <dgm:pt modelId="{C47480F9-B72A-4E30-91B0-E820FE6207A5}">
      <dgm:prSet phldrT="[Text]"/>
      <dgm:spPr>
        <a:solidFill>
          <a:schemeClr val="accent1">
            <a:lumMod val="50000"/>
          </a:schemeClr>
        </a:solidFill>
      </dgm:spPr>
      <dgm:t>
        <a:bodyPr/>
        <a:lstStyle/>
        <a:p>
          <a:r>
            <a:rPr lang="en-US" dirty="0" err="1"/>
            <a:t>Entwicklung</a:t>
          </a:r>
          <a:r>
            <a:rPr lang="en-US" dirty="0"/>
            <a:t> </a:t>
          </a:r>
          <a:r>
            <a:rPr lang="en-US" dirty="0" err="1"/>
            <a:t>einer</a:t>
          </a:r>
          <a:r>
            <a:rPr lang="en-US" dirty="0"/>
            <a:t> Crowdfunding-</a:t>
          </a:r>
          <a:r>
            <a:rPr lang="en-US" dirty="0" err="1"/>
            <a:t>Kampagne</a:t>
          </a:r>
          <a:endParaRPr lang="en-US" dirty="0"/>
        </a:p>
      </dgm:t>
    </dgm:pt>
    <dgm:pt modelId="{C578152E-BE6F-470B-8E3A-135048B7339C}" type="parTrans" cxnId="{09C19F2F-7965-4F66-990E-9FD8667B56DE}">
      <dgm:prSet/>
      <dgm:spPr/>
      <dgm:t>
        <a:bodyPr/>
        <a:lstStyle/>
        <a:p>
          <a:endParaRPr lang="en-US"/>
        </a:p>
      </dgm:t>
    </dgm:pt>
    <dgm:pt modelId="{D47DF028-CD2B-410D-BFA6-DE3066C6CDA9}" type="sibTrans" cxnId="{09C19F2F-7965-4F66-990E-9FD8667B56DE}">
      <dgm:prSet/>
      <dgm:spPr/>
      <dgm:t>
        <a:bodyPr/>
        <a:lstStyle/>
        <a:p>
          <a:endParaRPr lang="en-US"/>
        </a:p>
      </dgm:t>
    </dgm:pt>
    <dgm:pt modelId="{EF72DADA-EB76-41C8-97BB-9AD092BEF585}">
      <dgm:prSet phldrT="[Text]"/>
      <dgm:spPr/>
      <dgm:t>
        <a:bodyPr/>
        <a:lstStyle/>
        <a:p>
          <a:r>
            <a:rPr lang="en-US" dirty="0" err="1"/>
            <a:t>Kampagnenstart</a:t>
          </a:r>
          <a:r>
            <a:rPr lang="en-US" dirty="0"/>
            <a:t> auf </a:t>
          </a:r>
          <a:r>
            <a:rPr lang="en-US" dirty="0" err="1"/>
            <a:t>einer</a:t>
          </a:r>
          <a:r>
            <a:rPr lang="en-US" dirty="0"/>
            <a:t> </a:t>
          </a:r>
          <a:r>
            <a:rPr lang="en-US" dirty="0" err="1"/>
            <a:t>Plattform</a:t>
          </a:r>
          <a:endParaRPr lang="en-US" dirty="0"/>
        </a:p>
      </dgm:t>
    </dgm:pt>
    <dgm:pt modelId="{66E1F137-9D00-4B23-B54F-32232E78774E}" type="parTrans" cxnId="{283BC87C-2A19-4D04-B91E-BA09582B7D52}">
      <dgm:prSet/>
      <dgm:spPr/>
      <dgm:t>
        <a:bodyPr/>
        <a:lstStyle/>
        <a:p>
          <a:endParaRPr lang="en-US"/>
        </a:p>
      </dgm:t>
    </dgm:pt>
    <dgm:pt modelId="{E3E4F459-9CCC-49A9-9CF5-7F8F5C15565F}" type="sibTrans" cxnId="{283BC87C-2A19-4D04-B91E-BA09582B7D52}">
      <dgm:prSet/>
      <dgm:spPr/>
      <dgm:t>
        <a:bodyPr/>
        <a:lstStyle/>
        <a:p>
          <a:endParaRPr lang="en-US"/>
        </a:p>
      </dgm:t>
    </dgm:pt>
    <dgm:pt modelId="{68E35F15-836D-4BF1-AC8D-D6874FDBE05C}">
      <dgm:prSet phldrT="[Text]"/>
      <dgm:spPr/>
      <dgm:t>
        <a:bodyPr/>
        <a:lstStyle/>
        <a:p>
          <a:r>
            <a:rPr lang="en-US" dirty="0" err="1"/>
            <a:t>Spendensammlung</a:t>
          </a:r>
          <a:endParaRPr lang="en-US" dirty="0"/>
        </a:p>
      </dgm:t>
    </dgm:pt>
    <dgm:pt modelId="{3324421C-D7DE-4D75-8CB3-6FBF35273AF4}" type="parTrans" cxnId="{1071DFAB-0C91-40B0-9255-3E79ECBEE71E}">
      <dgm:prSet/>
      <dgm:spPr/>
      <dgm:t>
        <a:bodyPr/>
        <a:lstStyle/>
        <a:p>
          <a:endParaRPr lang="en-US"/>
        </a:p>
      </dgm:t>
    </dgm:pt>
    <dgm:pt modelId="{9F6B1667-CBA8-4C58-8526-87C98F663747}" type="sibTrans" cxnId="{1071DFAB-0C91-40B0-9255-3E79ECBEE71E}">
      <dgm:prSet/>
      <dgm:spPr/>
      <dgm:t>
        <a:bodyPr/>
        <a:lstStyle/>
        <a:p>
          <a:endParaRPr lang="en-US"/>
        </a:p>
      </dgm:t>
    </dgm:pt>
    <dgm:pt modelId="{EABEE084-3DE8-4265-AD8D-646CBABAFA83}">
      <dgm:prSet phldrT="[Text]"/>
      <dgm:spPr/>
      <dgm:t>
        <a:bodyPr/>
        <a:lstStyle/>
        <a:p>
          <a:r>
            <a:rPr lang="en-US" dirty="0" err="1"/>
            <a:t>Initiatoren</a:t>
          </a:r>
          <a:r>
            <a:rPr lang="en-US" dirty="0"/>
            <a:t> </a:t>
          </a:r>
          <a:r>
            <a:rPr lang="en-US" dirty="0" err="1"/>
            <a:t>realisieren</a:t>
          </a:r>
          <a:r>
            <a:rPr lang="en-US" dirty="0"/>
            <a:t> </a:t>
          </a:r>
          <a:r>
            <a:rPr lang="en-US" dirty="0" err="1"/>
            <a:t>versprochene</a:t>
          </a:r>
          <a:r>
            <a:rPr lang="en-US" dirty="0"/>
            <a:t> </a:t>
          </a:r>
          <a:r>
            <a:rPr lang="en-US" dirty="0" err="1"/>
            <a:t>Ziele</a:t>
          </a:r>
          <a:endParaRPr lang="en-US" dirty="0"/>
        </a:p>
      </dgm:t>
    </dgm:pt>
    <dgm:pt modelId="{459C7E9B-839F-4938-A155-67DFCF506516}" type="parTrans" cxnId="{4CC982F7-13F5-4ED6-B622-D1DBBB257250}">
      <dgm:prSet/>
      <dgm:spPr/>
      <dgm:t>
        <a:bodyPr/>
        <a:lstStyle/>
        <a:p>
          <a:endParaRPr lang="en-US"/>
        </a:p>
      </dgm:t>
    </dgm:pt>
    <dgm:pt modelId="{649003B2-7AF2-46E0-A334-0D712B925A31}" type="sibTrans" cxnId="{4CC982F7-13F5-4ED6-B622-D1DBBB257250}">
      <dgm:prSet/>
      <dgm:spPr/>
      <dgm:t>
        <a:bodyPr/>
        <a:lstStyle/>
        <a:p>
          <a:endParaRPr lang="en-US"/>
        </a:p>
      </dgm:t>
    </dgm:pt>
    <dgm:pt modelId="{6599790C-B41A-40CB-A964-8E150CB22158}" type="pres">
      <dgm:prSet presAssocID="{F481E594-ABD2-492D-89B5-04EA7EBA75E5}" presName="Name0" presStyleCnt="0">
        <dgm:presLayoutVars>
          <dgm:dir/>
          <dgm:animLvl val="lvl"/>
          <dgm:resizeHandles val="exact"/>
        </dgm:presLayoutVars>
      </dgm:prSet>
      <dgm:spPr/>
    </dgm:pt>
    <dgm:pt modelId="{DB6F2BE9-4D83-4AA3-92B0-AF46E51D2B22}" type="pres">
      <dgm:prSet presAssocID="{C47480F9-B72A-4E30-91B0-E820FE6207A5}" presName="parTxOnly" presStyleLbl="node1" presStyleIdx="0" presStyleCnt="4">
        <dgm:presLayoutVars>
          <dgm:chMax val="0"/>
          <dgm:chPref val="0"/>
          <dgm:bulletEnabled val="1"/>
        </dgm:presLayoutVars>
      </dgm:prSet>
      <dgm:spPr/>
    </dgm:pt>
    <dgm:pt modelId="{8C314913-DBDA-4954-9AC0-BDC45E3B491F}" type="pres">
      <dgm:prSet presAssocID="{D47DF028-CD2B-410D-BFA6-DE3066C6CDA9}" presName="parTxOnlySpace" presStyleCnt="0"/>
      <dgm:spPr/>
    </dgm:pt>
    <dgm:pt modelId="{B6B357CD-6934-493F-A639-E1E990F3D8DF}" type="pres">
      <dgm:prSet presAssocID="{EF72DADA-EB76-41C8-97BB-9AD092BEF585}" presName="parTxOnly" presStyleLbl="node1" presStyleIdx="1" presStyleCnt="4">
        <dgm:presLayoutVars>
          <dgm:chMax val="0"/>
          <dgm:chPref val="0"/>
          <dgm:bulletEnabled val="1"/>
        </dgm:presLayoutVars>
      </dgm:prSet>
      <dgm:spPr/>
    </dgm:pt>
    <dgm:pt modelId="{BF2F051B-781A-4C1C-8716-DD007B31B28D}" type="pres">
      <dgm:prSet presAssocID="{E3E4F459-9CCC-49A9-9CF5-7F8F5C15565F}" presName="parTxOnlySpace" presStyleCnt="0"/>
      <dgm:spPr/>
    </dgm:pt>
    <dgm:pt modelId="{110BC12F-37FE-4FA5-9B46-ADA6B0538A0F}" type="pres">
      <dgm:prSet presAssocID="{68E35F15-836D-4BF1-AC8D-D6874FDBE05C}" presName="parTxOnly" presStyleLbl="node1" presStyleIdx="2" presStyleCnt="4" custLinFactNeighborX="5458">
        <dgm:presLayoutVars>
          <dgm:chMax val="0"/>
          <dgm:chPref val="0"/>
          <dgm:bulletEnabled val="1"/>
        </dgm:presLayoutVars>
      </dgm:prSet>
      <dgm:spPr/>
    </dgm:pt>
    <dgm:pt modelId="{EBF9B1E9-0240-44BD-9BD8-90A82EF4D822}" type="pres">
      <dgm:prSet presAssocID="{9F6B1667-CBA8-4C58-8526-87C98F663747}" presName="parTxOnlySpace" presStyleCnt="0"/>
      <dgm:spPr/>
    </dgm:pt>
    <dgm:pt modelId="{977B6022-C3DB-4FEA-85AD-BB2CAE1335BD}" type="pres">
      <dgm:prSet presAssocID="{EABEE084-3DE8-4265-AD8D-646CBABAFA83}" presName="parTxOnly" presStyleLbl="node1" presStyleIdx="3" presStyleCnt="4">
        <dgm:presLayoutVars>
          <dgm:chMax val="0"/>
          <dgm:chPref val="0"/>
          <dgm:bulletEnabled val="1"/>
        </dgm:presLayoutVars>
      </dgm:prSet>
      <dgm:spPr/>
    </dgm:pt>
  </dgm:ptLst>
  <dgm:cxnLst>
    <dgm:cxn modelId="{09C19F2F-7965-4F66-990E-9FD8667B56DE}" srcId="{F481E594-ABD2-492D-89B5-04EA7EBA75E5}" destId="{C47480F9-B72A-4E30-91B0-E820FE6207A5}" srcOrd="0" destOrd="0" parTransId="{C578152E-BE6F-470B-8E3A-135048B7339C}" sibTransId="{D47DF028-CD2B-410D-BFA6-DE3066C6CDA9}"/>
    <dgm:cxn modelId="{8FFE4548-DF74-4BFB-97BF-51397F07A438}" type="presOf" srcId="{C47480F9-B72A-4E30-91B0-E820FE6207A5}" destId="{DB6F2BE9-4D83-4AA3-92B0-AF46E51D2B22}" srcOrd="0" destOrd="0" presId="urn:microsoft.com/office/officeart/2005/8/layout/chevron1"/>
    <dgm:cxn modelId="{283BC87C-2A19-4D04-B91E-BA09582B7D52}" srcId="{F481E594-ABD2-492D-89B5-04EA7EBA75E5}" destId="{EF72DADA-EB76-41C8-97BB-9AD092BEF585}" srcOrd="1" destOrd="0" parTransId="{66E1F137-9D00-4B23-B54F-32232E78774E}" sibTransId="{E3E4F459-9CCC-49A9-9CF5-7F8F5C15565F}"/>
    <dgm:cxn modelId="{A61D60A0-071D-4D58-9407-29857514F865}" type="presOf" srcId="{EABEE084-3DE8-4265-AD8D-646CBABAFA83}" destId="{977B6022-C3DB-4FEA-85AD-BB2CAE1335BD}" srcOrd="0" destOrd="0" presId="urn:microsoft.com/office/officeart/2005/8/layout/chevron1"/>
    <dgm:cxn modelId="{1071DFAB-0C91-40B0-9255-3E79ECBEE71E}" srcId="{F481E594-ABD2-492D-89B5-04EA7EBA75E5}" destId="{68E35F15-836D-4BF1-AC8D-D6874FDBE05C}" srcOrd="2" destOrd="0" parTransId="{3324421C-D7DE-4D75-8CB3-6FBF35273AF4}" sibTransId="{9F6B1667-CBA8-4C58-8526-87C98F663747}"/>
    <dgm:cxn modelId="{4CC982F7-13F5-4ED6-B622-D1DBBB257250}" srcId="{F481E594-ABD2-492D-89B5-04EA7EBA75E5}" destId="{EABEE084-3DE8-4265-AD8D-646CBABAFA83}" srcOrd="3" destOrd="0" parTransId="{459C7E9B-839F-4938-A155-67DFCF506516}" sibTransId="{649003B2-7AF2-46E0-A334-0D712B925A31}"/>
    <dgm:cxn modelId="{395FD4F7-51C6-46DD-A07F-365454733B6C}" type="presOf" srcId="{68E35F15-836D-4BF1-AC8D-D6874FDBE05C}" destId="{110BC12F-37FE-4FA5-9B46-ADA6B0538A0F}" srcOrd="0" destOrd="0" presId="urn:microsoft.com/office/officeart/2005/8/layout/chevron1"/>
    <dgm:cxn modelId="{FC8E01FA-6367-4B13-91ED-43A27B173A93}" type="presOf" srcId="{F481E594-ABD2-492D-89B5-04EA7EBA75E5}" destId="{6599790C-B41A-40CB-A964-8E150CB22158}" srcOrd="0" destOrd="0" presId="urn:microsoft.com/office/officeart/2005/8/layout/chevron1"/>
    <dgm:cxn modelId="{A581E1FC-6C02-494C-BF8B-FF2DEDE56DF0}" type="presOf" srcId="{EF72DADA-EB76-41C8-97BB-9AD092BEF585}" destId="{B6B357CD-6934-493F-A639-E1E990F3D8DF}" srcOrd="0" destOrd="0" presId="urn:microsoft.com/office/officeart/2005/8/layout/chevron1"/>
    <dgm:cxn modelId="{4600DDB7-88F7-476B-A9E1-A953DB7A1021}" type="presParOf" srcId="{6599790C-B41A-40CB-A964-8E150CB22158}" destId="{DB6F2BE9-4D83-4AA3-92B0-AF46E51D2B22}" srcOrd="0" destOrd="0" presId="urn:microsoft.com/office/officeart/2005/8/layout/chevron1"/>
    <dgm:cxn modelId="{A76D3871-3324-45D1-BAAB-FD62D8547991}" type="presParOf" srcId="{6599790C-B41A-40CB-A964-8E150CB22158}" destId="{8C314913-DBDA-4954-9AC0-BDC45E3B491F}" srcOrd="1" destOrd="0" presId="urn:microsoft.com/office/officeart/2005/8/layout/chevron1"/>
    <dgm:cxn modelId="{04EA95FA-20FF-4A9C-B35A-652730B9D37C}" type="presParOf" srcId="{6599790C-B41A-40CB-A964-8E150CB22158}" destId="{B6B357CD-6934-493F-A639-E1E990F3D8DF}" srcOrd="2" destOrd="0" presId="urn:microsoft.com/office/officeart/2005/8/layout/chevron1"/>
    <dgm:cxn modelId="{592396B5-C064-4591-A4B8-4125ECFB1F76}" type="presParOf" srcId="{6599790C-B41A-40CB-A964-8E150CB22158}" destId="{BF2F051B-781A-4C1C-8716-DD007B31B28D}" srcOrd="3" destOrd="0" presId="urn:microsoft.com/office/officeart/2005/8/layout/chevron1"/>
    <dgm:cxn modelId="{DF8C3631-332D-4DB9-811E-DBB9BCBDF72C}" type="presParOf" srcId="{6599790C-B41A-40CB-A964-8E150CB22158}" destId="{110BC12F-37FE-4FA5-9B46-ADA6B0538A0F}" srcOrd="4" destOrd="0" presId="urn:microsoft.com/office/officeart/2005/8/layout/chevron1"/>
    <dgm:cxn modelId="{D6B9A76C-2C92-432A-9F08-F497287FB862}" type="presParOf" srcId="{6599790C-B41A-40CB-A964-8E150CB22158}" destId="{EBF9B1E9-0240-44BD-9BD8-90A82EF4D822}" srcOrd="5" destOrd="0" presId="urn:microsoft.com/office/officeart/2005/8/layout/chevron1"/>
    <dgm:cxn modelId="{FD0E4DED-B96B-4BE1-97AB-5BF677884A9B}" type="presParOf" srcId="{6599790C-B41A-40CB-A964-8E150CB22158}" destId="{977B6022-C3DB-4FEA-85AD-BB2CAE1335BD}"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81E594-ABD2-492D-89B5-04EA7EBA75E5}" type="doc">
      <dgm:prSet loTypeId="urn:microsoft.com/office/officeart/2005/8/layout/chevron1" loCatId="process" qsTypeId="urn:microsoft.com/office/officeart/2005/8/quickstyle/simple1" qsCatId="simple" csTypeId="urn:microsoft.com/office/officeart/2005/8/colors/accent1_2" csCatId="accent1" phldr="1"/>
      <dgm:spPr/>
    </dgm:pt>
    <dgm:pt modelId="{C47480F9-B72A-4E30-91B0-E820FE6207A5}">
      <dgm:prSet phldrT="[Text]"/>
      <dgm:spPr>
        <a:solidFill>
          <a:schemeClr val="accent1"/>
        </a:solidFill>
      </dgm:spPr>
      <dgm:t>
        <a:bodyPr/>
        <a:lstStyle/>
        <a:p>
          <a:r>
            <a:rPr lang="en-US" dirty="0" err="1"/>
            <a:t>Entwicklung</a:t>
          </a:r>
          <a:r>
            <a:rPr lang="en-US" dirty="0"/>
            <a:t> </a:t>
          </a:r>
          <a:r>
            <a:rPr lang="en-US" dirty="0" err="1"/>
            <a:t>einer</a:t>
          </a:r>
          <a:r>
            <a:rPr lang="en-US" dirty="0"/>
            <a:t> Crowdfunding-</a:t>
          </a:r>
          <a:r>
            <a:rPr lang="en-US" dirty="0" err="1"/>
            <a:t>Kampagne</a:t>
          </a:r>
          <a:endParaRPr lang="en-US" dirty="0"/>
        </a:p>
      </dgm:t>
    </dgm:pt>
    <dgm:pt modelId="{C578152E-BE6F-470B-8E3A-135048B7339C}" type="parTrans" cxnId="{09C19F2F-7965-4F66-990E-9FD8667B56DE}">
      <dgm:prSet/>
      <dgm:spPr/>
      <dgm:t>
        <a:bodyPr/>
        <a:lstStyle/>
        <a:p>
          <a:endParaRPr lang="en-US"/>
        </a:p>
      </dgm:t>
    </dgm:pt>
    <dgm:pt modelId="{D47DF028-CD2B-410D-BFA6-DE3066C6CDA9}" type="sibTrans" cxnId="{09C19F2F-7965-4F66-990E-9FD8667B56DE}">
      <dgm:prSet/>
      <dgm:spPr/>
      <dgm:t>
        <a:bodyPr/>
        <a:lstStyle/>
        <a:p>
          <a:endParaRPr lang="en-US"/>
        </a:p>
      </dgm:t>
    </dgm:pt>
    <dgm:pt modelId="{EF72DADA-EB76-41C8-97BB-9AD092BEF585}">
      <dgm:prSet phldrT="[Text]"/>
      <dgm:spPr>
        <a:solidFill>
          <a:schemeClr val="accent1">
            <a:lumMod val="50000"/>
          </a:schemeClr>
        </a:solidFill>
      </dgm:spPr>
      <dgm:t>
        <a:bodyPr/>
        <a:lstStyle/>
        <a:p>
          <a:r>
            <a:rPr lang="en-US" dirty="0" err="1"/>
            <a:t>Kampagnenstart</a:t>
          </a:r>
          <a:r>
            <a:rPr lang="en-US" dirty="0"/>
            <a:t> auf </a:t>
          </a:r>
          <a:r>
            <a:rPr lang="en-US" dirty="0" err="1"/>
            <a:t>einer</a:t>
          </a:r>
          <a:r>
            <a:rPr lang="en-US" dirty="0"/>
            <a:t> </a:t>
          </a:r>
          <a:r>
            <a:rPr lang="en-US" dirty="0" err="1"/>
            <a:t>Plattform</a:t>
          </a:r>
          <a:endParaRPr lang="en-US" dirty="0"/>
        </a:p>
      </dgm:t>
    </dgm:pt>
    <dgm:pt modelId="{66E1F137-9D00-4B23-B54F-32232E78774E}" type="parTrans" cxnId="{283BC87C-2A19-4D04-B91E-BA09582B7D52}">
      <dgm:prSet/>
      <dgm:spPr/>
      <dgm:t>
        <a:bodyPr/>
        <a:lstStyle/>
        <a:p>
          <a:endParaRPr lang="en-US"/>
        </a:p>
      </dgm:t>
    </dgm:pt>
    <dgm:pt modelId="{E3E4F459-9CCC-49A9-9CF5-7F8F5C15565F}" type="sibTrans" cxnId="{283BC87C-2A19-4D04-B91E-BA09582B7D52}">
      <dgm:prSet/>
      <dgm:spPr/>
      <dgm:t>
        <a:bodyPr/>
        <a:lstStyle/>
        <a:p>
          <a:endParaRPr lang="en-US"/>
        </a:p>
      </dgm:t>
    </dgm:pt>
    <dgm:pt modelId="{68E35F15-836D-4BF1-AC8D-D6874FDBE05C}">
      <dgm:prSet phldrT="[Text]"/>
      <dgm:spPr>
        <a:solidFill>
          <a:schemeClr val="accent1">
            <a:lumMod val="50000"/>
          </a:schemeClr>
        </a:solidFill>
      </dgm:spPr>
      <dgm:t>
        <a:bodyPr/>
        <a:lstStyle/>
        <a:p>
          <a:r>
            <a:rPr lang="en-US" dirty="0" err="1"/>
            <a:t>Spendensammlung</a:t>
          </a:r>
          <a:endParaRPr lang="en-US" dirty="0"/>
        </a:p>
      </dgm:t>
    </dgm:pt>
    <dgm:pt modelId="{3324421C-D7DE-4D75-8CB3-6FBF35273AF4}" type="parTrans" cxnId="{1071DFAB-0C91-40B0-9255-3E79ECBEE71E}">
      <dgm:prSet/>
      <dgm:spPr/>
      <dgm:t>
        <a:bodyPr/>
        <a:lstStyle/>
        <a:p>
          <a:endParaRPr lang="en-US"/>
        </a:p>
      </dgm:t>
    </dgm:pt>
    <dgm:pt modelId="{9F6B1667-CBA8-4C58-8526-87C98F663747}" type="sibTrans" cxnId="{1071DFAB-0C91-40B0-9255-3E79ECBEE71E}">
      <dgm:prSet/>
      <dgm:spPr/>
      <dgm:t>
        <a:bodyPr/>
        <a:lstStyle/>
        <a:p>
          <a:endParaRPr lang="en-US"/>
        </a:p>
      </dgm:t>
    </dgm:pt>
    <dgm:pt modelId="{EABEE084-3DE8-4265-AD8D-646CBABAFA83}">
      <dgm:prSet phldrT="[Text]"/>
      <dgm:spPr/>
      <dgm:t>
        <a:bodyPr/>
        <a:lstStyle/>
        <a:p>
          <a:r>
            <a:rPr lang="en-US" dirty="0" err="1"/>
            <a:t>Initiatoren</a:t>
          </a:r>
          <a:r>
            <a:rPr lang="en-US" dirty="0"/>
            <a:t> </a:t>
          </a:r>
          <a:r>
            <a:rPr lang="en-US" dirty="0" err="1"/>
            <a:t>realisieren</a:t>
          </a:r>
          <a:r>
            <a:rPr lang="en-US" dirty="0"/>
            <a:t> </a:t>
          </a:r>
          <a:r>
            <a:rPr lang="en-US" dirty="0" err="1"/>
            <a:t>versprochene</a:t>
          </a:r>
          <a:r>
            <a:rPr lang="en-US" dirty="0"/>
            <a:t> </a:t>
          </a:r>
          <a:r>
            <a:rPr lang="en-US" dirty="0" err="1"/>
            <a:t>Ziele</a:t>
          </a:r>
          <a:endParaRPr lang="en-US" dirty="0"/>
        </a:p>
      </dgm:t>
    </dgm:pt>
    <dgm:pt modelId="{459C7E9B-839F-4938-A155-67DFCF506516}" type="parTrans" cxnId="{4CC982F7-13F5-4ED6-B622-D1DBBB257250}">
      <dgm:prSet/>
      <dgm:spPr/>
      <dgm:t>
        <a:bodyPr/>
        <a:lstStyle/>
        <a:p>
          <a:endParaRPr lang="en-US"/>
        </a:p>
      </dgm:t>
    </dgm:pt>
    <dgm:pt modelId="{649003B2-7AF2-46E0-A334-0D712B925A31}" type="sibTrans" cxnId="{4CC982F7-13F5-4ED6-B622-D1DBBB257250}">
      <dgm:prSet/>
      <dgm:spPr/>
      <dgm:t>
        <a:bodyPr/>
        <a:lstStyle/>
        <a:p>
          <a:endParaRPr lang="en-US"/>
        </a:p>
      </dgm:t>
    </dgm:pt>
    <dgm:pt modelId="{6599790C-B41A-40CB-A964-8E150CB22158}" type="pres">
      <dgm:prSet presAssocID="{F481E594-ABD2-492D-89B5-04EA7EBA75E5}" presName="Name0" presStyleCnt="0">
        <dgm:presLayoutVars>
          <dgm:dir/>
          <dgm:animLvl val="lvl"/>
          <dgm:resizeHandles val="exact"/>
        </dgm:presLayoutVars>
      </dgm:prSet>
      <dgm:spPr/>
    </dgm:pt>
    <dgm:pt modelId="{DB6F2BE9-4D83-4AA3-92B0-AF46E51D2B22}" type="pres">
      <dgm:prSet presAssocID="{C47480F9-B72A-4E30-91B0-E820FE6207A5}" presName="parTxOnly" presStyleLbl="node1" presStyleIdx="0" presStyleCnt="4">
        <dgm:presLayoutVars>
          <dgm:chMax val="0"/>
          <dgm:chPref val="0"/>
          <dgm:bulletEnabled val="1"/>
        </dgm:presLayoutVars>
      </dgm:prSet>
      <dgm:spPr/>
    </dgm:pt>
    <dgm:pt modelId="{8C314913-DBDA-4954-9AC0-BDC45E3B491F}" type="pres">
      <dgm:prSet presAssocID="{D47DF028-CD2B-410D-BFA6-DE3066C6CDA9}" presName="parTxOnlySpace" presStyleCnt="0"/>
      <dgm:spPr/>
    </dgm:pt>
    <dgm:pt modelId="{B6B357CD-6934-493F-A639-E1E990F3D8DF}" type="pres">
      <dgm:prSet presAssocID="{EF72DADA-EB76-41C8-97BB-9AD092BEF585}" presName="parTxOnly" presStyleLbl="node1" presStyleIdx="1" presStyleCnt="4">
        <dgm:presLayoutVars>
          <dgm:chMax val="0"/>
          <dgm:chPref val="0"/>
          <dgm:bulletEnabled val="1"/>
        </dgm:presLayoutVars>
      </dgm:prSet>
      <dgm:spPr/>
    </dgm:pt>
    <dgm:pt modelId="{BF2F051B-781A-4C1C-8716-DD007B31B28D}" type="pres">
      <dgm:prSet presAssocID="{E3E4F459-9CCC-49A9-9CF5-7F8F5C15565F}" presName="parTxOnlySpace" presStyleCnt="0"/>
      <dgm:spPr/>
    </dgm:pt>
    <dgm:pt modelId="{110BC12F-37FE-4FA5-9B46-ADA6B0538A0F}" type="pres">
      <dgm:prSet presAssocID="{68E35F15-836D-4BF1-AC8D-D6874FDBE05C}" presName="parTxOnly" presStyleLbl="node1" presStyleIdx="2" presStyleCnt="4" custLinFactNeighborX="5458">
        <dgm:presLayoutVars>
          <dgm:chMax val="0"/>
          <dgm:chPref val="0"/>
          <dgm:bulletEnabled val="1"/>
        </dgm:presLayoutVars>
      </dgm:prSet>
      <dgm:spPr/>
    </dgm:pt>
    <dgm:pt modelId="{EBF9B1E9-0240-44BD-9BD8-90A82EF4D822}" type="pres">
      <dgm:prSet presAssocID="{9F6B1667-CBA8-4C58-8526-87C98F663747}" presName="parTxOnlySpace" presStyleCnt="0"/>
      <dgm:spPr/>
    </dgm:pt>
    <dgm:pt modelId="{977B6022-C3DB-4FEA-85AD-BB2CAE1335BD}" type="pres">
      <dgm:prSet presAssocID="{EABEE084-3DE8-4265-AD8D-646CBABAFA83}" presName="parTxOnly" presStyleLbl="node1" presStyleIdx="3" presStyleCnt="4">
        <dgm:presLayoutVars>
          <dgm:chMax val="0"/>
          <dgm:chPref val="0"/>
          <dgm:bulletEnabled val="1"/>
        </dgm:presLayoutVars>
      </dgm:prSet>
      <dgm:spPr/>
    </dgm:pt>
  </dgm:ptLst>
  <dgm:cxnLst>
    <dgm:cxn modelId="{09C19F2F-7965-4F66-990E-9FD8667B56DE}" srcId="{F481E594-ABD2-492D-89B5-04EA7EBA75E5}" destId="{C47480F9-B72A-4E30-91B0-E820FE6207A5}" srcOrd="0" destOrd="0" parTransId="{C578152E-BE6F-470B-8E3A-135048B7339C}" sibTransId="{D47DF028-CD2B-410D-BFA6-DE3066C6CDA9}"/>
    <dgm:cxn modelId="{8FFE4548-DF74-4BFB-97BF-51397F07A438}" type="presOf" srcId="{C47480F9-B72A-4E30-91B0-E820FE6207A5}" destId="{DB6F2BE9-4D83-4AA3-92B0-AF46E51D2B22}" srcOrd="0" destOrd="0" presId="urn:microsoft.com/office/officeart/2005/8/layout/chevron1"/>
    <dgm:cxn modelId="{283BC87C-2A19-4D04-B91E-BA09582B7D52}" srcId="{F481E594-ABD2-492D-89B5-04EA7EBA75E5}" destId="{EF72DADA-EB76-41C8-97BB-9AD092BEF585}" srcOrd="1" destOrd="0" parTransId="{66E1F137-9D00-4B23-B54F-32232E78774E}" sibTransId="{E3E4F459-9CCC-49A9-9CF5-7F8F5C15565F}"/>
    <dgm:cxn modelId="{A61D60A0-071D-4D58-9407-29857514F865}" type="presOf" srcId="{EABEE084-3DE8-4265-AD8D-646CBABAFA83}" destId="{977B6022-C3DB-4FEA-85AD-BB2CAE1335BD}" srcOrd="0" destOrd="0" presId="urn:microsoft.com/office/officeart/2005/8/layout/chevron1"/>
    <dgm:cxn modelId="{1071DFAB-0C91-40B0-9255-3E79ECBEE71E}" srcId="{F481E594-ABD2-492D-89B5-04EA7EBA75E5}" destId="{68E35F15-836D-4BF1-AC8D-D6874FDBE05C}" srcOrd="2" destOrd="0" parTransId="{3324421C-D7DE-4D75-8CB3-6FBF35273AF4}" sibTransId="{9F6B1667-CBA8-4C58-8526-87C98F663747}"/>
    <dgm:cxn modelId="{4CC982F7-13F5-4ED6-B622-D1DBBB257250}" srcId="{F481E594-ABD2-492D-89B5-04EA7EBA75E5}" destId="{EABEE084-3DE8-4265-AD8D-646CBABAFA83}" srcOrd="3" destOrd="0" parTransId="{459C7E9B-839F-4938-A155-67DFCF506516}" sibTransId="{649003B2-7AF2-46E0-A334-0D712B925A31}"/>
    <dgm:cxn modelId="{395FD4F7-51C6-46DD-A07F-365454733B6C}" type="presOf" srcId="{68E35F15-836D-4BF1-AC8D-D6874FDBE05C}" destId="{110BC12F-37FE-4FA5-9B46-ADA6B0538A0F}" srcOrd="0" destOrd="0" presId="urn:microsoft.com/office/officeart/2005/8/layout/chevron1"/>
    <dgm:cxn modelId="{FC8E01FA-6367-4B13-91ED-43A27B173A93}" type="presOf" srcId="{F481E594-ABD2-492D-89B5-04EA7EBA75E5}" destId="{6599790C-B41A-40CB-A964-8E150CB22158}" srcOrd="0" destOrd="0" presId="urn:microsoft.com/office/officeart/2005/8/layout/chevron1"/>
    <dgm:cxn modelId="{A581E1FC-6C02-494C-BF8B-FF2DEDE56DF0}" type="presOf" srcId="{EF72DADA-EB76-41C8-97BB-9AD092BEF585}" destId="{B6B357CD-6934-493F-A639-E1E990F3D8DF}" srcOrd="0" destOrd="0" presId="urn:microsoft.com/office/officeart/2005/8/layout/chevron1"/>
    <dgm:cxn modelId="{4600DDB7-88F7-476B-A9E1-A953DB7A1021}" type="presParOf" srcId="{6599790C-B41A-40CB-A964-8E150CB22158}" destId="{DB6F2BE9-4D83-4AA3-92B0-AF46E51D2B22}" srcOrd="0" destOrd="0" presId="urn:microsoft.com/office/officeart/2005/8/layout/chevron1"/>
    <dgm:cxn modelId="{A76D3871-3324-45D1-BAAB-FD62D8547991}" type="presParOf" srcId="{6599790C-B41A-40CB-A964-8E150CB22158}" destId="{8C314913-DBDA-4954-9AC0-BDC45E3B491F}" srcOrd="1" destOrd="0" presId="urn:microsoft.com/office/officeart/2005/8/layout/chevron1"/>
    <dgm:cxn modelId="{04EA95FA-20FF-4A9C-B35A-652730B9D37C}" type="presParOf" srcId="{6599790C-B41A-40CB-A964-8E150CB22158}" destId="{B6B357CD-6934-493F-A639-E1E990F3D8DF}" srcOrd="2" destOrd="0" presId="urn:microsoft.com/office/officeart/2005/8/layout/chevron1"/>
    <dgm:cxn modelId="{592396B5-C064-4591-A4B8-4125ECFB1F76}" type="presParOf" srcId="{6599790C-B41A-40CB-A964-8E150CB22158}" destId="{BF2F051B-781A-4C1C-8716-DD007B31B28D}" srcOrd="3" destOrd="0" presId="urn:microsoft.com/office/officeart/2005/8/layout/chevron1"/>
    <dgm:cxn modelId="{DF8C3631-332D-4DB9-811E-DBB9BCBDF72C}" type="presParOf" srcId="{6599790C-B41A-40CB-A964-8E150CB22158}" destId="{110BC12F-37FE-4FA5-9B46-ADA6B0538A0F}" srcOrd="4" destOrd="0" presId="urn:microsoft.com/office/officeart/2005/8/layout/chevron1"/>
    <dgm:cxn modelId="{D6B9A76C-2C92-432A-9F08-F497287FB862}" type="presParOf" srcId="{6599790C-B41A-40CB-A964-8E150CB22158}" destId="{EBF9B1E9-0240-44BD-9BD8-90A82EF4D822}" srcOrd="5" destOrd="0" presId="urn:microsoft.com/office/officeart/2005/8/layout/chevron1"/>
    <dgm:cxn modelId="{FD0E4DED-B96B-4BE1-97AB-5BF677884A9B}" type="presParOf" srcId="{6599790C-B41A-40CB-A964-8E150CB22158}" destId="{977B6022-C3DB-4FEA-85AD-BB2CAE1335BD}"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481E594-ABD2-492D-89B5-04EA7EBA75E5}" type="doc">
      <dgm:prSet loTypeId="urn:microsoft.com/office/officeart/2005/8/layout/chevron1" loCatId="process" qsTypeId="urn:microsoft.com/office/officeart/2005/8/quickstyle/simple1" qsCatId="simple" csTypeId="urn:microsoft.com/office/officeart/2005/8/colors/accent1_2" csCatId="accent1" phldr="1"/>
      <dgm:spPr/>
    </dgm:pt>
    <dgm:pt modelId="{C47480F9-B72A-4E30-91B0-E820FE6207A5}">
      <dgm:prSet phldrT="[Text]"/>
      <dgm:spPr>
        <a:solidFill>
          <a:schemeClr val="accent1"/>
        </a:solidFill>
      </dgm:spPr>
      <dgm:t>
        <a:bodyPr/>
        <a:lstStyle/>
        <a:p>
          <a:r>
            <a:rPr lang="en-US" dirty="0" err="1"/>
            <a:t>Entwicklung</a:t>
          </a:r>
          <a:r>
            <a:rPr lang="en-US" dirty="0"/>
            <a:t> </a:t>
          </a:r>
          <a:r>
            <a:rPr lang="en-US" dirty="0" err="1"/>
            <a:t>einer</a:t>
          </a:r>
          <a:r>
            <a:rPr lang="en-US" dirty="0"/>
            <a:t> Crowdfunding-</a:t>
          </a:r>
          <a:r>
            <a:rPr lang="en-US" dirty="0" err="1"/>
            <a:t>Kampagne</a:t>
          </a:r>
          <a:endParaRPr lang="en-US" dirty="0"/>
        </a:p>
      </dgm:t>
    </dgm:pt>
    <dgm:pt modelId="{C578152E-BE6F-470B-8E3A-135048B7339C}" type="parTrans" cxnId="{09C19F2F-7965-4F66-990E-9FD8667B56DE}">
      <dgm:prSet/>
      <dgm:spPr/>
      <dgm:t>
        <a:bodyPr/>
        <a:lstStyle/>
        <a:p>
          <a:endParaRPr lang="en-US"/>
        </a:p>
      </dgm:t>
    </dgm:pt>
    <dgm:pt modelId="{D47DF028-CD2B-410D-BFA6-DE3066C6CDA9}" type="sibTrans" cxnId="{09C19F2F-7965-4F66-990E-9FD8667B56DE}">
      <dgm:prSet/>
      <dgm:spPr/>
      <dgm:t>
        <a:bodyPr/>
        <a:lstStyle/>
        <a:p>
          <a:endParaRPr lang="en-US"/>
        </a:p>
      </dgm:t>
    </dgm:pt>
    <dgm:pt modelId="{EF72DADA-EB76-41C8-97BB-9AD092BEF585}">
      <dgm:prSet phldrT="[Text]"/>
      <dgm:spPr/>
      <dgm:t>
        <a:bodyPr/>
        <a:lstStyle/>
        <a:p>
          <a:r>
            <a:rPr lang="en-US" dirty="0" err="1"/>
            <a:t>Kampagnenstart</a:t>
          </a:r>
          <a:r>
            <a:rPr lang="en-US" dirty="0"/>
            <a:t> auf </a:t>
          </a:r>
          <a:r>
            <a:rPr lang="en-US" dirty="0" err="1"/>
            <a:t>einer</a:t>
          </a:r>
          <a:r>
            <a:rPr lang="en-US" dirty="0"/>
            <a:t> </a:t>
          </a:r>
          <a:r>
            <a:rPr lang="en-US" dirty="0" err="1"/>
            <a:t>Plattform</a:t>
          </a:r>
          <a:endParaRPr lang="en-US" dirty="0"/>
        </a:p>
      </dgm:t>
    </dgm:pt>
    <dgm:pt modelId="{66E1F137-9D00-4B23-B54F-32232E78774E}" type="parTrans" cxnId="{283BC87C-2A19-4D04-B91E-BA09582B7D52}">
      <dgm:prSet/>
      <dgm:spPr/>
      <dgm:t>
        <a:bodyPr/>
        <a:lstStyle/>
        <a:p>
          <a:endParaRPr lang="en-US"/>
        </a:p>
      </dgm:t>
    </dgm:pt>
    <dgm:pt modelId="{E3E4F459-9CCC-49A9-9CF5-7F8F5C15565F}" type="sibTrans" cxnId="{283BC87C-2A19-4D04-B91E-BA09582B7D52}">
      <dgm:prSet/>
      <dgm:spPr/>
      <dgm:t>
        <a:bodyPr/>
        <a:lstStyle/>
        <a:p>
          <a:endParaRPr lang="en-US"/>
        </a:p>
      </dgm:t>
    </dgm:pt>
    <dgm:pt modelId="{68E35F15-836D-4BF1-AC8D-D6874FDBE05C}">
      <dgm:prSet phldrT="[Text]"/>
      <dgm:spPr/>
      <dgm:t>
        <a:bodyPr/>
        <a:lstStyle/>
        <a:p>
          <a:r>
            <a:rPr lang="en-US" dirty="0" err="1"/>
            <a:t>Spendensammlung</a:t>
          </a:r>
          <a:endParaRPr lang="en-US" dirty="0"/>
        </a:p>
      </dgm:t>
    </dgm:pt>
    <dgm:pt modelId="{3324421C-D7DE-4D75-8CB3-6FBF35273AF4}" type="parTrans" cxnId="{1071DFAB-0C91-40B0-9255-3E79ECBEE71E}">
      <dgm:prSet/>
      <dgm:spPr/>
      <dgm:t>
        <a:bodyPr/>
        <a:lstStyle/>
        <a:p>
          <a:endParaRPr lang="en-US"/>
        </a:p>
      </dgm:t>
    </dgm:pt>
    <dgm:pt modelId="{9F6B1667-CBA8-4C58-8526-87C98F663747}" type="sibTrans" cxnId="{1071DFAB-0C91-40B0-9255-3E79ECBEE71E}">
      <dgm:prSet/>
      <dgm:spPr/>
      <dgm:t>
        <a:bodyPr/>
        <a:lstStyle/>
        <a:p>
          <a:endParaRPr lang="en-US"/>
        </a:p>
      </dgm:t>
    </dgm:pt>
    <dgm:pt modelId="{EABEE084-3DE8-4265-AD8D-646CBABAFA83}">
      <dgm:prSet phldrT="[Text]"/>
      <dgm:spPr>
        <a:solidFill>
          <a:schemeClr val="accent1">
            <a:lumMod val="50000"/>
          </a:schemeClr>
        </a:solidFill>
      </dgm:spPr>
      <dgm:t>
        <a:bodyPr/>
        <a:lstStyle/>
        <a:p>
          <a:r>
            <a:rPr lang="en-US" dirty="0" err="1"/>
            <a:t>Initiatoren</a:t>
          </a:r>
          <a:r>
            <a:rPr lang="en-US" dirty="0"/>
            <a:t> </a:t>
          </a:r>
          <a:r>
            <a:rPr lang="en-US" dirty="0" err="1"/>
            <a:t>realisieren</a:t>
          </a:r>
          <a:r>
            <a:rPr lang="en-US" dirty="0"/>
            <a:t> </a:t>
          </a:r>
          <a:r>
            <a:rPr lang="en-US" dirty="0" err="1"/>
            <a:t>versprochene</a:t>
          </a:r>
          <a:r>
            <a:rPr lang="en-US" dirty="0"/>
            <a:t> </a:t>
          </a:r>
          <a:r>
            <a:rPr lang="en-US" dirty="0" err="1"/>
            <a:t>Ziele</a:t>
          </a:r>
          <a:endParaRPr lang="en-US" dirty="0"/>
        </a:p>
      </dgm:t>
    </dgm:pt>
    <dgm:pt modelId="{459C7E9B-839F-4938-A155-67DFCF506516}" type="parTrans" cxnId="{4CC982F7-13F5-4ED6-B622-D1DBBB257250}">
      <dgm:prSet/>
      <dgm:spPr/>
      <dgm:t>
        <a:bodyPr/>
        <a:lstStyle/>
        <a:p>
          <a:endParaRPr lang="en-US"/>
        </a:p>
      </dgm:t>
    </dgm:pt>
    <dgm:pt modelId="{649003B2-7AF2-46E0-A334-0D712B925A31}" type="sibTrans" cxnId="{4CC982F7-13F5-4ED6-B622-D1DBBB257250}">
      <dgm:prSet/>
      <dgm:spPr/>
      <dgm:t>
        <a:bodyPr/>
        <a:lstStyle/>
        <a:p>
          <a:endParaRPr lang="en-US"/>
        </a:p>
      </dgm:t>
    </dgm:pt>
    <dgm:pt modelId="{6599790C-B41A-40CB-A964-8E150CB22158}" type="pres">
      <dgm:prSet presAssocID="{F481E594-ABD2-492D-89B5-04EA7EBA75E5}" presName="Name0" presStyleCnt="0">
        <dgm:presLayoutVars>
          <dgm:dir/>
          <dgm:animLvl val="lvl"/>
          <dgm:resizeHandles val="exact"/>
        </dgm:presLayoutVars>
      </dgm:prSet>
      <dgm:spPr/>
    </dgm:pt>
    <dgm:pt modelId="{DB6F2BE9-4D83-4AA3-92B0-AF46E51D2B22}" type="pres">
      <dgm:prSet presAssocID="{C47480F9-B72A-4E30-91B0-E820FE6207A5}" presName="parTxOnly" presStyleLbl="node1" presStyleIdx="0" presStyleCnt="4">
        <dgm:presLayoutVars>
          <dgm:chMax val="0"/>
          <dgm:chPref val="0"/>
          <dgm:bulletEnabled val="1"/>
        </dgm:presLayoutVars>
      </dgm:prSet>
      <dgm:spPr/>
    </dgm:pt>
    <dgm:pt modelId="{8C314913-DBDA-4954-9AC0-BDC45E3B491F}" type="pres">
      <dgm:prSet presAssocID="{D47DF028-CD2B-410D-BFA6-DE3066C6CDA9}" presName="parTxOnlySpace" presStyleCnt="0"/>
      <dgm:spPr/>
    </dgm:pt>
    <dgm:pt modelId="{B6B357CD-6934-493F-A639-E1E990F3D8DF}" type="pres">
      <dgm:prSet presAssocID="{EF72DADA-EB76-41C8-97BB-9AD092BEF585}" presName="parTxOnly" presStyleLbl="node1" presStyleIdx="1" presStyleCnt="4">
        <dgm:presLayoutVars>
          <dgm:chMax val="0"/>
          <dgm:chPref val="0"/>
          <dgm:bulletEnabled val="1"/>
        </dgm:presLayoutVars>
      </dgm:prSet>
      <dgm:spPr/>
    </dgm:pt>
    <dgm:pt modelId="{BF2F051B-781A-4C1C-8716-DD007B31B28D}" type="pres">
      <dgm:prSet presAssocID="{E3E4F459-9CCC-49A9-9CF5-7F8F5C15565F}" presName="parTxOnlySpace" presStyleCnt="0"/>
      <dgm:spPr/>
    </dgm:pt>
    <dgm:pt modelId="{110BC12F-37FE-4FA5-9B46-ADA6B0538A0F}" type="pres">
      <dgm:prSet presAssocID="{68E35F15-836D-4BF1-AC8D-D6874FDBE05C}" presName="parTxOnly" presStyleLbl="node1" presStyleIdx="2" presStyleCnt="4" custLinFactNeighborX="5458">
        <dgm:presLayoutVars>
          <dgm:chMax val="0"/>
          <dgm:chPref val="0"/>
          <dgm:bulletEnabled val="1"/>
        </dgm:presLayoutVars>
      </dgm:prSet>
      <dgm:spPr/>
    </dgm:pt>
    <dgm:pt modelId="{EBF9B1E9-0240-44BD-9BD8-90A82EF4D822}" type="pres">
      <dgm:prSet presAssocID="{9F6B1667-CBA8-4C58-8526-87C98F663747}" presName="parTxOnlySpace" presStyleCnt="0"/>
      <dgm:spPr/>
    </dgm:pt>
    <dgm:pt modelId="{977B6022-C3DB-4FEA-85AD-BB2CAE1335BD}" type="pres">
      <dgm:prSet presAssocID="{EABEE084-3DE8-4265-AD8D-646CBABAFA83}" presName="parTxOnly" presStyleLbl="node1" presStyleIdx="3" presStyleCnt="4">
        <dgm:presLayoutVars>
          <dgm:chMax val="0"/>
          <dgm:chPref val="0"/>
          <dgm:bulletEnabled val="1"/>
        </dgm:presLayoutVars>
      </dgm:prSet>
      <dgm:spPr/>
    </dgm:pt>
  </dgm:ptLst>
  <dgm:cxnLst>
    <dgm:cxn modelId="{09C19F2F-7965-4F66-990E-9FD8667B56DE}" srcId="{F481E594-ABD2-492D-89B5-04EA7EBA75E5}" destId="{C47480F9-B72A-4E30-91B0-E820FE6207A5}" srcOrd="0" destOrd="0" parTransId="{C578152E-BE6F-470B-8E3A-135048B7339C}" sibTransId="{D47DF028-CD2B-410D-BFA6-DE3066C6CDA9}"/>
    <dgm:cxn modelId="{8FFE4548-DF74-4BFB-97BF-51397F07A438}" type="presOf" srcId="{C47480F9-B72A-4E30-91B0-E820FE6207A5}" destId="{DB6F2BE9-4D83-4AA3-92B0-AF46E51D2B22}" srcOrd="0" destOrd="0" presId="urn:microsoft.com/office/officeart/2005/8/layout/chevron1"/>
    <dgm:cxn modelId="{283BC87C-2A19-4D04-B91E-BA09582B7D52}" srcId="{F481E594-ABD2-492D-89B5-04EA7EBA75E5}" destId="{EF72DADA-EB76-41C8-97BB-9AD092BEF585}" srcOrd="1" destOrd="0" parTransId="{66E1F137-9D00-4B23-B54F-32232E78774E}" sibTransId="{E3E4F459-9CCC-49A9-9CF5-7F8F5C15565F}"/>
    <dgm:cxn modelId="{A61D60A0-071D-4D58-9407-29857514F865}" type="presOf" srcId="{EABEE084-3DE8-4265-AD8D-646CBABAFA83}" destId="{977B6022-C3DB-4FEA-85AD-BB2CAE1335BD}" srcOrd="0" destOrd="0" presId="urn:microsoft.com/office/officeart/2005/8/layout/chevron1"/>
    <dgm:cxn modelId="{1071DFAB-0C91-40B0-9255-3E79ECBEE71E}" srcId="{F481E594-ABD2-492D-89B5-04EA7EBA75E5}" destId="{68E35F15-836D-4BF1-AC8D-D6874FDBE05C}" srcOrd="2" destOrd="0" parTransId="{3324421C-D7DE-4D75-8CB3-6FBF35273AF4}" sibTransId="{9F6B1667-CBA8-4C58-8526-87C98F663747}"/>
    <dgm:cxn modelId="{4CC982F7-13F5-4ED6-B622-D1DBBB257250}" srcId="{F481E594-ABD2-492D-89B5-04EA7EBA75E5}" destId="{EABEE084-3DE8-4265-AD8D-646CBABAFA83}" srcOrd="3" destOrd="0" parTransId="{459C7E9B-839F-4938-A155-67DFCF506516}" sibTransId="{649003B2-7AF2-46E0-A334-0D712B925A31}"/>
    <dgm:cxn modelId="{395FD4F7-51C6-46DD-A07F-365454733B6C}" type="presOf" srcId="{68E35F15-836D-4BF1-AC8D-D6874FDBE05C}" destId="{110BC12F-37FE-4FA5-9B46-ADA6B0538A0F}" srcOrd="0" destOrd="0" presId="urn:microsoft.com/office/officeart/2005/8/layout/chevron1"/>
    <dgm:cxn modelId="{FC8E01FA-6367-4B13-91ED-43A27B173A93}" type="presOf" srcId="{F481E594-ABD2-492D-89B5-04EA7EBA75E5}" destId="{6599790C-B41A-40CB-A964-8E150CB22158}" srcOrd="0" destOrd="0" presId="urn:microsoft.com/office/officeart/2005/8/layout/chevron1"/>
    <dgm:cxn modelId="{A581E1FC-6C02-494C-BF8B-FF2DEDE56DF0}" type="presOf" srcId="{EF72DADA-EB76-41C8-97BB-9AD092BEF585}" destId="{B6B357CD-6934-493F-A639-E1E990F3D8DF}" srcOrd="0" destOrd="0" presId="urn:microsoft.com/office/officeart/2005/8/layout/chevron1"/>
    <dgm:cxn modelId="{4600DDB7-88F7-476B-A9E1-A953DB7A1021}" type="presParOf" srcId="{6599790C-B41A-40CB-A964-8E150CB22158}" destId="{DB6F2BE9-4D83-4AA3-92B0-AF46E51D2B22}" srcOrd="0" destOrd="0" presId="urn:microsoft.com/office/officeart/2005/8/layout/chevron1"/>
    <dgm:cxn modelId="{A76D3871-3324-45D1-BAAB-FD62D8547991}" type="presParOf" srcId="{6599790C-B41A-40CB-A964-8E150CB22158}" destId="{8C314913-DBDA-4954-9AC0-BDC45E3B491F}" srcOrd="1" destOrd="0" presId="urn:microsoft.com/office/officeart/2005/8/layout/chevron1"/>
    <dgm:cxn modelId="{04EA95FA-20FF-4A9C-B35A-652730B9D37C}" type="presParOf" srcId="{6599790C-B41A-40CB-A964-8E150CB22158}" destId="{B6B357CD-6934-493F-A639-E1E990F3D8DF}" srcOrd="2" destOrd="0" presId="urn:microsoft.com/office/officeart/2005/8/layout/chevron1"/>
    <dgm:cxn modelId="{592396B5-C064-4591-A4B8-4125ECFB1F76}" type="presParOf" srcId="{6599790C-B41A-40CB-A964-8E150CB22158}" destId="{BF2F051B-781A-4C1C-8716-DD007B31B28D}" srcOrd="3" destOrd="0" presId="urn:microsoft.com/office/officeart/2005/8/layout/chevron1"/>
    <dgm:cxn modelId="{DF8C3631-332D-4DB9-811E-DBB9BCBDF72C}" type="presParOf" srcId="{6599790C-B41A-40CB-A964-8E150CB22158}" destId="{110BC12F-37FE-4FA5-9B46-ADA6B0538A0F}" srcOrd="4" destOrd="0" presId="urn:microsoft.com/office/officeart/2005/8/layout/chevron1"/>
    <dgm:cxn modelId="{D6B9A76C-2C92-432A-9F08-F497287FB862}" type="presParOf" srcId="{6599790C-B41A-40CB-A964-8E150CB22158}" destId="{EBF9B1E9-0240-44BD-9BD8-90A82EF4D822}" srcOrd="5" destOrd="0" presId="urn:microsoft.com/office/officeart/2005/8/layout/chevron1"/>
    <dgm:cxn modelId="{FD0E4DED-B96B-4BE1-97AB-5BF677884A9B}" type="presParOf" srcId="{6599790C-B41A-40CB-A964-8E150CB22158}" destId="{977B6022-C3DB-4FEA-85AD-BB2CAE1335BD}"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4A6A8B3-6CE0-4F6B-BC5F-0A75829B8D0C}"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8379D781-BF51-4DB8-B54F-3AA793D75400}">
      <dgm:prSet phldrT="[Text]"/>
      <dgm:spPr/>
      <dgm:t>
        <a:bodyPr/>
        <a:lstStyle/>
        <a:p>
          <a:r>
            <a:rPr lang="en-US" dirty="0"/>
            <a:t>Die </a:t>
          </a:r>
          <a:r>
            <a:rPr lang="en-US" dirty="0" err="1"/>
            <a:t>Unterstützer</a:t>
          </a:r>
          <a:endParaRPr lang="en-US" dirty="0"/>
        </a:p>
      </dgm:t>
    </dgm:pt>
    <dgm:pt modelId="{F8A43DAE-9BC8-4B97-9CC8-7F5B67501380}" type="parTrans" cxnId="{7FDF57A3-B2FF-4C98-90A6-F64592313491}">
      <dgm:prSet/>
      <dgm:spPr/>
      <dgm:t>
        <a:bodyPr/>
        <a:lstStyle/>
        <a:p>
          <a:endParaRPr lang="en-US"/>
        </a:p>
      </dgm:t>
    </dgm:pt>
    <dgm:pt modelId="{D67D5E9F-4467-409D-9BCB-0386963D1007}" type="sibTrans" cxnId="{7FDF57A3-B2FF-4C98-90A6-F64592313491}">
      <dgm:prSet/>
      <dgm:spPr/>
      <dgm:t>
        <a:bodyPr/>
        <a:lstStyle/>
        <a:p>
          <a:endParaRPr lang="en-US"/>
        </a:p>
      </dgm:t>
    </dgm:pt>
    <dgm:pt modelId="{B9456144-AC8E-4881-9B4B-3302A55171E2}">
      <dgm:prSet phldrT="[Text]"/>
      <dgm:spPr/>
      <dgm:t>
        <a:bodyPr/>
        <a:lstStyle/>
        <a:p>
          <a:r>
            <a:rPr lang="en-US" dirty="0" err="1"/>
            <a:t>Analysieren</a:t>
          </a:r>
          <a:r>
            <a:rPr lang="en-US" dirty="0"/>
            <a:t> Sie die Masse</a:t>
          </a:r>
        </a:p>
      </dgm:t>
    </dgm:pt>
    <dgm:pt modelId="{5B35427D-58DB-433E-892B-1570A5553473}" type="parTrans" cxnId="{11D33ACA-7E86-4929-86D2-6E153DB1E9A7}">
      <dgm:prSet/>
      <dgm:spPr/>
      <dgm:t>
        <a:bodyPr/>
        <a:lstStyle/>
        <a:p>
          <a:endParaRPr lang="en-US"/>
        </a:p>
      </dgm:t>
    </dgm:pt>
    <dgm:pt modelId="{5E448024-30C7-4ADF-99ED-FB5C8CEDAE82}" type="sibTrans" cxnId="{11D33ACA-7E86-4929-86D2-6E153DB1E9A7}">
      <dgm:prSet/>
      <dgm:spPr/>
      <dgm:t>
        <a:bodyPr/>
        <a:lstStyle/>
        <a:p>
          <a:endParaRPr lang="en-US"/>
        </a:p>
      </dgm:t>
    </dgm:pt>
    <dgm:pt modelId="{F92BD9E8-2438-4AC0-9292-2BFC85818961}">
      <dgm:prSet phldrT="[Text]"/>
      <dgm:spPr/>
      <dgm:t>
        <a:bodyPr/>
        <a:lstStyle/>
        <a:p>
          <a:r>
            <a:rPr lang="en-US" dirty="0"/>
            <a:t>Die </a:t>
          </a:r>
          <a:r>
            <a:rPr lang="en-US" dirty="0" err="1"/>
            <a:t>richtige</a:t>
          </a:r>
          <a:r>
            <a:rPr lang="en-US" dirty="0"/>
            <a:t> </a:t>
          </a:r>
          <a:r>
            <a:rPr lang="en-US" dirty="0" err="1"/>
            <a:t>Plattform</a:t>
          </a:r>
          <a:endParaRPr lang="en-US" dirty="0"/>
        </a:p>
      </dgm:t>
    </dgm:pt>
    <dgm:pt modelId="{7BB66013-A81E-43B3-B6DE-A48D98CD8CEB}" type="parTrans" cxnId="{3F9749F6-D0D5-462B-8306-EB5871AC7CC1}">
      <dgm:prSet/>
      <dgm:spPr/>
      <dgm:t>
        <a:bodyPr/>
        <a:lstStyle/>
        <a:p>
          <a:endParaRPr lang="en-US"/>
        </a:p>
      </dgm:t>
    </dgm:pt>
    <dgm:pt modelId="{E2E60F57-8EDE-4444-895E-904BA380EECB}" type="sibTrans" cxnId="{3F9749F6-D0D5-462B-8306-EB5871AC7CC1}">
      <dgm:prSet/>
      <dgm:spPr/>
      <dgm:t>
        <a:bodyPr/>
        <a:lstStyle/>
        <a:p>
          <a:endParaRPr lang="en-US"/>
        </a:p>
      </dgm:t>
    </dgm:pt>
    <dgm:pt modelId="{247700AA-8A05-40EB-9712-03A398F251C7}">
      <dgm:prSet phldrT="[Text]"/>
      <dgm:spPr/>
      <dgm:t>
        <a:bodyPr/>
        <a:lstStyle/>
        <a:p>
          <a:r>
            <a:rPr lang="en-US" dirty="0"/>
            <a:t>Die </a:t>
          </a:r>
          <a:r>
            <a:rPr lang="en-US" dirty="0" err="1"/>
            <a:t>Kampagne</a:t>
          </a:r>
          <a:endParaRPr lang="en-US" dirty="0"/>
        </a:p>
      </dgm:t>
    </dgm:pt>
    <dgm:pt modelId="{981AA8F7-8480-4B0A-B7B0-ED1EAFEED9B4}" type="parTrans" cxnId="{7C7E88A2-902F-40C3-911F-8474B5200488}">
      <dgm:prSet/>
      <dgm:spPr/>
      <dgm:t>
        <a:bodyPr/>
        <a:lstStyle/>
        <a:p>
          <a:endParaRPr lang="en-US"/>
        </a:p>
      </dgm:t>
    </dgm:pt>
    <dgm:pt modelId="{98F5649E-B13F-4BFB-B61E-C7A1FBA9218D}" type="sibTrans" cxnId="{7C7E88A2-902F-40C3-911F-8474B5200488}">
      <dgm:prSet/>
      <dgm:spPr/>
      <dgm:t>
        <a:bodyPr/>
        <a:lstStyle/>
        <a:p>
          <a:endParaRPr lang="en-US"/>
        </a:p>
      </dgm:t>
    </dgm:pt>
    <dgm:pt modelId="{214EEB01-63CF-40D5-AC47-07FE326A8B2A}">
      <dgm:prSet/>
      <dgm:spPr/>
      <dgm:t>
        <a:bodyPr/>
        <a:lstStyle/>
        <a:p>
          <a:r>
            <a:rPr lang="de-DE" dirty="0"/>
            <a:t>Bauen Sie eine Beziehung zu ihren Unterstützern auf</a:t>
          </a:r>
          <a:endParaRPr lang="en-US" dirty="0"/>
        </a:p>
      </dgm:t>
    </dgm:pt>
    <dgm:pt modelId="{11575521-730C-4D8A-B58F-66CCA159BFA1}" type="parTrans" cxnId="{7A207635-B8DC-498A-A3B8-5930F2578F5A}">
      <dgm:prSet/>
      <dgm:spPr/>
      <dgm:t>
        <a:bodyPr/>
        <a:lstStyle/>
        <a:p>
          <a:endParaRPr lang="en-US"/>
        </a:p>
      </dgm:t>
    </dgm:pt>
    <dgm:pt modelId="{81FDE012-5956-4169-B30D-6FEB6226FEA1}" type="sibTrans" cxnId="{7A207635-B8DC-498A-A3B8-5930F2578F5A}">
      <dgm:prSet/>
      <dgm:spPr/>
      <dgm:t>
        <a:bodyPr/>
        <a:lstStyle/>
        <a:p>
          <a:endParaRPr lang="en-US"/>
        </a:p>
      </dgm:t>
    </dgm:pt>
    <dgm:pt modelId="{B62A41AB-A6EA-4C7C-B27D-9D3690064DA5}">
      <dgm:prSet/>
      <dgm:spPr/>
      <dgm:t>
        <a:bodyPr/>
        <a:lstStyle/>
        <a:p>
          <a:r>
            <a:rPr lang="de-DE" dirty="0"/>
            <a:t>Verstehen Sie, wer Ihre Zielgruppe ist</a:t>
          </a:r>
          <a:endParaRPr lang="en-US" dirty="0"/>
        </a:p>
      </dgm:t>
    </dgm:pt>
    <dgm:pt modelId="{A66C59FE-B7A6-444A-9817-7ECFAC7CFD67}" type="parTrans" cxnId="{2DC252C4-8A0F-490A-B3EC-FBC495313A6E}">
      <dgm:prSet/>
      <dgm:spPr/>
      <dgm:t>
        <a:bodyPr/>
        <a:lstStyle/>
        <a:p>
          <a:endParaRPr lang="en-US"/>
        </a:p>
      </dgm:t>
    </dgm:pt>
    <dgm:pt modelId="{DD72B85C-15CC-42F3-BC68-2095BA8439D6}" type="sibTrans" cxnId="{2DC252C4-8A0F-490A-B3EC-FBC495313A6E}">
      <dgm:prSet/>
      <dgm:spPr/>
      <dgm:t>
        <a:bodyPr/>
        <a:lstStyle/>
        <a:p>
          <a:endParaRPr lang="en-US"/>
        </a:p>
      </dgm:t>
    </dgm:pt>
    <dgm:pt modelId="{15EE342C-1480-4B1E-AED3-BE6CDA57BCFA}">
      <dgm:prSet phldrT="[Text]"/>
      <dgm:spPr/>
      <dgm:t>
        <a:bodyPr/>
        <a:lstStyle/>
        <a:p>
          <a:r>
            <a:rPr lang="de-DE" dirty="0"/>
            <a:t>Plattformen können ähnlich aussehen</a:t>
          </a:r>
          <a:endParaRPr lang="en-US" dirty="0"/>
        </a:p>
      </dgm:t>
    </dgm:pt>
    <dgm:pt modelId="{C03E053A-27CE-4D04-BF1E-99A35ABB1DEE}" type="parTrans" cxnId="{B024168C-C1D6-48CF-981F-EE581BB4E540}">
      <dgm:prSet/>
      <dgm:spPr/>
    </dgm:pt>
    <dgm:pt modelId="{CAD5ADBE-F33A-42DC-B9B7-480C446BEEA0}" type="sibTrans" cxnId="{B024168C-C1D6-48CF-981F-EE581BB4E540}">
      <dgm:prSet/>
      <dgm:spPr/>
    </dgm:pt>
    <dgm:pt modelId="{899D023F-3B24-47A1-A376-A011BADB42D7}">
      <dgm:prSet/>
      <dgm:spPr/>
      <dgm:t>
        <a:bodyPr/>
        <a:lstStyle/>
        <a:p>
          <a:r>
            <a:rPr lang="de-DE" dirty="0"/>
            <a:t>Analysieren Sie die Plattformoptionen, nachdem Sie Ihre Zielgruppe ermittelt haben</a:t>
          </a:r>
          <a:endParaRPr lang="en-US" dirty="0"/>
        </a:p>
      </dgm:t>
    </dgm:pt>
    <dgm:pt modelId="{A5E1CD07-8496-4997-A5E1-9025106A82F0}" type="parTrans" cxnId="{EE407736-6402-4FB7-8D88-0CD28A7D526B}">
      <dgm:prSet/>
      <dgm:spPr/>
      <dgm:t>
        <a:bodyPr/>
        <a:lstStyle/>
        <a:p>
          <a:endParaRPr lang="en-US"/>
        </a:p>
      </dgm:t>
    </dgm:pt>
    <dgm:pt modelId="{B8034AAE-3269-4528-8AB3-4E41395A6958}" type="sibTrans" cxnId="{EE407736-6402-4FB7-8D88-0CD28A7D526B}">
      <dgm:prSet/>
      <dgm:spPr/>
      <dgm:t>
        <a:bodyPr/>
        <a:lstStyle/>
        <a:p>
          <a:endParaRPr lang="en-US"/>
        </a:p>
      </dgm:t>
    </dgm:pt>
    <dgm:pt modelId="{915829FD-B8D7-4750-B44D-0A4E020651A6}">
      <dgm:prSet phldrT="[Text]"/>
      <dgm:spPr/>
      <dgm:t>
        <a:bodyPr/>
        <a:lstStyle/>
        <a:p>
          <a:r>
            <a:rPr lang="en-US" dirty="0" err="1"/>
            <a:t>Bereiten</a:t>
          </a:r>
          <a:r>
            <a:rPr lang="en-US" dirty="0"/>
            <a:t> Sie </a:t>
          </a:r>
          <a:r>
            <a:rPr lang="en-US" dirty="0" err="1"/>
            <a:t>eine</a:t>
          </a:r>
          <a:r>
            <a:rPr lang="en-US" dirty="0"/>
            <a:t> </a:t>
          </a:r>
          <a:r>
            <a:rPr lang="en-US" dirty="0" err="1"/>
            <a:t>Strategie</a:t>
          </a:r>
          <a:r>
            <a:rPr lang="en-US" dirty="0"/>
            <a:t> </a:t>
          </a:r>
          <a:r>
            <a:rPr lang="en-US" dirty="0" err="1"/>
            <a:t>vor</a:t>
          </a:r>
          <a:r>
            <a:rPr lang="en-US" dirty="0"/>
            <a:t>!</a:t>
          </a:r>
        </a:p>
      </dgm:t>
    </dgm:pt>
    <dgm:pt modelId="{AA192BC7-F63B-4E32-8A80-E24CE8CF1586}" type="parTrans" cxnId="{C673D24B-EC69-46BD-85F8-0B76E102AD81}">
      <dgm:prSet/>
      <dgm:spPr/>
    </dgm:pt>
    <dgm:pt modelId="{F5032330-2A02-4379-83E2-4A2ADEEC8601}" type="sibTrans" cxnId="{C673D24B-EC69-46BD-85F8-0B76E102AD81}">
      <dgm:prSet/>
      <dgm:spPr/>
    </dgm:pt>
    <dgm:pt modelId="{D61876CA-F090-43F0-BA57-3170A406585D}">
      <dgm:prSet/>
      <dgm:spPr/>
      <dgm:t>
        <a:bodyPr/>
        <a:lstStyle/>
        <a:p>
          <a:r>
            <a:rPr lang="de-DE" dirty="0"/>
            <a:t>Achten Sie auf die Belohnungen!</a:t>
          </a:r>
          <a:endParaRPr lang="en-US" dirty="0"/>
        </a:p>
      </dgm:t>
    </dgm:pt>
    <dgm:pt modelId="{61944C0C-36EA-480A-B02A-D1392F74125A}" type="parTrans" cxnId="{E02C2E11-1949-438C-A6B1-4DFD9479F299}">
      <dgm:prSet/>
      <dgm:spPr/>
      <dgm:t>
        <a:bodyPr/>
        <a:lstStyle/>
        <a:p>
          <a:endParaRPr lang="en-US"/>
        </a:p>
      </dgm:t>
    </dgm:pt>
    <dgm:pt modelId="{077A93D7-063A-4567-AFE8-DC79A84ADEF2}" type="sibTrans" cxnId="{E02C2E11-1949-438C-A6B1-4DFD9479F299}">
      <dgm:prSet/>
      <dgm:spPr/>
      <dgm:t>
        <a:bodyPr/>
        <a:lstStyle/>
        <a:p>
          <a:endParaRPr lang="en-US"/>
        </a:p>
      </dgm:t>
    </dgm:pt>
    <dgm:pt modelId="{6E275FA0-95B1-4D12-A7A9-9DF40B890674}" type="pres">
      <dgm:prSet presAssocID="{54A6A8B3-6CE0-4F6B-BC5F-0A75829B8D0C}" presName="CompostProcess" presStyleCnt="0">
        <dgm:presLayoutVars>
          <dgm:dir/>
          <dgm:resizeHandles val="exact"/>
        </dgm:presLayoutVars>
      </dgm:prSet>
      <dgm:spPr/>
    </dgm:pt>
    <dgm:pt modelId="{22E89924-B768-4134-907F-F0BCE1F89475}" type="pres">
      <dgm:prSet presAssocID="{54A6A8B3-6CE0-4F6B-BC5F-0A75829B8D0C}" presName="arrow" presStyleLbl="bgShp" presStyleIdx="0" presStyleCnt="1"/>
      <dgm:spPr/>
    </dgm:pt>
    <dgm:pt modelId="{8F1E4CC1-6109-488A-8C9F-4245D934F9B4}" type="pres">
      <dgm:prSet presAssocID="{54A6A8B3-6CE0-4F6B-BC5F-0A75829B8D0C}" presName="linearProcess" presStyleCnt="0"/>
      <dgm:spPr/>
    </dgm:pt>
    <dgm:pt modelId="{C15FCA99-F786-47EB-BD6E-99224AA068C1}" type="pres">
      <dgm:prSet presAssocID="{8379D781-BF51-4DB8-B54F-3AA793D75400}" presName="textNode" presStyleLbl="node1" presStyleIdx="0" presStyleCnt="3">
        <dgm:presLayoutVars>
          <dgm:bulletEnabled val="1"/>
        </dgm:presLayoutVars>
      </dgm:prSet>
      <dgm:spPr/>
    </dgm:pt>
    <dgm:pt modelId="{49B41292-C4C6-42BF-8B1F-75FD4D787244}" type="pres">
      <dgm:prSet presAssocID="{D67D5E9F-4467-409D-9BCB-0386963D1007}" presName="sibTrans" presStyleCnt="0"/>
      <dgm:spPr/>
    </dgm:pt>
    <dgm:pt modelId="{66AAA42C-AC38-4EA3-BAFA-FFB683697E86}" type="pres">
      <dgm:prSet presAssocID="{F92BD9E8-2438-4AC0-9292-2BFC85818961}" presName="textNode" presStyleLbl="node1" presStyleIdx="1" presStyleCnt="3">
        <dgm:presLayoutVars>
          <dgm:bulletEnabled val="1"/>
        </dgm:presLayoutVars>
      </dgm:prSet>
      <dgm:spPr/>
    </dgm:pt>
    <dgm:pt modelId="{A87489DD-45BC-48BF-92D1-1AF6319B1640}" type="pres">
      <dgm:prSet presAssocID="{E2E60F57-8EDE-4444-895E-904BA380EECB}" presName="sibTrans" presStyleCnt="0"/>
      <dgm:spPr/>
    </dgm:pt>
    <dgm:pt modelId="{4971A5D5-1010-4049-A17E-26C6608F9356}" type="pres">
      <dgm:prSet presAssocID="{247700AA-8A05-40EB-9712-03A398F251C7}" presName="textNode" presStyleLbl="node1" presStyleIdx="2" presStyleCnt="3">
        <dgm:presLayoutVars>
          <dgm:bulletEnabled val="1"/>
        </dgm:presLayoutVars>
      </dgm:prSet>
      <dgm:spPr/>
    </dgm:pt>
  </dgm:ptLst>
  <dgm:cxnLst>
    <dgm:cxn modelId="{E02C2E11-1949-438C-A6B1-4DFD9479F299}" srcId="{247700AA-8A05-40EB-9712-03A398F251C7}" destId="{D61876CA-F090-43F0-BA57-3170A406585D}" srcOrd="1" destOrd="0" parTransId="{61944C0C-36EA-480A-B02A-D1392F74125A}" sibTransId="{077A93D7-063A-4567-AFE8-DC79A84ADEF2}"/>
    <dgm:cxn modelId="{55C1B115-6FFB-41C0-B1E1-4E1968897F99}" type="presOf" srcId="{D61876CA-F090-43F0-BA57-3170A406585D}" destId="{4971A5D5-1010-4049-A17E-26C6608F9356}" srcOrd="0" destOrd="2" presId="urn:microsoft.com/office/officeart/2005/8/layout/hProcess9"/>
    <dgm:cxn modelId="{F6877D1D-28F2-4387-9EFB-407452F1C627}" type="presOf" srcId="{15EE342C-1480-4B1E-AED3-BE6CDA57BCFA}" destId="{66AAA42C-AC38-4EA3-BAFA-FFB683697E86}" srcOrd="0" destOrd="1" presId="urn:microsoft.com/office/officeart/2005/8/layout/hProcess9"/>
    <dgm:cxn modelId="{7A207635-B8DC-498A-A3B8-5930F2578F5A}" srcId="{8379D781-BF51-4DB8-B54F-3AA793D75400}" destId="{214EEB01-63CF-40D5-AC47-07FE326A8B2A}" srcOrd="1" destOrd="0" parTransId="{11575521-730C-4D8A-B58F-66CCA159BFA1}" sibTransId="{81FDE012-5956-4169-B30D-6FEB6226FEA1}"/>
    <dgm:cxn modelId="{EE407736-6402-4FB7-8D88-0CD28A7D526B}" srcId="{F92BD9E8-2438-4AC0-9292-2BFC85818961}" destId="{899D023F-3B24-47A1-A376-A011BADB42D7}" srcOrd="1" destOrd="0" parTransId="{A5E1CD07-8496-4997-A5E1-9025106A82F0}" sibTransId="{B8034AAE-3269-4528-8AB3-4E41395A6958}"/>
    <dgm:cxn modelId="{A1A64965-7ECD-4FB2-A38E-B7F12E42DFA7}" type="presOf" srcId="{8379D781-BF51-4DB8-B54F-3AA793D75400}" destId="{C15FCA99-F786-47EB-BD6E-99224AA068C1}" srcOrd="0" destOrd="0" presId="urn:microsoft.com/office/officeart/2005/8/layout/hProcess9"/>
    <dgm:cxn modelId="{C673D24B-EC69-46BD-85F8-0B76E102AD81}" srcId="{247700AA-8A05-40EB-9712-03A398F251C7}" destId="{915829FD-B8D7-4750-B44D-0A4E020651A6}" srcOrd="0" destOrd="0" parTransId="{AA192BC7-F63B-4E32-8A80-E24CE8CF1586}" sibTransId="{F5032330-2A02-4379-83E2-4A2ADEEC8601}"/>
    <dgm:cxn modelId="{CCC1FF4F-212C-44AA-9885-27AC34AF7193}" type="presOf" srcId="{B62A41AB-A6EA-4C7C-B27D-9D3690064DA5}" destId="{C15FCA99-F786-47EB-BD6E-99224AA068C1}" srcOrd="0" destOrd="3" presId="urn:microsoft.com/office/officeart/2005/8/layout/hProcess9"/>
    <dgm:cxn modelId="{B024168C-C1D6-48CF-981F-EE581BB4E540}" srcId="{F92BD9E8-2438-4AC0-9292-2BFC85818961}" destId="{15EE342C-1480-4B1E-AED3-BE6CDA57BCFA}" srcOrd="0" destOrd="0" parTransId="{C03E053A-27CE-4D04-BF1E-99A35ABB1DEE}" sibTransId="{CAD5ADBE-F33A-42DC-B9B7-480C446BEEA0}"/>
    <dgm:cxn modelId="{28BE928C-5528-45E9-9103-9CF5DD59EC86}" type="presOf" srcId="{54A6A8B3-6CE0-4F6B-BC5F-0A75829B8D0C}" destId="{6E275FA0-95B1-4D12-A7A9-9DF40B890674}" srcOrd="0" destOrd="0" presId="urn:microsoft.com/office/officeart/2005/8/layout/hProcess9"/>
    <dgm:cxn modelId="{9556008D-EA68-4D93-8106-56C4BC329C49}" type="presOf" srcId="{899D023F-3B24-47A1-A376-A011BADB42D7}" destId="{66AAA42C-AC38-4EA3-BAFA-FFB683697E86}" srcOrd="0" destOrd="2" presId="urn:microsoft.com/office/officeart/2005/8/layout/hProcess9"/>
    <dgm:cxn modelId="{7C7E88A2-902F-40C3-911F-8474B5200488}" srcId="{54A6A8B3-6CE0-4F6B-BC5F-0A75829B8D0C}" destId="{247700AA-8A05-40EB-9712-03A398F251C7}" srcOrd="2" destOrd="0" parTransId="{981AA8F7-8480-4B0A-B7B0-ED1EAFEED9B4}" sibTransId="{98F5649E-B13F-4BFB-B61E-C7A1FBA9218D}"/>
    <dgm:cxn modelId="{7FDF57A3-B2FF-4C98-90A6-F64592313491}" srcId="{54A6A8B3-6CE0-4F6B-BC5F-0A75829B8D0C}" destId="{8379D781-BF51-4DB8-B54F-3AA793D75400}" srcOrd="0" destOrd="0" parTransId="{F8A43DAE-9BC8-4B97-9CC8-7F5B67501380}" sibTransId="{D67D5E9F-4467-409D-9BCB-0386963D1007}"/>
    <dgm:cxn modelId="{13BF65C3-7E6A-424C-8133-4899B815656B}" type="presOf" srcId="{214EEB01-63CF-40D5-AC47-07FE326A8B2A}" destId="{C15FCA99-F786-47EB-BD6E-99224AA068C1}" srcOrd="0" destOrd="2" presId="urn:microsoft.com/office/officeart/2005/8/layout/hProcess9"/>
    <dgm:cxn modelId="{2DC252C4-8A0F-490A-B3EC-FBC495313A6E}" srcId="{8379D781-BF51-4DB8-B54F-3AA793D75400}" destId="{B62A41AB-A6EA-4C7C-B27D-9D3690064DA5}" srcOrd="2" destOrd="0" parTransId="{A66C59FE-B7A6-444A-9817-7ECFAC7CFD67}" sibTransId="{DD72B85C-15CC-42F3-BC68-2095BA8439D6}"/>
    <dgm:cxn modelId="{11D33ACA-7E86-4929-86D2-6E153DB1E9A7}" srcId="{8379D781-BF51-4DB8-B54F-3AA793D75400}" destId="{B9456144-AC8E-4881-9B4B-3302A55171E2}" srcOrd="0" destOrd="0" parTransId="{5B35427D-58DB-433E-892B-1570A5553473}" sibTransId="{5E448024-30C7-4ADF-99ED-FB5C8CEDAE82}"/>
    <dgm:cxn modelId="{27A55DDE-FBA2-48C0-A542-CDDF63CA4B6E}" type="presOf" srcId="{B9456144-AC8E-4881-9B4B-3302A55171E2}" destId="{C15FCA99-F786-47EB-BD6E-99224AA068C1}" srcOrd="0" destOrd="1" presId="urn:microsoft.com/office/officeart/2005/8/layout/hProcess9"/>
    <dgm:cxn modelId="{D8C32EE3-898B-46B8-98CB-8DFE182FBF8F}" type="presOf" srcId="{F92BD9E8-2438-4AC0-9292-2BFC85818961}" destId="{66AAA42C-AC38-4EA3-BAFA-FFB683697E86}" srcOrd="0" destOrd="0" presId="urn:microsoft.com/office/officeart/2005/8/layout/hProcess9"/>
    <dgm:cxn modelId="{21608FE4-CC7F-4676-9FEE-0B469CE5C1D5}" type="presOf" srcId="{247700AA-8A05-40EB-9712-03A398F251C7}" destId="{4971A5D5-1010-4049-A17E-26C6608F9356}" srcOrd="0" destOrd="0" presId="urn:microsoft.com/office/officeart/2005/8/layout/hProcess9"/>
    <dgm:cxn modelId="{3F9749F6-D0D5-462B-8306-EB5871AC7CC1}" srcId="{54A6A8B3-6CE0-4F6B-BC5F-0A75829B8D0C}" destId="{F92BD9E8-2438-4AC0-9292-2BFC85818961}" srcOrd="1" destOrd="0" parTransId="{7BB66013-A81E-43B3-B6DE-A48D98CD8CEB}" sibTransId="{E2E60F57-8EDE-4444-895E-904BA380EECB}"/>
    <dgm:cxn modelId="{3FBD1BFD-519D-4771-B927-8CC6593E3313}" type="presOf" srcId="{915829FD-B8D7-4750-B44D-0A4E020651A6}" destId="{4971A5D5-1010-4049-A17E-26C6608F9356}" srcOrd="0" destOrd="1" presId="urn:microsoft.com/office/officeart/2005/8/layout/hProcess9"/>
    <dgm:cxn modelId="{ECA0E1A0-D702-491C-AFA5-F97561DAA679}" type="presParOf" srcId="{6E275FA0-95B1-4D12-A7A9-9DF40B890674}" destId="{22E89924-B768-4134-907F-F0BCE1F89475}" srcOrd="0" destOrd="0" presId="urn:microsoft.com/office/officeart/2005/8/layout/hProcess9"/>
    <dgm:cxn modelId="{9FA01B01-6A2F-4484-9A55-7F6223992876}" type="presParOf" srcId="{6E275FA0-95B1-4D12-A7A9-9DF40B890674}" destId="{8F1E4CC1-6109-488A-8C9F-4245D934F9B4}" srcOrd="1" destOrd="0" presId="urn:microsoft.com/office/officeart/2005/8/layout/hProcess9"/>
    <dgm:cxn modelId="{C679D143-78E7-46E8-9798-F0BB7C3D4DBA}" type="presParOf" srcId="{8F1E4CC1-6109-488A-8C9F-4245D934F9B4}" destId="{C15FCA99-F786-47EB-BD6E-99224AA068C1}" srcOrd="0" destOrd="0" presId="urn:microsoft.com/office/officeart/2005/8/layout/hProcess9"/>
    <dgm:cxn modelId="{A29D0D64-43C6-4294-A50C-CE4A9FB18282}" type="presParOf" srcId="{8F1E4CC1-6109-488A-8C9F-4245D934F9B4}" destId="{49B41292-C4C6-42BF-8B1F-75FD4D787244}" srcOrd="1" destOrd="0" presId="urn:microsoft.com/office/officeart/2005/8/layout/hProcess9"/>
    <dgm:cxn modelId="{9D3A874F-BA5A-4D4A-B34C-E5B3C2C21802}" type="presParOf" srcId="{8F1E4CC1-6109-488A-8C9F-4245D934F9B4}" destId="{66AAA42C-AC38-4EA3-BAFA-FFB683697E86}" srcOrd="2" destOrd="0" presId="urn:microsoft.com/office/officeart/2005/8/layout/hProcess9"/>
    <dgm:cxn modelId="{D9DFD2AF-62DD-47FC-9308-880698D034A8}" type="presParOf" srcId="{8F1E4CC1-6109-488A-8C9F-4245D934F9B4}" destId="{A87489DD-45BC-48BF-92D1-1AF6319B1640}" srcOrd="3" destOrd="0" presId="urn:microsoft.com/office/officeart/2005/8/layout/hProcess9"/>
    <dgm:cxn modelId="{63273491-947E-4A00-A80A-A97A0E7577DF}" type="presParOf" srcId="{8F1E4CC1-6109-488A-8C9F-4245D934F9B4}" destId="{4971A5D5-1010-4049-A17E-26C6608F935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7A72ED-6B8F-4F34-8EF8-0078A5A065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B83C72D-CC11-4828-ADCA-FC614C47C725}">
      <dgm:prSet custT="1"/>
      <dgm:spPr/>
      <dgm:t>
        <a:bodyPr/>
        <a:lstStyle/>
        <a:p>
          <a:pPr rtl="0"/>
          <a:r>
            <a:rPr lang="en-US" sz="3200" dirty="0" err="1"/>
            <a:t>Betrug</a:t>
          </a:r>
          <a:endParaRPr lang="en-US" sz="3200" dirty="0"/>
        </a:p>
      </dgm:t>
    </dgm:pt>
    <dgm:pt modelId="{4FE92BEA-C6EF-477B-A72E-4CD9B1EAC893}" type="parTrans" cxnId="{6973955D-3179-4C11-975E-97D04A97222E}">
      <dgm:prSet/>
      <dgm:spPr/>
      <dgm:t>
        <a:bodyPr/>
        <a:lstStyle/>
        <a:p>
          <a:endParaRPr lang="en-US"/>
        </a:p>
      </dgm:t>
    </dgm:pt>
    <dgm:pt modelId="{D4EEBE44-EFFC-4812-902A-55F613183656}" type="sibTrans" cxnId="{6973955D-3179-4C11-975E-97D04A97222E}">
      <dgm:prSet/>
      <dgm:spPr/>
      <dgm:t>
        <a:bodyPr/>
        <a:lstStyle/>
        <a:p>
          <a:endParaRPr lang="en-US"/>
        </a:p>
      </dgm:t>
    </dgm:pt>
    <dgm:pt modelId="{3E4F281F-1FC7-46BB-BA33-3FB66F85A36A}">
      <dgm:prSet custT="1"/>
      <dgm:spPr/>
      <dgm:t>
        <a:bodyPr/>
        <a:lstStyle/>
        <a:p>
          <a:pPr rtl="0"/>
          <a:r>
            <a:rPr lang="en-US" sz="3200" dirty="0" err="1"/>
            <a:t>Inkompetenz</a:t>
          </a:r>
          <a:endParaRPr lang="en-US" sz="3200" dirty="0"/>
        </a:p>
      </dgm:t>
    </dgm:pt>
    <dgm:pt modelId="{1A1F4A36-AEDE-4D64-AB0B-63ED66A84837}" type="parTrans" cxnId="{97C708E7-941B-4E50-832A-DDFD307CBE19}">
      <dgm:prSet/>
      <dgm:spPr/>
      <dgm:t>
        <a:bodyPr/>
        <a:lstStyle/>
        <a:p>
          <a:endParaRPr lang="en-US"/>
        </a:p>
      </dgm:t>
    </dgm:pt>
    <dgm:pt modelId="{EF28593B-6795-4504-8EEA-B0F8C3A4D008}" type="sibTrans" cxnId="{97C708E7-941B-4E50-832A-DDFD307CBE19}">
      <dgm:prSet/>
      <dgm:spPr/>
      <dgm:t>
        <a:bodyPr/>
        <a:lstStyle/>
        <a:p>
          <a:endParaRPr lang="en-US"/>
        </a:p>
      </dgm:t>
    </dgm:pt>
    <dgm:pt modelId="{F7F66F9F-83D5-48C7-AA66-A65AC5A87CD6}">
      <dgm:prSet/>
      <dgm:spPr/>
      <dgm:t>
        <a:bodyPr/>
        <a:lstStyle/>
        <a:p>
          <a:pPr rtl="0"/>
          <a:r>
            <a:rPr lang="en-US" dirty="0"/>
            <a:t> </a:t>
          </a:r>
          <a:r>
            <a:rPr lang="de-DE" dirty="0"/>
            <a:t>Betrug ist eine der größten Herausforderungen für Crowdfunding-Kampagnen.</a:t>
          </a:r>
          <a:endParaRPr lang="en-US" dirty="0"/>
        </a:p>
      </dgm:t>
    </dgm:pt>
    <dgm:pt modelId="{6B859866-03C2-4AB0-BDB8-B808D74B1455}" type="parTrans" cxnId="{0E76C452-873F-4502-97B5-08D3045ED258}">
      <dgm:prSet/>
      <dgm:spPr/>
      <dgm:t>
        <a:bodyPr/>
        <a:lstStyle/>
        <a:p>
          <a:endParaRPr lang="en-US"/>
        </a:p>
      </dgm:t>
    </dgm:pt>
    <dgm:pt modelId="{A17FE893-7552-4586-92ED-9D75371BA8A4}" type="sibTrans" cxnId="{0E76C452-873F-4502-97B5-08D3045ED258}">
      <dgm:prSet/>
      <dgm:spPr/>
      <dgm:t>
        <a:bodyPr/>
        <a:lstStyle/>
        <a:p>
          <a:endParaRPr lang="en-US"/>
        </a:p>
      </dgm:t>
    </dgm:pt>
    <dgm:pt modelId="{69110078-FDB0-4C80-B642-588C2663DFD2}">
      <dgm:prSet/>
      <dgm:spPr/>
      <dgm:t>
        <a:bodyPr/>
        <a:lstStyle/>
        <a:p>
          <a:pPr rtl="0"/>
          <a:r>
            <a:rPr lang="de-DE" dirty="0"/>
            <a:t>Gesetze können aufgrund geringer Beitragssummen nicht individuell durchsetzbar sein. Kleininvestitionen werden oft nicht untersucht oder gemeldet.</a:t>
          </a:r>
          <a:endParaRPr lang="en-US" dirty="0"/>
        </a:p>
      </dgm:t>
    </dgm:pt>
    <dgm:pt modelId="{C2B38032-BCEB-4471-ADE2-587694C29CFB}" type="parTrans" cxnId="{A0FC38AC-83D9-4817-861C-01EC4191BEB4}">
      <dgm:prSet/>
      <dgm:spPr/>
      <dgm:t>
        <a:bodyPr/>
        <a:lstStyle/>
        <a:p>
          <a:endParaRPr lang="en-US"/>
        </a:p>
      </dgm:t>
    </dgm:pt>
    <dgm:pt modelId="{FEE3B346-8EA1-4FDB-897D-B57F25AE822B}" type="sibTrans" cxnId="{A0FC38AC-83D9-4817-861C-01EC4191BEB4}">
      <dgm:prSet/>
      <dgm:spPr/>
      <dgm:t>
        <a:bodyPr/>
        <a:lstStyle/>
        <a:p>
          <a:endParaRPr lang="en-US"/>
        </a:p>
      </dgm:t>
    </dgm:pt>
    <dgm:pt modelId="{275D9C64-DC37-412F-B917-5AECA12EB2C6}">
      <dgm:prSet custT="1"/>
      <dgm:spPr/>
      <dgm:t>
        <a:bodyPr/>
        <a:lstStyle/>
        <a:p>
          <a:pPr rtl="0"/>
          <a:r>
            <a:rPr lang="de-DE" sz="1900" dirty="0"/>
            <a:t>Angesichts der geringen Barrieren für den Start einer Kampagne können unerfahrene (oder erfahrene) Unternehmer aufgrund von Nachlässigkeit scheitern.</a:t>
          </a:r>
          <a:endParaRPr lang="en-US" sz="1900" dirty="0"/>
        </a:p>
      </dgm:t>
    </dgm:pt>
    <dgm:pt modelId="{1E903795-E6A4-49DF-8E05-31325099C99C}" type="parTrans" cxnId="{008C239B-0E4B-49F5-A940-0C6E3043987E}">
      <dgm:prSet/>
      <dgm:spPr/>
      <dgm:t>
        <a:bodyPr/>
        <a:lstStyle/>
        <a:p>
          <a:endParaRPr lang="en-US"/>
        </a:p>
      </dgm:t>
    </dgm:pt>
    <dgm:pt modelId="{72ED800A-EBF2-4E35-8885-D03AD77AE19A}" type="sibTrans" cxnId="{008C239B-0E4B-49F5-A940-0C6E3043987E}">
      <dgm:prSet/>
      <dgm:spPr/>
      <dgm:t>
        <a:bodyPr/>
        <a:lstStyle/>
        <a:p>
          <a:endParaRPr lang="en-US"/>
        </a:p>
      </dgm:t>
    </dgm:pt>
    <dgm:pt modelId="{567B9D41-8902-4591-B8DA-88F662B3CCFD}">
      <dgm:prSet/>
      <dgm:spPr/>
      <dgm:t>
        <a:bodyPr/>
        <a:lstStyle/>
        <a:p>
          <a:pPr rtl="0"/>
          <a:r>
            <a:rPr lang="de-DE" dirty="0"/>
            <a:t>Geldsuchende haben oft nicht das Ziel, jemals wieder Geld einzusammeln (keine Reputationsbedenken). Plattformen hingegen sind angeregt, Schutzmaßnahmen zu treffen. </a:t>
          </a:r>
        </a:p>
      </dgm:t>
    </dgm:pt>
    <dgm:pt modelId="{2FE4CD76-A44D-42EC-9F17-D4E88489DAAF}" type="parTrans" cxnId="{7BD989E5-78EA-49C8-BC7C-A88AF71C934B}">
      <dgm:prSet/>
      <dgm:spPr/>
      <dgm:t>
        <a:bodyPr/>
        <a:lstStyle/>
        <a:p>
          <a:endParaRPr lang="en-US"/>
        </a:p>
      </dgm:t>
    </dgm:pt>
    <dgm:pt modelId="{EF65EE58-8DD8-4CC4-A21B-C82BA63AC7DB}" type="sibTrans" cxnId="{7BD989E5-78EA-49C8-BC7C-A88AF71C934B}">
      <dgm:prSet/>
      <dgm:spPr/>
      <dgm:t>
        <a:bodyPr/>
        <a:lstStyle/>
        <a:p>
          <a:endParaRPr lang="en-US"/>
        </a:p>
      </dgm:t>
    </dgm:pt>
    <dgm:pt modelId="{96D9DDB0-412F-4C29-AF65-2CB654961F30}" type="pres">
      <dgm:prSet presAssocID="{7B7A72ED-6B8F-4F34-8EF8-0078A5A065F1}" presName="Name0" presStyleCnt="0">
        <dgm:presLayoutVars>
          <dgm:dir/>
          <dgm:animLvl val="lvl"/>
          <dgm:resizeHandles val="exact"/>
        </dgm:presLayoutVars>
      </dgm:prSet>
      <dgm:spPr/>
    </dgm:pt>
    <dgm:pt modelId="{70F6BCA2-38E6-4579-8212-510498FB1495}" type="pres">
      <dgm:prSet presAssocID="{1B83C72D-CC11-4828-ADCA-FC614C47C725}" presName="linNode" presStyleCnt="0"/>
      <dgm:spPr/>
    </dgm:pt>
    <dgm:pt modelId="{AD8EAD52-6353-40A6-9BD8-0A65E5AC0D23}" type="pres">
      <dgm:prSet presAssocID="{1B83C72D-CC11-4828-ADCA-FC614C47C725}" presName="parentText" presStyleLbl="node1" presStyleIdx="0" presStyleCnt="2" custScaleX="80100" custScaleY="67938" custLinFactNeighborY="773">
        <dgm:presLayoutVars>
          <dgm:chMax val="1"/>
          <dgm:bulletEnabled val="1"/>
        </dgm:presLayoutVars>
      </dgm:prSet>
      <dgm:spPr/>
    </dgm:pt>
    <dgm:pt modelId="{959054D4-0474-4EBA-900A-7A0466EF68A2}" type="pres">
      <dgm:prSet presAssocID="{1B83C72D-CC11-4828-ADCA-FC614C47C725}" presName="descendantText" presStyleLbl="alignAccFollowNode1" presStyleIdx="0" presStyleCnt="2" custScaleY="110651">
        <dgm:presLayoutVars>
          <dgm:bulletEnabled val="1"/>
        </dgm:presLayoutVars>
      </dgm:prSet>
      <dgm:spPr/>
    </dgm:pt>
    <dgm:pt modelId="{6ACF582A-B248-4736-8511-3A0D7775E7E7}" type="pres">
      <dgm:prSet presAssocID="{D4EEBE44-EFFC-4812-902A-55F613183656}" presName="sp" presStyleCnt="0"/>
      <dgm:spPr/>
    </dgm:pt>
    <dgm:pt modelId="{38806C5C-1B22-4958-89C3-5F311CFA1835}" type="pres">
      <dgm:prSet presAssocID="{3E4F281F-1FC7-46BB-BA33-3FB66F85A36A}" presName="linNode" presStyleCnt="0"/>
      <dgm:spPr/>
    </dgm:pt>
    <dgm:pt modelId="{3601D534-5970-4359-A3C9-91256BA99EFC}" type="pres">
      <dgm:prSet presAssocID="{3E4F281F-1FC7-46BB-BA33-3FB66F85A36A}" presName="parentText" presStyleLbl="node1" presStyleIdx="1" presStyleCnt="2" custScaleX="80100" custScaleY="67938">
        <dgm:presLayoutVars>
          <dgm:chMax val="1"/>
          <dgm:bulletEnabled val="1"/>
        </dgm:presLayoutVars>
      </dgm:prSet>
      <dgm:spPr/>
    </dgm:pt>
    <dgm:pt modelId="{8F0225EA-D04E-43A9-AE95-05DD049794FA}" type="pres">
      <dgm:prSet presAssocID="{3E4F281F-1FC7-46BB-BA33-3FB66F85A36A}" presName="descendantText" presStyleLbl="alignAccFollowNode1" presStyleIdx="1" presStyleCnt="2">
        <dgm:presLayoutVars>
          <dgm:bulletEnabled val="1"/>
        </dgm:presLayoutVars>
      </dgm:prSet>
      <dgm:spPr/>
    </dgm:pt>
  </dgm:ptLst>
  <dgm:cxnLst>
    <dgm:cxn modelId="{6973955D-3179-4C11-975E-97D04A97222E}" srcId="{7B7A72ED-6B8F-4F34-8EF8-0078A5A065F1}" destId="{1B83C72D-CC11-4828-ADCA-FC614C47C725}" srcOrd="0" destOrd="0" parTransId="{4FE92BEA-C6EF-477B-A72E-4CD9B1EAC893}" sibTransId="{D4EEBE44-EFFC-4812-902A-55F613183656}"/>
    <dgm:cxn modelId="{4E21CE41-0511-423A-8BDB-E0CD13967895}" type="presOf" srcId="{275D9C64-DC37-412F-B917-5AECA12EB2C6}" destId="{8F0225EA-D04E-43A9-AE95-05DD049794FA}" srcOrd="0" destOrd="0" presId="urn:microsoft.com/office/officeart/2005/8/layout/vList5"/>
    <dgm:cxn modelId="{44E24D4B-1060-4BE3-A823-4A37F51F96A5}" type="presOf" srcId="{3E4F281F-1FC7-46BB-BA33-3FB66F85A36A}" destId="{3601D534-5970-4359-A3C9-91256BA99EFC}" srcOrd="0" destOrd="0" presId="urn:microsoft.com/office/officeart/2005/8/layout/vList5"/>
    <dgm:cxn modelId="{0E76C452-873F-4502-97B5-08D3045ED258}" srcId="{1B83C72D-CC11-4828-ADCA-FC614C47C725}" destId="{F7F66F9F-83D5-48C7-AA66-A65AC5A87CD6}" srcOrd="0" destOrd="0" parTransId="{6B859866-03C2-4AB0-BDB8-B808D74B1455}" sibTransId="{A17FE893-7552-4586-92ED-9D75371BA8A4}"/>
    <dgm:cxn modelId="{008C239B-0E4B-49F5-A940-0C6E3043987E}" srcId="{3E4F281F-1FC7-46BB-BA33-3FB66F85A36A}" destId="{275D9C64-DC37-412F-B917-5AECA12EB2C6}" srcOrd="0" destOrd="0" parTransId="{1E903795-E6A4-49DF-8E05-31325099C99C}" sibTransId="{72ED800A-EBF2-4E35-8885-D03AD77AE19A}"/>
    <dgm:cxn modelId="{A0FC38AC-83D9-4817-861C-01EC4191BEB4}" srcId="{1B83C72D-CC11-4828-ADCA-FC614C47C725}" destId="{69110078-FDB0-4C80-B642-588C2663DFD2}" srcOrd="2" destOrd="0" parTransId="{C2B38032-BCEB-4471-ADE2-587694C29CFB}" sibTransId="{FEE3B346-8EA1-4FDB-897D-B57F25AE822B}"/>
    <dgm:cxn modelId="{27C19AB3-2BC5-4173-B7DD-9756DAA41C90}" type="presOf" srcId="{69110078-FDB0-4C80-B642-588C2663DFD2}" destId="{959054D4-0474-4EBA-900A-7A0466EF68A2}" srcOrd="0" destOrd="2" presId="urn:microsoft.com/office/officeart/2005/8/layout/vList5"/>
    <dgm:cxn modelId="{02CB39BB-FC21-45C7-8C98-712413F2116D}" type="presOf" srcId="{567B9D41-8902-4591-B8DA-88F662B3CCFD}" destId="{959054D4-0474-4EBA-900A-7A0466EF68A2}" srcOrd="0" destOrd="1" presId="urn:microsoft.com/office/officeart/2005/8/layout/vList5"/>
    <dgm:cxn modelId="{EDD0A7C4-7A6A-4777-8566-E587AC49A04D}" type="presOf" srcId="{7B7A72ED-6B8F-4F34-8EF8-0078A5A065F1}" destId="{96D9DDB0-412F-4C29-AF65-2CB654961F30}" srcOrd="0" destOrd="0" presId="urn:microsoft.com/office/officeart/2005/8/layout/vList5"/>
    <dgm:cxn modelId="{926DDAD5-D3A8-42A1-8F4A-7F62B916D8B7}" type="presOf" srcId="{F7F66F9F-83D5-48C7-AA66-A65AC5A87CD6}" destId="{959054D4-0474-4EBA-900A-7A0466EF68A2}" srcOrd="0" destOrd="0" presId="urn:microsoft.com/office/officeart/2005/8/layout/vList5"/>
    <dgm:cxn modelId="{25E44BDA-39E4-4BF5-A394-498E8D067455}" type="presOf" srcId="{1B83C72D-CC11-4828-ADCA-FC614C47C725}" destId="{AD8EAD52-6353-40A6-9BD8-0A65E5AC0D23}" srcOrd="0" destOrd="0" presId="urn:microsoft.com/office/officeart/2005/8/layout/vList5"/>
    <dgm:cxn modelId="{7BD989E5-78EA-49C8-BC7C-A88AF71C934B}" srcId="{1B83C72D-CC11-4828-ADCA-FC614C47C725}" destId="{567B9D41-8902-4591-B8DA-88F662B3CCFD}" srcOrd="1" destOrd="0" parTransId="{2FE4CD76-A44D-42EC-9F17-D4E88489DAAF}" sibTransId="{EF65EE58-8DD8-4CC4-A21B-C82BA63AC7DB}"/>
    <dgm:cxn modelId="{97C708E7-941B-4E50-832A-DDFD307CBE19}" srcId="{7B7A72ED-6B8F-4F34-8EF8-0078A5A065F1}" destId="{3E4F281F-1FC7-46BB-BA33-3FB66F85A36A}" srcOrd="1" destOrd="0" parTransId="{1A1F4A36-AEDE-4D64-AB0B-63ED66A84837}" sibTransId="{EF28593B-6795-4504-8EEA-B0F8C3A4D008}"/>
    <dgm:cxn modelId="{DE6305B4-45A0-443B-BBB6-1CF041A440AB}" type="presParOf" srcId="{96D9DDB0-412F-4C29-AF65-2CB654961F30}" destId="{70F6BCA2-38E6-4579-8212-510498FB1495}" srcOrd="0" destOrd="0" presId="urn:microsoft.com/office/officeart/2005/8/layout/vList5"/>
    <dgm:cxn modelId="{9F2F17B3-A0EA-4A3D-B158-5FC36831B83B}" type="presParOf" srcId="{70F6BCA2-38E6-4579-8212-510498FB1495}" destId="{AD8EAD52-6353-40A6-9BD8-0A65E5AC0D23}" srcOrd="0" destOrd="0" presId="urn:microsoft.com/office/officeart/2005/8/layout/vList5"/>
    <dgm:cxn modelId="{8B11BB3C-9ADD-4D6C-9BA7-06D02C2E498E}" type="presParOf" srcId="{70F6BCA2-38E6-4579-8212-510498FB1495}" destId="{959054D4-0474-4EBA-900A-7A0466EF68A2}" srcOrd="1" destOrd="0" presId="urn:microsoft.com/office/officeart/2005/8/layout/vList5"/>
    <dgm:cxn modelId="{2268B2A5-0423-4693-8FED-FF773FDC9923}" type="presParOf" srcId="{96D9DDB0-412F-4C29-AF65-2CB654961F30}" destId="{6ACF582A-B248-4736-8511-3A0D7775E7E7}" srcOrd="1" destOrd="0" presId="urn:microsoft.com/office/officeart/2005/8/layout/vList5"/>
    <dgm:cxn modelId="{A7360460-4CFA-45F8-B11E-41963F0987A5}" type="presParOf" srcId="{96D9DDB0-412F-4C29-AF65-2CB654961F30}" destId="{38806C5C-1B22-4958-89C3-5F311CFA1835}" srcOrd="2" destOrd="0" presId="urn:microsoft.com/office/officeart/2005/8/layout/vList5"/>
    <dgm:cxn modelId="{7D4D38E0-92D5-4F88-9545-3944DA55EFAE}" type="presParOf" srcId="{38806C5C-1B22-4958-89C3-5F311CFA1835}" destId="{3601D534-5970-4359-A3C9-91256BA99EFC}" srcOrd="0" destOrd="0" presId="urn:microsoft.com/office/officeart/2005/8/layout/vList5"/>
    <dgm:cxn modelId="{5C7EBF95-92C0-4DA5-873E-5C725331CCB3}" type="presParOf" srcId="{38806C5C-1B22-4958-89C3-5F311CFA1835}" destId="{8F0225EA-D04E-43A9-AE95-05DD049794F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B7A72ED-6B8F-4F34-8EF8-0078A5A065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B83C72D-CC11-4828-ADCA-FC614C47C725}">
      <dgm:prSet custT="1"/>
      <dgm:spPr/>
      <dgm:t>
        <a:bodyPr/>
        <a:lstStyle/>
        <a:p>
          <a:pPr rtl="0"/>
          <a:r>
            <a:rPr lang="en-US" sz="2800" dirty="0" err="1"/>
            <a:t>Keine</a:t>
          </a:r>
          <a:r>
            <a:rPr lang="en-US" sz="2800" dirty="0"/>
            <a:t> </a:t>
          </a:r>
          <a:r>
            <a:rPr lang="en-US" sz="2800" dirty="0" err="1"/>
            <a:t>Sekundärmärkte</a:t>
          </a:r>
          <a:endParaRPr lang="en-US" sz="2800" dirty="0"/>
        </a:p>
      </dgm:t>
    </dgm:pt>
    <dgm:pt modelId="{4FE92BEA-C6EF-477B-A72E-4CD9B1EAC893}" type="parTrans" cxnId="{6973955D-3179-4C11-975E-97D04A97222E}">
      <dgm:prSet/>
      <dgm:spPr/>
      <dgm:t>
        <a:bodyPr/>
        <a:lstStyle/>
        <a:p>
          <a:endParaRPr lang="en-US"/>
        </a:p>
      </dgm:t>
    </dgm:pt>
    <dgm:pt modelId="{D4EEBE44-EFFC-4812-902A-55F613183656}" type="sibTrans" cxnId="{6973955D-3179-4C11-975E-97D04A97222E}">
      <dgm:prSet/>
      <dgm:spPr/>
      <dgm:t>
        <a:bodyPr/>
        <a:lstStyle/>
        <a:p>
          <a:endParaRPr lang="en-US"/>
        </a:p>
      </dgm:t>
    </dgm:pt>
    <dgm:pt modelId="{F7F66F9F-83D5-48C7-AA66-A65AC5A87CD6}">
      <dgm:prSet custT="1"/>
      <dgm:spPr/>
      <dgm:t>
        <a:bodyPr/>
        <a:lstStyle/>
        <a:p>
          <a:pPr rtl="0"/>
          <a:r>
            <a:rPr lang="de-DE" sz="1900" dirty="0"/>
            <a:t>Die langsame Entwicklung des Sekundärmarktes wirkt sich auf den Primärmarkt aus. Anleger können sich dem Projekt anschließen, haben jedoch möglicherweise Schwierigkeiten, ihre Anteile weiter zu verkaufen oder die richtigen Preise festzulegen.</a:t>
          </a:r>
          <a:endParaRPr lang="en-US" sz="1900" dirty="0"/>
        </a:p>
      </dgm:t>
    </dgm:pt>
    <dgm:pt modelId="{6B859866-03C2-4AB0-BDB8-B808D74B1455}" type="parTrans" cxnId="{0E76C452-873F-4502-97B5-08D3045ED258}">
      <dgm:prSet/>
      <dgm:spPr/>
      <dgm:t>
        <a:bodyPr/>
        <a:lstStyle/>
        <a:p>
          <a:endParaRPr lang="en-US"/>
        </a:p>
      </dgm:t>
    </dgm:pt>
    <dgm:pt modelId="{A17FE893-7552-4586-92ED-9D75371BA8A4}" type="sibTrans" cxnId="{0E76C452-873F-4502-97B5-08D3045ED258}">
      <dgm:prSet/>
      <dgm:spPr/>
      <dgm:t>
        <a:bodyPr/>
        <a:lstStyle/>
        <a:p>
          <a:endParaRPr lang="en-US"/>
        </a:p>
      </dgm:t>
    </dgm:pt>
    <dgm:pt modelId="{35B79790-738D-461B-A7DC-3A895A7911FE}">
      <dgm:prSet custT="1"/>
      <dgm:spPr/>
      <dgm:t>
        <a:bodyPr/>
        <a:lstStyle/>
        <a:p>
          <a:pPr rtl="0"/>
          <a:r>
            <a:rPr lang="en-US" sz="3200" dirty="0" err="1"/>
            <a:t>Unklare</a:t>
          </a:r>
          <a:r>
            <a:rPr lang="en-US" sz="3200" dirty="0"/>
            <a:t> </a:t>
          </a:r>
          <a:r>
            <a:rPr lang="en-US" sz="3200" dirty="0" err="1"/>
            <a:t>Besteuerung</a:t>
          </a:r>
          <a:endParaRPr lang="en-US" sz="3200" dirty="0"/>
        </a:p>
      </dgm:t>
    </dgm:pt>
    <dgm:pt modelId="{7AF92EB4-ACA3-4D67-B904-51EBE66A70F6}" type="parTrans" cxnId="{1CBF4F6E-DDED-4633-A793-91ADE14A209C}">
      <dgm:prSet/>
      <dgm:spPr/>
      <dgm:t>
        <a:bodyPr/>
        <a:lstStyle/>
        <a:p>
          <a:endParaRPr lang="en-US"/>
        </a:p>
      </dgm:t>
    </dgm:pt>
    <dgm:pt modelId="{AD7C531D-A65E-495A-954C-3F9786DA4C1C}" type="sibTrans" cxnId="{1CBF4F6E-DDED-4633-A793-91ADE14A209C}">
      <dgm:prSet/>
      <dgm:spPr/>
      <dgm:t>
        <a:bodyPr/>
        <a:lstStyle/>
        <a:p>
          <a:endParaRPr lang="en-US"/>
        </a:p>
      </dgm:t>
    </dgm:pt>
    <dgm:pt modelId="{083C3BC3-E4C9-45B0-8E67-FE8883654232}">
      <dgm:prSet custT="1"/>
      <dgm:spPr/>
      <dgm:t>
        <a:bodyPr/>
        <a:lstStyle/>
        <a:p>
          <a:pPr rtl="0"/>
          <a:r>
            <a:rPr lang="de-DE" sz="1800" dirty="0"/>
            <a:t>Spender können für ihre Beiträge oft keinen Steuerabzug erhalten.</a:t>
          </a:r>
          <a:endParaRPr lang="en-US" sz="1800" dirty="0"/>
        </a:p>
      </dgm:t>
    </dgm:pt>
    <dgm:pt modelId="{049C0911-56BE-4C87-8063-91681D7B41B9}" type="parTrans" cxnId="{F17F9D47-23F9-47A6-87F6-A7C7B1ACF476}">
      <dgm:prSet/>
      <dgm:spPr/>
      <dgm:t>
        <a:bodyPr/>
        <a:lstStyle/>
        <a:p>
          <a:endParaRPr lang="en-US"/>
        </a:p>
      </dgm:t>
    </dgm:pt>
    <dgm:pt modelId="{033B4327-3BAC-44D3-BA16-7AE7752A6D55}" type="sibTrans" cxnId="{F17F9D47-23F9-47A6-87F6-A7C7B1ACF476}">
      <dgm:prSet/>
      <dgm:spPr/>
      <dgm:t>
        <a:bodyPr/>
        <a:lstStyle/>
        <a:p>
          <a:endParaRPr lang="en-US"/>
        </a:p>
      </dgm:t>
    </dgm:pt>
    <dgm:pt modelId="{92D272FB-3028-45BD-967A-0C89224313B7}">
      <dgm:prSet custT="1"/>
      <dgm:spPr/>
      <dgm:t>
        <a:bodyPr/>
        <a:lstStyle/>
        <a:p>
          <a:pPr rtl="0"/>
          <a:r>
            <a:rPr lang="de-DE" sz="1800" dirty="0"/>
            <a:t>Die Steuererleichterungen hängen davon ab, ob Unternehmen ihre F &amp; E durch Einnahmen, Eigenkapital oder Schulden finanzieren.</a:t>
          </a:r>
          <a:endParaRPr lang="en-US" sz="1800" dirty="0"/>
        </a:p>
      </dgm:t>
    </dgm:pt>
    <dgm:pt modelId="{2193F167-C7BC-4A10-A6F9-71F6EE03B59E}" type="parTrans" cxnId="{CCB0E953-DBE7-44C2-88F8-D0AC9159E83F}">
      <dgm:prSet/>
      <dgm:spPr/>
      <dgm:t>
        <a:bodyPr/>
        <a:lstStyle/>
        <a:p>
          <a:endParaRPr lang="en-US"/>
        </a:p>
      </dgm:t>
    </dgm:pt>
    <dgm:pt modelId="{FAEE1A41-9166-4B85-9921-CBD74997C9D5}" type="sibTrans" cxnId="{CCB0E953-DBE7-44C2-88F8-D0AC9159E83F}">
      <dgm:prSet/>
      <dgm:spPr/>
      <dgm:t>
        <a:bodyPr/>
        <a:lstStyle/>
        <a:p>
          <a:endParaRPr lang="en-US"/>
        </a:p>
      </dgm:t>
    </dgm:pt>
    <dgm:pt modelId="{DD6359BA-4B75-4B6B-9158-59DC5E7A18C0}">
      <dgm:prSet custT="1"/>
      <dgm:spPr/>
      <dgm:t>
        <a:bodyPr/>
        <a:lstStyle/>
        <a:p>
          <a:pPr rtl="0"/>
          <a:r>
            <a:rPr lang="de-DE" sz="1900" dirty="0"/>
            <a:t>Erfahrene Anleger bevorzugen einen aktiveren Markt.</a:t>
          </a:r>
          <a:endParaRPr lang="en-US" sz="1900" dirty="0"/>
        </a:p>
      </dgm:t>
    </dgm:pt>
    <dgm:pt modelId="{9B9DF884-067D-428B-B292-E5E3E03AD509}" type="parTrans" cxnId="{C0FC618F-A238-4173-B33C-CC43CE7BE4A9}">
      <dgm:prSet/>
      <dgm:spPr/>
      <dgm:t>
        <a:bodyPr/>
        <a:lstStyle/>
        <a:p>
          <a:endParaRPr lang="en-US"/>
        </a:p>
      </dgm:t>
    </dgm:pt>
    <dgm:pt modelId="{EBA31F3C-E8BA-4E32-A985-69C99CE788A2}" type="sibTrans" cxnId="{C0FC618F-A238-4173-B33C-CC43CE7BE4A9}">
      <dgm:prSet/>
      <dgm:spPr/>
      <dgm:t>
        <a:bodyPr/>
        <a:lstStyle/>
        <a:p>
          <a:endParaRPr lang="en-US"/>
        </a:p>
      </dgm:t>
    </dgm:pt>
    <dgm:pt modelId="{96D9DDB0-412F-4C29-AF65-2CB654961F30}" type="pres">
      <dgm:prSet presAssocID="{7B7A72ED-6B8F-4F34-8EF8-0078A5A065F1}" presName="Name0" presStyleCnt="0">
        <dgm:presLayoutVars>
          <dgm:dir/>
          <dgm:animLvl val="lvl"/>
          <dgm:resizeHandles val="exact"/>
        </dgm:presLayoutVars>
      </dgm:prSet>
      <dgm:spPr/>
    </dgm:pt>
    <dgm:pt modelId="{70F6BCA2-38E6-4579-8212-510498FB1495}" type="pres">
      <dgm:prSet presAssocID="{1B83C72D-CC11-4828-ADCA-FC614C47C725}" presName="linNode" presStyleCnt="0"/>
      <dgm:spPr/>
    </dgm:pt>
    <dgm:pt modelId="{AD8EAD52-6353-40A6-9BD8-0A65E5AC0D23}" type="pres">
      <dgm:prSet presAssocID="{1B83C72D-CC11-4828-ADCA-FC614C47C725}" presName="parentText" presStyleLbl="node1" presStyleIdx="0" presStyleCnt="2" custScaleX="80213" custScaleY="45179" custLinFactNeighborY="773">
        <dgm:presLayoutVars>
          <dgm:chMax val="1"/>
          <dgm:bulletEnabled val="1"/>
        </dgm:presLayoutVars>
      </dgm:prSet>
      <dgm:spPr/>
    </dgm:pt>
    <dgm:pt modelId="{959054D4-0474-4EBA-900A-7A0466EF68A2}" type="pres">
      <dgm:prSet presAssocID="{1B83C72D-CC11-4828-ADCA-FC614C47C725}" presName="descendantText" presStyleLbl="alignAccFollowNode1" presStyleIdx="0" presStyleCnt="2" custScaleY="56823">
        <dgm:presLayoutVars>
          <dgm:bulletEnabled val="1"/>
        </dgm:presLayoutVars>
      </dgm:prSet>
      <dgm:spPr/>
    </dgm:pt>
    <dgm:pt modelId="{6ACF582A-B248-4736-8511-3A0D7775E7E7}" type="pres">
      <dgm:prSet presAssocID="{D4EEBE44-EFFC-4812-902A-55F613183656}" presName="sp" presStyleCnt="0"/>
      <dgm:spPr/>
    </dgm:pt>
    <dgm:pt modelId="{41C2B923-6B53-4FA3-81B5-5E9DE3839014}" type="pres">
      <dgm:prSet presAssocID="{35B79790-738D-461B-A7DC-3A895A7911FE}" presName="linNode" presStyleCnt="0"/>
      <dgm:spPr/>
    </dgm:pt>
    <dgm:pt modelId="{C2F09FDB-47F1-4778-B340-5BD12FBB0F7D}" type="pres">
      <dgm:prSet presAssocID="{35B79790-738D-461B-A7DC-3A895A7911FE}" presName="parentText" presStyleLbl="node1" presStyleIdx="1" presStyleCnt="2" custScaleX="81484" custScaleY="42880">
        <dgm:presLayoutVars>
          <dgm:chMax val="1"/>
          <dgm:bulletEnabled val="1"/>
        </dgm:presLayoutVars>
      </dgm:prSet>
      <dgm:spPr/>
    </dgm:pt>
    <dgm:pt modelId="{561470B9-ED84-45C1-9E61-AE9AE142B256}" type="pres">
      <dgm:prSet presAssocID="{35B79790-738D-461B-A7DC-3A895A7911FE}" presName="descendantText" presStyleLbl="alignAccFollowNode1" presStyleIdx="1" presStyleCnt="2" custScaleY="47655">
        <dgm:presLayoutVars>
          <dgm:bulletEnabled val="1"/>
        </dgm:presLayoutVars>
      </dgm:prSet>
      <dgm:spPr/>
    </dgm:pt>
  </dgm:ptLst>
  <dgm:cxnLst>
    <dgm:cxn modelId="{6973955D-3179-4C11-975E-97D04A97222E}" srcId="{7B7A72ED-6B8F-4F34-8EF8-0078A5A065F1}" destId="{1B83C72D-CC11-4828-ADCA-FC614C47C725}" srcOrd="0" destOrd="0" parTransId="{4FE92BEA-C6EF-477B-A72E-4CD9B1EAC893}" sibTransId="{D4EEBE44-EFFC-4812-902A-55F613183656}"/>
    <dgm:cxn modelId="{F17F9D47-23F9-47A6-87F6-A7C7B1ACF476}" srcId="{35B79790-738D-461B-A7DC-3A895A7911FE}" destId="{083C3BC3-E4C9-45B0-8E67-FE8883654232}" srcOrd="0" destOrd="0" parTransId="{049C0911-56BE-4C87-8063-91681D7B41B9}" sibTransId="{033B4327-3BAC-44D3-BA16-7AE7752A6D55}"/>
    <dgm:cxn modelId="{1CBF4F6E-DDED-4633-A793-91ADE14A209C}" srcId="{7B7A72ED-6B8F-4F34-8EF8-0078A5A065F1}" destId="{35B79790-738D-461B-A7DC-3A895A7911FE}" srcOrd="1" destOrd="0" parTransId="{7AF92EB4-ACA3-4D67-B904-51EBE66A70F6}" sibTransId="{AD7C531D-A65E-495A-954C-3F9786DA4C1C}"/>
    <dgm:cxn modelId="{0E76C452-873F-4502-97B5-08D3045ED258}" srcId="{1B83C72D-CC11-4828-ADCA-FC614C47C725}" destId="{F7F66F9F-83D5-48C7-AA66-A65AC5A87CD6}" srcOrd="0" destOrd="0" parTransId="{6B859866-03C2-4AB0-BDB8-B808D74B1455}" sibTransId="{A17FE893-7552-4586-92ED-9D75371BA8A4}"/>
    <dgm:cxn modelId="{CCB0E953-DBE7-44C2-88F8-D0AC9159E83F}" srcId="{35B79790-738D-461B-A7DC-3A895A7911FE}" destId="{92D272FB-3028-45BD-967A-0C89224313B7}" srcOrd="1" destOrd="0" parTransId="{2193F167-C7BC-4A10-A6F9-71F6EE03B59E}" sibTransId="{FAEE1A41-9166-4B85-9921-CBD74997C9D5}"/>
    <dgm:cxn modelId="{C0FC618F-A238-4173-B33C-CC43CE7BE4A9}" srcId="{1B83C72D-CC11-4828-ADCA-FC614C47C725}" destId="{DD6359BA-4B75-4B6B-9158-59DC5E7A18C0}" srcOrd="1" destOrd="0" parTransId="{9B9DF884-067D-428B-B292-E5E3E03AD509}" sibTransId="{EBA31F3C-E8BA-4E32-A985-69C99CE788A2}"/>
    <dgm:cxn modelId="{4BAC42A6-ADBF-4631-BB15-289133954BD2}" type="presOf" srcId="{35B79790-738D-461B-A7DC-3A895A7911FE}" destId="{C2F09FDB-47F1-4778-B340-5BD12FBB0F7D}" srcOrd="0" destOrd="0" presId="urn:microsoft.com/office/officeart/2005/8/layout/vList5"/>
    <dgm:cxn modelId="{1D8196B5-F633-42C9-ACE3-3D4649FA3D27}" type="presOf" srcId="{92D272FB-3028-45BD-967A-0C89224313B7}" destId="{561470B9-ED84-45C1-9E61-AE9AE142B256}" srcOrd="0" destOrd="1" presId="urn:microsoft.com/office/officeart/2005/8/layout/vList5"/>
    <dgm:cxn modelId="{EDD0A7C4-7A6A-4777-8566-E587AC49A04D}" type="presOf" srcId="{7B7A72ED-6B8F-4F34-8EF8-0078A5A065F1}" destId="{96D9DDB0-412F-4C29-AF65-2CB654961F30}" srcOrd="0" destOrd="0" presId="urn:microsoft.com/office/officeart/2005/8/layout/vList5"/>
    <dgm:cxn modelId="{926DDAD5-D3A8-42A1-8F4A-7F62B916D8B7}" type="presOf" srcId="{F7F66F9F-83D5-48C7-AA66-A65AC5A87CD6}" destId="{959054D4-0474-4EBA-900A-7A0466EF68A2}" srcOrd="0" destOrd="0" presId="urn:microsoft.com/office/officeart/2005/8/layout/vList5"/>
    <dgm:cxn modelId="{25E44BDA-39E4-4BF5-A394-498E8D067455}" type="presOf" srcId="{1B83C72D-CC11-4828-ADCA-FC614C47C725}" destId="{AD8EAD52-6353-40A6-9BD8-0A65E5AC0D23}" srcOrd="0" destOrd="0" presId="urn:microsoft.com/office/officeart/2005/8/layout/vList5"/>
    <dgm:cxn modelId="{09A20CDF-2C3A-4775-A40C-B95D6EF99897}" type="presOf" srcId="{DD6359BA-4B75-4B6B-9158-59DC5E7A18C0}" destId="{959054D4-0474-4EBA-900A-7A0466EF68A2}" srcOrd="0" destOrd="1" presId="urn:microsoft.com/office/officeart/2005/8/layout/vList5"/>
    <dgm:cxn modelId="{65ACFAFF-E0B2-4266-AC1A-AF0E39EF9AE4}" type="presOf" srcId="{083C3BC3-E4C9-45B0-8E67-FE8883654232}" destId="{561470B9-ED84-45C1-9E61-AE9AE142B256}" srcOrd="0" destOrd="0" presId="urn:microsoft.com/office/officeart/2005/8/layout/vList5"/>
    <dgm:cxn modelId="{DE6305B4-45A0-443B-BBB6-1CF041A440AB}" type="presParOf" srcId="{96D9DDB0-412F-4C29-AF65-2CB654961F30}" destId="{70F6BCA2-38E6-4579-8212-510498FB1495}" srcOrd="0" destOrd="0" presId="urn:microsoft.com/office/officeart/2005/8/layout/vList5"/>
    <dgm:cxn modelId="{9F2F17B3-A0EA-4A3D-B158-5FC36831B83B}" type="presParOf" srcId="{70F6BCA2-38E6-4579-8212-510498FB1495}" destId="{AD8EAD52-6353-40A6-9BD8-0A65E5AC0D23}" srcOrd="0" destOrd="0" presId="urn:microsoft.com/office/officeart/2005/8/layout/vList5"/>
    <dgm:cxn modelId="{8B11BB3C-9ADD-4D6C-9BA7-06D02C2E498E}" type="presParOf" srcId="{70F6BCA2-38E6-4579-8212-510498FB1495}" destId="{959054D4-0474-4EBA-900A-7A0466EF68A2}" srcOrd="1" destOrd="0" presId="urn:microsoft.com/office/officeart/2005/8/layout/vList5"/>
    <dgm:cxn modelId="{2268B2A5-0423-4693-8FED-FF773FDC9923}" type="presParOf" srcId="{96D9DDB0-412F-4C29-AF65-2CB654961F30}" destId="{6ACF582A-B248-4736-8511-3A0D7775E7E7}" srcOrd="1" destOrd="0" presId="urn:microsoft.com/office/officeart/2005/8/layout/vList5"/>
    <dgm:cxn modelId="{2E5AC587-43E9-4685-BB5E-8B4DFCBF5F22}" type="presParOf" srcId="{96D9DDB0-412F-4C29-AF65-2CB654961F30}" destId="{41C2B923-6B53-4FA3-81B5-5E9DE3839014}" srcOrd="2" destOrd="0" presId="urn:microsoft.com/office/officeart/2005/8/layout/vList5"/>
    <dgm:cxn modelId="{324C8EEB-5F0A-4A6F-AF12-D5FB9D8FAB72}" type="presParOf" srcId="{41C2B923-6B53-4FA3-81B5-5E9DE3839014}" destId="{C2F09FDB-47F1-4778-B340-5BD12FBB0F7D}" srcOrd="0" destOrd="0" presId="urn:microsoft.com/office/officeart/2005/8/layout/vList5"/>
    <dgm:cxn modelId="{6AA85E1F-A1A6-459A-B236-5D6877F75C4E}" type="presParOf" srcId="{41C2B923-6B53-4FA3-81B5-5E9DE3839014}" destId="{561470B9-ED84-45C1-9E61-AE9AE142B25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7A72ED-6B8F-4F34-8EF8-0078A5A065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E4F281F-1FC7-46BB-BA33-3FB66F85A36A}">
      <dgm:prSet custT="1"/>
      <dgm:spPr/>
      <dgm:t>
        <a:bodyPr/>
        <a:lstStyle/>
        <a:p>
          <a:pPr rtl="0"/>
          <a:r>
            <a:rPr lang="en-US" sz="3200" dirty="0" err="1"/>
            <a:t>Unklare</a:t>
          </a:r>
          <a:r>
            <a:rPr lang="en-US" sz="3200" dirty="0"/>
            <a:t> </a:t>
          </a:r>
          <a:r>
            <a:rPr lang="en-US" sz="3200" dirty="0" err="1"/>
            <a:t>Regelung</a:t>
          </a:r>
          <a:endParaRPr lang="en-US" sz="3200" dirty="0"/>
        </a:p>
      </dgm:t>
    </dgm:pt>
    <dgm:pt modelId="{1A1F4A36-AEDE-4D64-AB0B-63ED66A84837}" type="parTrans" cxnId="{97C708E7-941B-4E50-832A-DDFD307CBE19}">
      <dgm:prSet/>
      <dgm:spPr/>
      <dgm:t>
        <a:bodyPr/>
        <a:lstStyle/>
        <a:p>
          <a:endParaRPr lang="en-US"/>
        </a:p>
      </dgm:t>
    </dgm:pt>
    <dgm:pt modelId="{EF28593B-6795-4504-8EEA-B0F8C3A4D008}" type="sibTrans" cxnId="{97C708E7-941B-4E50-832A-DDFD307CBE19}">
      <dgm:prSet/>
      <dgm:spPr/>
      <dgm:t>
        <a:bodyPr/>
        <a:lstStyle/>
        <a:p>
          <a:endParaRPr lang="en-US"/>
        </a:p>
      </dgm:t>
    </dgm:pt>
    <dgm:pt modelId="{275D9C64-DC37-412F-B917-5AECA12EB2C6}">
      <dgm:prSet custT="1"/>
      <dgm:spPr/>
      <dgm:t>
        <a:bodyPr/>
        <a:lstStyle/>
        <a:p>
          <a:pPr rtl="0"/>
          <a:r>
            <a:rPr lang="de-DE" sz="1900" dirty="0"/>
            <a:t>Crowdfunding-Arten mit nichtfinanzieller Kompensation werden kaum reguliert. Gegenleistungsbasiertes CF bietet traditionellen Verbraucherschutz gegen Vertragsbruch. Sicherheitsstandards können jedoch unklar sein.</a:t>
          </a:r>
          <a:endParaRPr lang="en-US" sz="1900" dirty="0"/>
        </a:p>
      </dgm:t>
    </dgm:pt>
    <dgm:pt modelId="{1E903795-E6A4-49DF-8E05-31325099C99C}" type="parTrans" cxnId="{008C239B-0E4B-49F5-A940-0C6E3043987E}">
      <dgm:prSet/>
      <dgm:spPr/>
      <dgm:t>
        <a:bodyPr/>
        <a:lstStyle/>
        <a:p>
          <a:endParaRPr lang="en-US"/>
        </a:p>
      </dgm:t>
    </dgm:pt>
    <dgm:pt modelId="{72ED800A-EBF2-4E35-8885-D03AD77AE19A}" type="sibTrans" cxnId="{008C239B-0E4B-49F5-A940-0C6E3043987E}">
      <dgm:prSet/>
      <dgm:spPr/>
      <dgm:t>
        <a:bodyPr/>
        <a:lstStyle/>
        <a:p>
          <a:endParaRPr lang="en-US"/>
        </a:p>
      </dgm:t>
    </dgm:pt>
    <dgm:pt modelId="{E0F3ADFD-8713-4C04-AA30-B6136AA8AE39}">
      <dgm:prSet custT="1"/>
      <dgm:spPr/>
      <dgm:t>
        <a:bodyPr/>
        <a:lstStyle/>
        <a:p>
          <a:pPr rtl="0"/>
          <a:r>
            <a:rPr lang="de-DE" sz="1900" dirty="0"/>
            <a:t>Crowdfunding mit finanzieller Kompensation wird von den Aufsichtsbehörden stärker beobachtet, da kreditbasiertes CF mit Banken (die stark reguliert sind) und Geschäften mit Aktienemissionen im Wettbewerb steht (abhängig von den lokalen Behörden).</a:t>
          </a:r>
          <a:r>
            <a:rPr lang="en-US" sz="1900" dirty="0"/>
            <a:t> </a:t>
          </a:r>
        </a:p>
      </dgm:t>
    </dgm:pt>
    <dgm:pt modelId="{78F117D1-8369-4F58-8815-8B3E96EB1765}" type="parTrans" cxnId="{F829BA91-D323-4DCD-BC6A-537E3B567319}">
      <dgm:prSet/>
      <dgm:spPr/>
      <dgm:t>
        <a:bodyPr/>
        <a:lstStyle/>
        <a:p>
          <a:endParaRPr lang="en-US"/>
        </a:p>
      </dgm:t>
    </dgm:pt>
    <dgm:pt modelId="{6A85F60C-13D3-47AF-BC39-C019D1AF186F}" type="sibTrans" cxnId="{F829BA91-D323-4DCD-BC6A-537E3B567319}">
      <dgm:prSet/>
      <dgm:spPr/>
      <dgm:t>
        <a:bodyPr/>
        <a:lstStyle/>
        <a:p>
          <a:endParaRPr lang="en-US"/>
        </a:p>
      </dgm:t>
    </dgm:pt>
    <dgm:pt modelId="{96D9DDB0-412F-4C29-AF65-2CB654961F30}" type="pres">
      <dgm:prSet presAssocID="{7B7A72ED-6B8F-4F34-8EF8-0078A5A065F1}" presName="Name0" presStyleCnt="0">
        <dgm:presLayoutVars>
          <dgm:dir/>
          <dgm:animLvl val="lvl"/>
          <dgm:resizeHandles val="exact"/>
        </dgm:presLayoutVars>
      </dgm:prSet>
      <dgm:spPr/>
    </dgm:pt>
    <dgm:pt modelId="{38806C5C-1B22-4958-89C3-5F311CFA1835}" type="pres">
      <dgm:prSet presAssocID="{3E4F281F-1FC7-46BB-BA33-3FB66F85A36A}" presName="linNode" presStyleCnt="0"/>
      <dgm:spPr/>
    </dgm:pt>
    <dgm:pt modelId="{3601D534-5970-4359-A3C9-91256BA99EFC}" type="pres">
      <dgm:prSet presAssocID="{3E4F281F-1FC7-46BB-BA33-3FB66F85A36A}" presName="parentText" presStyleLbl="node1" presStyleIdx="0" presStyleCnt="1" custScaleX="78318" custScaleY="67938">
        <dgm:presLayoutVars>
          <dgm:chMax val="1"/>
          <dgm:bulletEnabled val="1"/>
        </dgm:presLayoutVars>
      </dgm:prSet>
      <dgm:spPr/>
    </dgm:pt>
    <dgm:pt modelId="{8F0225EA-D04E-43A9-AE95-05DD049794FA}" type="pres">
      <dgm:prSet presAssocID="{3E4F281F-1FC7-46BB-BA33-3FB66F85A36A}" presName="descendantText" presStyleLbl="alignAccFollowNode1" presStyleIdx="0" presStyleCnt="1">
        <dgm:presLayoutVars>
          <dgm:bulletEnabled val="1"/>
        </dgm:presLayoutVars>
      </dgm:prSet>
      <dgm:spPr/>
    </dgm:pt>
  </dgm:ptLst>
  <dgm:cxnLst>
    <dgm:cxn modelId="{4E21CE41-0511-423A-8BDB-E0CD13967895}" type="presOf" srcId="{275D9C64-DC37-412F-B917-5AECA12EB2C6}" destId="{8F0225EA-D04E-43A9-AE95-05DD049794FA}" srcOrd="0" destOrd="0" presId="urn:microsoft.com/office/officeart/2005/8/layout/vList5"/>
    <dgm:cxn modelId="{44E24D4B-1060-4BE3-A823-4A37F51F96A5}" type="presOf" srcId="{3E4F281F-1FC7-46BB-BA33-3FB66F85A36A}" destId="{3601D534-5970-4359-A3C9-91256BA99EFC}" srcOrd="0" destOrd="0" presId="urn:microsoft.com/office/officeart/2005/8/layout/vList5"/>
    <dgm:cxn modelId="{6D299D8C-FC33-4E55-A550-34B6D048CD7A}" type="presOf" srcId="{E0F3ADFD-8713-4C04-AA30-B6136AA8AE39}" destId="{8F0225EA-D04E-43A9-AE95-05DD049794FA}" srcOrd="0" destOrd="1" presId="urn:microsoft.com/office/officeart/2005/8/layout/vList5"/>
    <dgm:cxn modelId="{F829BA91-D323-4DCD-BC6A-537E3B567319}" srcId="{3E4F281F-1FC7-46BB-BA33-3FB66F85A36A}" destId="{E0F3ADFD-8713-4C04-AA30-B6136AA8AE39}" srcOrd="1" destOrd="0" parTransId="{78F117D1-8369-4F58-8815-8B3E96EB1765}" sibTransId="{6A85F60C-13D3-47AF-BC39-C019D1AF186F}"/>
    <dgm:cxn modelId="{008C239B-0E4B-49F5-A940-0C6E3043987E}" srcId="{3E4F281F-1FC7-46BB-BA33-3FB66F85A36A}" destId="{275D9C64-DC37-412F-B917-5AECA12EB2C6}" srcOrd="0" destOrd="0" parTransId="{1E903795-E6A4-49DF-8E05-31325099C99C}" sibTransId="{72ED800A-EBF2-4E35-8885-D03AD77AE19A}"/>
    <dgm:cxn modelId="{EDD0A7C4-7A6A-4777-8566-E587AC49A04D}" type="presOf" srcId="{7B7A72ED-6B8F-4F34-8EF8-0078A5A065F1}" destId="{96D9DDB0-412F-4C29-AF65-2CB654961F30}" srcOrd="0" destOrd="0" presId="urn:microsoft.com/office/officeart/2005/8/layout/vList5"/>
    <dgm:cxn modelId="{97C708E7-941B-4E50-832A-DDFD307CBE19}" srcId="{7B7A72ED-6B8F-4F34-8EF8-0078A5A065F1}" destId="{3E4F281F-1FC7-46BB-BA33-3FB66F85A36A}" srcOrd="0" destOrd="0" parTransId="{1A1F4A36-AEDE-4D64-AB0B-63ED66A84837}" sibTransId="{EF28593B-6795-4504-8EEA-B0F8C3A4D008}"/>
    <dgm:cxn modelId="{A7360460-4CFA-45F8-B11E-41963F0987A5}" type="presParOf" srcId="{96D9DDB0-412F-4C29-AF65-2CB654961F30}" destId="{38806C5C-1B22-4958-89C3-5F311CFA1835}" srcOrd="0" destOrd="0" presId="urn:microsoft.com/office/officeart/2005/8/layout/vList5"/>
    <dgm:cxn modelId="{7D4D38E0-92D5-4F88-9545-3944DA55EFAE}" type="presParOf" srcId="{38806C5C-1B22-4958-89C3-5F311CFA1835}" destId="{3601D534-5970-4359-A3C9-91256BA99EFC}" srcOrd="0" destOrd="0" presId="urn:microsoft.com/office/officeart/2005/8/layout/vList5"/>
    <dgm:cxn modelId="{5C7EBF95-92C0-4DA5-873E-5C725331CCB3}" type="presParOf" srcId="{38806C5C-1B22-4958-89C3-5F311CFA1835}" destId="{8F0225EA-D04E-43A9-AE95-05DD049794F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0BD2D8-4143-4E36-B331-29B712FFCFB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FDA18569-356A-49C2-89E7-7F0AC1F0DAB9}">
      <dgm:prSet phldrT="[Text]" custT="1"/>
      <dgm:spPr/>
      <dgm:t>
        <a:bodyPr/>
        <a:lstStyle/>
        <a:p>
          <a:r>
            <a:rPr lang="en-GB" sz="1400" b="1" dirty="0"/>
            <a:t>September 2018</a:t>
          </a:r>
        </a:p>
      </dgm:t>
    </dgm:pt>
    <dgm:pt modelId="{9BF5C28D-CDCC-4066-86FB-2952899CC195}" type="parTrans" cxnId="{B5E418FD-D27B-41A4-BF44-13E9CCBAC20A}">
      <dgm:prSet/>
      <dgm:spPr/>
      <dgm:t>
        <a:bodyPr/>
        <a:lstStyle/>
        <a:p>
          <a:endParaRPr lang="en-GB"/>
        </a:p>
      </dgm:t>
    </dgm:pt>
    <dgm:pt modelId="{025F372E-8A24-411E-A29D-230C9D64C6A8}" type="sibTrans" cxnId="{B5E418FD-D27B-41A4-BF44-13E9CCBAC20A}">
      <dgm:prSet/>
      <dgm:spPr/>
      <dgm:t>
        <a:bodyPr/>
        <a:lstStyle/>
        <a:p>
          <a:endParaRPr lang="en-GB"/>
        </a:p>
      </dgm:t>
    </dgm:pt>
    <dgm:pt modelId="{055D2EAF-C1C2-42D3-A428-A185B85C231F}">
      <dgm:prSet phldrT="[Text]" custT="1"/>
      <dgm:spPr/>
      <dgm:t>
        <a:bodyPr/>
        <a:lstStyle/>
        <a:p>
          <a:pPr>
            <a:buBlip>
              <a:blip xmlns:r="http://schemas.openxmlformats.org/officeDocument/2006/relationships" r:embed="rId1"/>
            </a:buBlip>
          </a:pPr>
          <a:r>
            <a:rPr lang="de-DE" sz="1200" dirty="0"/>
            <a:t>Start der unverbindlichen Liste, in der potenzielle Unterstützer ihr Interesse bekunden können; Bekanntgabe von Details und Bedingungen</a:t>
          </a:r>
          <a:endParaRPr lang="en-GB" sz="1200" dirty="0"/>
        </a:p>
      </dgm:t>
    </dgm:pt>
    <dgm:pt modelId="{7342BC25-4956-40CF-9A81-293C046CC36B}" type="parTrans" cxnId="{110D1381-4B30-4E87-8101-823491A51D92}">
      <dgm:prSet/>
      <dgm:spPr/>
      <dgm:t>
        <a:bodyPr/>
        <a:lstStyle/>
        <a:p>
          <a:endParaRPr lang="en-GB"/>
        </a:p>
      </dgm:t>
    </dgm:pt>
    <dgm:pt modelId="{4A17F5ED-EB6E-49D2-B14A-DDF1E2AED22F}" type="sibTrans" cxnId="{110D1381-4B30-4E87-8101-823491A51D92}">
      <dgm:prSet/>
      <dgm:spPr/>
      <dgm:t>
        <a:bodyPr/>
        <a:lstStyle/>
        <a:p>
          <a:endParaRPr lang="en-GB"/>
        </a:p>
      </dgm:t>
    </dgm:pt>
    <dgm:pt modelId="{13BCD2CF-2268-4606-8CC4-497A6EAD1E99}">
      <dgm:prSet phldrT="[Text]" custT="1"/>
      <dgm:spPr/>
      <dgm:t>
        <a:bodyPr/>
        <a:lstStyle/>
        <a:p>
          <a:r>
            <a:rPr lang="en-US" sz="1400" b="1" dirty="0"/>
            <a:t>24. September 2018</a:t>
          </a:r>
          <a:endParaRPr lang="en-GB" sz="1400" b="1" dirty="0"/>
        </a:p>
      </dgm:t>
    </dgm:pt>
    <dgm:pt modelId="{5156F069-CC35-48E4-8435-A68D1ED920DC}" type="parTrans" cxnId="{F87D80DA-AF87-4F0B-8459-6D772D44D200}">
      <dgm:prSet/>
      <dgm:spPr/>
      <dgm:t>
        <a:bodyPr/>
        <a:lstStyle/>
        <a:p>
          <a:endParaRPr lang="en-GB"/>
        </a:p>
      </dgm:t>
    </dgm:pt>
    <dgm:pt modelId="{CB6DEA0C-F5B1-4BAD-B729-9401E9DB78FF}" type="sibTrans" cxnId="{F87D80DA-AF87-4F0B-8459-6D772D44D200}">
      <dgm:prSet/>
      <dgm:spPr/>
      <dgm:t>
        <a:bodyPr/>
        <a:lstStyle/>
        <a:p>
          <a:endParaRPr lang="en-GB"/>
        </a:p>
      </dgm:t>
    </dgm:pt>
    <dgm:pt modelId="{D983FB02-9704-4D02-A9EA-01797EB4D1FD}">
      <dgm:prSet phldrT="[Text]" custT="1"/>
      <dgm:spPr/>
      <dgm:t>
        <a:bodyPr/>
        <a:lstStyle/>
        <a:p>
          <a:pPr>
            <a:buBlip>
              <a:blip xmlns:r="http://schemas.openxmlformats.org/officeDocument/2006/relationships" r:embed="rId1"/>
            </a:buBlip>
          </a:pPr>
          <a:r>
            <a:rPr lang="en-US" sz="1200" dirty="0"/>
            <a:t>Info-Session </a:t>
          </a:r>
          <a:r>
            <a:rPr lang="en-US" sz="1200" dirty="0" err="1"/>
            <a:t>für</a:t>
          </a:r>
          <a:r>
            <a:rPr lang="en-US" sz="1200" dirty="0"/>
            <a:t> </a:t>
          </a:r>
          <a:r>
            <a:rPr lang="en-US" sz="1200" dirty="0" err="1"/>
            <a:t>Einwohner</a:t>
          </a:r>
          <a:endParaRPr lang="en-GB" sz="1200" dirty="0"/>
        </a:p>
      </dgm:t>
    </dgm:pt>
    <dgm:pt modelId="{562C9B42-BDBD-4A80-BA6B-558ED353710E}" type="parTrans" cxnId="{2CABB9E5-F720-4119-B942-C2935DA5A9F5}">
      <dgm:prSet/>
      <dgm:spPr/>
      <dgm:t>
        <a:bodyPr/>
        <a:lstStyle/>
        <a:p>
          <a:endParaRPr lang="en-GB"/>
        </a:p>
      </dgm:t>
    </dgm:pt>
    <dgm:pt modelId="{0E53D0A3-CA26-4C86-9A13-6F2AD4976FA0}" type="sibTrans" cxnId="{2CABB9E5-F720-4119-B942-C2935DA5A9F5}">
      <dgm:prSet/>
      <dgm:spPr/>
      <dgm:t>
        <a:bodyPr/>
        <a:lstStyle/>
        <a:p>
          <a:endParaRPr lang="en-GB"/>
        </a:p>
      </dgm:t>
    </dgm:pt>
    <dgm:pt modelId="{40593F45-8D56-40B4-80E4-986F86273161}">
      <dgm:prSet phldrT="[Text]" custT="1"/>
      <dgm:spPr/>
      <dgm:t>
        <a:bodyPr/>
        <a:lstStyle/>
        <a:p>
          <a:r>
            <a:rPr lang="en-US" sz="1400" b="1" dirty="0"/>
            <a:t>Bis 5. </a:t>
          </a:r>
          <a:r>
            <a:rPr lang="en-US" sz="1400" b="1" dirty="0" err="1"/>
            <a:t>Oktober</a:t>
          </a:r>
          <a:r>
            <a:rPr lang="en-US" sz="1400" b="1" dirty="0"/>
            <a:t> 2018</a:t>
          </a:r>
          <a:endParaRPr lang="en-GB" sz="1400" b="1" dirty="0"/>
        </a:p>
      </dgm:t>
    </dgm:pt>
    <dgm:pt modelId="{46CA7933-4A3C-4090-892F-575A132D2745}" type="parTrans" cxnId="{AE34FF02-071F-4CED-BF57-2B3FC7CDA58E}">
      <dgm:prSet/>
      <dgm:spPr/>
      <dgm:t>
        <a:bodyPr/>
        <a:lstStyle/>
        <a:p>
          <a:endParaRPr lang="en-GB"/>
        </a:p>
      </dgm:t>
    </dgm:pt>
    <dgm:pt modelId="{0F0380C2-66EE-47F2-B6A4-940B9891B82F}" type="sibTrans" cxnId="{AE34FF02-071F-4CED-BF57-2B3FC7CDA58E}">
      <dgm:prSet/>
      <dgm:spPr/>
      <dgm:t>
        <a:bodyPr/>
        <a:lstStyle/>
        <a:p>
          <a:endParaRPr lang="en-GB"/>
        </a:p>
      </dgm:t>
    </dgm:pt>
    <dgm:pt modelId="{8622DCAE-F01B-4883-A276-4B51F3650C63}">
      <dgm:prSet phldrT="[Text]" custT="1"/>
      <dgm:spPr/>
      <dgm:t>
        <a:bodyPr/>
        <a:lstStyle/>
        <a:p>
          <a:pPr>
            <a:buBlip>
              <a:blip xmlns:r="http://schemas.openxmlformats.org/officeDocument/2006/relationships" r:embed="rId1"/>
            </a:buBlip>
          </a:pPr>
          <a:r>
            <a:rPr lang="de-DE" sz="1200" dirty="0"/>
            <a:t>Zuteilung der PV-Module nach dem First-Come-First-Serve-Prinzip</a:t>
          </a:r>
          <a:endParaRPr lang="en-GB" sz="1200" dirty="0"/>
        </a:p>
      </dgm:t>
    </dgm:pt>
    <dgm:pt modelId="{079D7C81-D273-47B0-8A09-03E3C3FFE883}" type="parTrans" cxnId="{8473B07D-D1D7-4865-B3A5-0FF5418B0F52}">
      <dgm:prSet/>
      <dgm:spPr/>
      <dgm:t>
        <a:bodyPr/>
        <a:lstStyle/>
        <a:p>
          <a:endParaRPr lang="en-GB"/>
        </a:p>
      </dgm:t>
    </dgm:pt>
    <dgm:pt modelId="{FA1F6C2E-7128-4317-8495-7D1E940D063D}" type="sibTrans" cxnId="{8473B07D-D1D7-4865-B3A5-0FF5418B0F52}">
      <dgm:prSet/>
      <dgm:spPr/>
      <dgm:t>
        <a:bodyPr/>
        <a:lstStyle/>
        <a:p>
          <a:endParaRPr lang="en-GB"/>
        </a:p>
      </dgm:t>
    </dgm:pt>
    <dgm:pt modelId="{F81525C2-763E-46F4-A48A-A299FAABABCF}">
      <dgm:prSet custT="1"/>
      <dgm:spPr/>
      <dgm:t>
        <a:bodyPr/>
        <a:lstStyle/>
        <a:p>
          <a:r>
            <a:rPr lang="en-US" sz="1400" b="1" dirty="0"/>
            <a:t>Bis 18. </a:t>
          </a:r>
          <a:r>
            <a:rPr lang="en-US" sz="1400" b="1" dirty="0" err="1"/>
            <a:t>Oktober</a:t>
          </a:r>
          <a:r>
            <a:rPr lang="en-US" sz="1400" b="1" dirty="0"/>
            <a:t> 2018</a:t>
          </a:r>
          <a:endParaRPr lang="en-GB" sz="1400" b="1" dirty="0"/>
        </a:p>
      </dgm:t>
    </dgm:pt>
    <dgm:pt modelId="{DAB4D4ED-F369-4370-915C-4ECBCD91B309}" type="parTrans" cxnId="{950F946C-71B0-4FF2-AB9E-FF9173624D45}">
      <dgm:prSet/>
      <dgm:spPr/>
      <dgm:t>
        <a:bodyPr/>
        <a:lstStyle/>
        <a:p>
          <a:endParaRPr lang="en-GB"/>
        </a:p>
      </dgm:t>
    </dgm:pt>
    <dgm:pt modelId="{A259BD92-D724-410B-A69C-106AF0D2642F}" type="sibTrans" cxnId="{950F946C-71B0-4FF2-AB9E-FF9173624D45}">
      <dgm:prSet/>
      <dgm:spPr/>
      <dgm:t>
        <a:bodyPr/>
        <a:lstStyle/>
        <a:p>
          <a:endParaRPr lang="en-GB"/>
        </a:p>
      </dgm:t>
    </dgm:pt>
    <dgm:pt modelId="{CAB010F4-C206-407D-9E41-5FBD30EC7C04}">
      <dgm:prSet custT="1"/>
      <dgm:spPr/>
      <dgm:t>
        <a:bodyPr/>
        <a:lstStyle/>
        <a:p>
          <a:pPr>
            <a:buBlip>
              <a:blip xmlns:r="http://schemas.openxmlformats.org/officeDocument/2006/relationships" r:embed="rId1"/>
            </a:buBlip>
          </a:pPr>
          <a:r>
            <a:rPr lang="en-US" sz="1200" dirty="0" err="1"/>
            <a:t>Verträge</a:t>
          </a:r>
          <a:r>
            <a:rPr lang="en-US" sz="1200" dirty="0"/>
            <a:t> </a:t>
          </a:r>
          <a:r>
            <a:rPr lang="en-US" sz="1200" dirty="0" err="1"/>
            <a:t>unterschrieben</a:t>
          </a:r>
          <a:r>
            <a:rPr lang="en-US" sz="1200" dirty="0"/>
            <a:t> und </a:t>
          </a:r>
          <a:r>
            <a:rPr lang="en-US" sz="1200" dirty="0" err="1"/>
            <a:t>Bezahlung</a:t>
          </a:r>
          <a:endParaRPr lang="en-GB" sz="1200" dirty="0"/>
        </a:p>
      </dgm:t>
    </dgm:pt>
    <dgm:pt modelId="{78C2912A-C0FD-42B9-945D-D6DC9AA8D95B}" type="parTrans" cxnId="{8778971A-549B-4343-9630-277430B5953B}">
      <dgm:prSet/>
      <dgm:spPr/>
      <dgm:t>
        <a:bodyPr/>
        <a:lstStyle/>
        <a:p>
          <a:endParaRPr lang="en-GB"/>
        </a:p>
      </dgm:t>
    </dgm:pt>
    <dgm:pt modelId="{FF94832D-BAD6-44C3-AD80-4653F42E12ED}" type="sibTrans" cxnId="{8778971A-549B-4343-9630-277430B5953B}">
      <dgm:prSet/>
      <dgm:spPr/>
      <dgm:t>
        <a:bodyPr/>
        <a:lstStyle/>
        <a:p>
          <a:endParaRPr lang="en-GB"/>
        </a:p>
      </dgm:t>
    </dgm:pt>
    <dgm:pt modelId="{86270255-5513-477E-88E2-6BE47082930C}">
      <dgm:prSet custT="1"/>
      <dgm:spPr/>
      <dgm:t>
        <a:bodyPr/>
        <a:lstStyle/>
        <a:p>
          <a:r>
            <a:rPr lang="en-US" sz="1400" b="1" dirty="0" err="1"/>
            <a:t>Oktober</a:t>
          </a:r>
          <a:r>
            <a:rPr lang="en-US" sz="1400" b="1" dirty="0"/>
            <a:t> bis </a:t>
          </a:r>
          <a:r>
            <a:rPr lang="en-US" sz="1400" b="1" dirty="0" err="1"/>
            <a:t>Dezember</a:t>
          </a:r>
          <a:r>
            <a:rPr lang="en-US" sz="1400" b="1" dirty="0"/>
            <a:t> 2018</a:t>
          </a:r>
          <a:endParaRPr lang="en-GB" sz="1400" b="1" dirty="0"/>
        </a:p>
      </dgm:t>
    </dgm:pt>
    <dgm:pt modelId="{F19631FF-5CA2-40E0-8A27-CE0043AD6DA7}" type="parTrans" cxnId="{3138E1DA-8744-4544-9155-7A7E24FC382B}">
      <dgm:prSet/>
      <dgm:spPr/>
      <dgm:t>
        <a:bodyPr/>
        <a:lstStyle/>
        <a:p>
          <a:endParaRPr lang="en-GB"/>
        </a:p>
      </dgm:t>
    </dgm:pt>
    <dgm:pt modelId="{07D0252F-2C25-4524-AB4E-8BF37CF43E2E}" type="sibTrans" cxnId="{3138E1DA-8744-4544-9155-7A7E24FC382B}">
      <dgm:prSet/>
      <dgm:spPr/>
      <dgm:t>
        <a:bodyPr/>
        <a:lstStyle/>
        <a:p>
          <a:endParaRPr lang="en-GB"/>
        </a:p>
      </dgm:t>
    </dgm:pt>
    <dgm:pt modelId="{98D10EB7-53ED-4330-BA05-E197680762B9}">
      <dgm:prSet custT="1"/>
      <dgm:spPr/>
      <dgm:t>
        <a:bodyPr/>
        <a:lstStyle/>
        <a:p>
          <a:r>
            <a:rPr lang="en-US" sz="1400" b="1" kern="1200" dirty="0"/>
            <a:t>15. </a:t>
          </a:r>
          <a:r>
            <a:rPr lang="en-US" sz="1400" b="1" kern="1200" dirty="0" err="1"/>
            <a:t>Januar</a:t>
          </a:r>
          <a:r>
            <a:rPr lang="en-US" sz="1400" b="1" kern="1200" dirty="0"/>
            <a:t> 2019</a:t>
          </a:r>
          <a:endParaRPr lang="en-GB" sz="1400" b="1" kern="1200" dirty="0"/>
        </a:p>
      </dgm:t>
    </dgm:pt>
    <dgm:pt modelId="{5465F297-5574-459B-84F1-723B5B1A64B1}" type="parTrans" cxnId="{CCDE4799-1B27-4EE0-886B-F3F767F3A665}">
      <dgm:prSet/>
      <dgm:spPr/>
      <dgm:t>
        <a:bodyPr/>
        <a:lstStyle/>
        <a:p>
          <a:endParaRPr lang="en-GB"/>
        </a:p>
      </dgm:t>
    </dgm:pt>
    <dgm:pt modelId="{CC3DAA23-F3F1-4CDA-AB09-33DC3BB3D43E}" type="sibTrans" cxnId="{CCDE4799-1B27-4EE0-886B-F3F767F3A665}">
      <dgm:prSet/>
      <dgm:spPr/>
      <dgm:t>
        <a:bodyPr/>
        <a:lstStyle/>
        <a:p>
          <a:endParaRPr lang="en-GB"/>
        </a:p>
      </dgm:t>
    </dgm:pt>
    <dgm:pt modelId="{5C4B810E-E954-40B9-AAB1-60CE2DAC4B97}">
      <dgm:prSet custT="1"/>
      <dgm:spPr/>
      <dgm:t>
        <a:bodyPr/>
        <a:lstStyle/>
        <a:p>
          <a:pPr>
            <a:buBlip>
              <a:blip xmlns:r="http://schemas.openxmlformats.org/officeDocument/2006/relationships" r:embed="rId1"/>
            </a:buBlip>
          </a:pPr>
          <a:r>
            <a:rPr lang="en-US" sz="1200" dirty="0"/>
            <a:t>Installation der </a:t>
          </a:r>
          <a:r>
            <a:rPr lang="en-US" sz="1200" dirty="0" err="1"/>
            <a:t>beiden</a:t>
          </a:r>
          <a:r>
            <a:rPr lang="en-US" sz="1200" dirty="0"/>
            <a:t> PV-Anlagen</a:t>
          </a:r>
          <a:endParaRPr lang="en-GB" sz="1200" dirty="0"/>
        </a:p>
      </dgm:t>
    </dgm:pt>
    <dgm:pt modelId="{FE3E09C2-C15C-47B4-A73D-EA35B0A2E163}" type="parTrans" cxnId="{54EF9949-170E-49AA-A0CA-EB0E1BE8B691}">
      <dgm:prSet/>
      <dgm:spPr/>
      <dgm:t>
        <a:bodyPr/>
        <a:lstStyle/>
        <a:p>
          <a:endParaRPr lang="en-GB"/>
        </a:p>
      </dgm:t>
    </dgm:pt>
    <dgm:pt modelId="{DECED924-9218-415A-8BE6-1E2F581CD869}" type="sibTrans" cxnId="{54EF9949-170E-49AA-A0CA-EB0E1BE8B691}">
      <dgm:prSet/>
      <dgm:spPr/>
      <dgm:t>
        <a:bodyPr/>
        <a:lstStyle/>
        <a:p>
          <a:endParaRPr lang="en-GB"/>
        </a:p>
      </dgm:t>
    </dgm:pt>
    <dgm:pt modelId="{5EB351AA-B82F-442D-B21D-5A1D51E7E383}">
      <dgm:prSet custT="1"/>
      <dgm:spPr/>
      <dgm:t>
        <a:bodyPr/>
        <a:lstStyle/>
        <a:p>
          <a:pPr>
            <a:buBlip>
              <a:blip xmlns:r="http://schemas.openxmlformats.org/officeDocument/2006/relationships" r:embed="rId1"/>
            </a:buBlip>
          </a:pPr>
          <a:r>
            <a:rPr lang="en-US" sz="1200" kern="1200" dirty="0" err="1"/>
            <a:t>Beginn</a:t>
          </a:r>
          <a:r>
            <a:rPr lang="en-US" sz="1200" kern="1200" dirty="0"/>
            <a:t> der Leaseback-</a:t>
          </a:r>
          <a:r>
            <a:rPr lang="en-US" sz="1200" kern="1200" dirty="0" err="1"/>
            <a:t>Periode</a:t>
          </a:r>
          <a:endParaRPr lang="en-GB" sz="1200" kern="1200" dirty="0"/>
        </a:p>
      </dgm:t>
    </dgm:pt>
    <dgm:pt modelId="{65C40171-9DD7-477C-8FF8-B495C8120432}" type="parTrans" cxnId="{2A748E56-F21F-481E-A974-5F02CD259D55}">
      <dgm:prSet/>
      <dgm:spPr/>
      <dgm:t>
        <a:bodyPr/>
        <a:lstStyle/>
        <a:p>
          <a:endParaRPr lang="en-GB"/>
        </a:p>
      </dgm:t>
    </dgm:pt>
    <dgm:pt modelId="{9D35684E-17CB-41D5-B557-1B8258BC59E0}" type="sibTrans" cxnId="{2A748E56-F21F-481E-A974-5F02CD259D55}">
      <dgm:prSet/>
      <dgm:spPr/>
      <dgm:t>
        <a:bodyPr/>
        <a:lstStyle/>
        <a:p>
          <a:endParaRPr lang="en-GB"/>
        </a:p>
      </dgm:t>
    </dgm:pt>
    <dgm:pt modelId="{43456C4C-14CC-4CEE-87DF-FFCD20260D78}" type="pres">
      <dgm:prSet presAssocID="{450BD2D8-4143-4E36-B331-29B712FFCFB2}" presName="Name0" presStyleCnt="0">
        <dgm:presLayoutVars>
          <dgm:dir/>
          <dgm:resizeHandles val="exact"/>
        </dgm:presLayoutVars>
      </dgm:prSet>
      <dgm:spPr/>
    </dgm:pt>
    <dgm:pt modelId="{FCC6F28E-B6ED-441B-8A1B-015B93DC0978}" type="pres">
      <dgm:prSet presAssocID="{450BD2D8-4143-4E36-B331-29B712FFCFB2}" presName="arrow" presStyleLbl="bgShp" presStyleIdx="0" presStyleCnt="1"/>
      <dgm:spPr/>
    </dgm:pt>
    <dgm:pt modelId="{ABA2230A-7444-4EDC-A616-F8426306E89A}" type="pres">
      <dgm:prSet presAssocID="{450BD2D8-4143-4E36-B331-29B712FFCFB2}" presName="points" presStyleCnt="0"/>
      <dgm:spPr/>
    </dgm:pt>
    <dgm:pt modelId="{26E5D39C-FD07-408F-BE8A-5BF352BB18B2}" type="pres">
      <dgm:prSet presAssocID="{FDA18569-356A-49C2-89E7-7F0AC1F0DAB9}" presName="compositeA" presStyleCnt="0"/>
      <dgm:spPr/>
    </dgm:pt>
    <dgm:pt modelId="{D6643D4C-749F-4134-B20C-4C02F4ED0A79}" type="pres">
      <dgm:prSet presAssocID="{FDA18569-356A-49C2-89E7-7F0AC1F0DAB9}" presName="textA" presStyleLbl="revTx" presStyleIdx="0" presStyleCnt="6" custScaleX="187539">
        <dgm:presLayoutVars>
          <dgm:bulletEnabled val="1"/>
        </dgm:presLayoutVars>
      </dgm:prSet>
      <dgm:spPr/>
    </dgm:pt>
    <dgm:pt modelId="{1CDD05E1-8E26-40F3-892A-8D9280D4C179}" type="pres">
      <dgm:prSet presAssocID="{FDA18569-356A-49C2-89E7-7F0AC1F0DAB9}" presName="circleA" presStyleLbl="node1" presStyleIdx="0" presStyleCnt="6"/>
      <dgm:spPr/>
    </dgm:pt>
    <dgm:pt modelId="{DB932227-215E-4295-9E16-CDDC17ABF03A}" type="pres">
      <dgm:prSet presAssocID="{FDA18569-356A-49C2-89E7-7F0AC1F0DAB9}" presName="spaceA" presStyleCnt="0"/>
      <dgm:spPr/>
    </dgm:pt>
    <dgm:pt modelId="{629A151D-A13A-4240-B733-7F87797F2811}" type="pres">
      <dgm:prSet presAssocID="{025F372E-8A24-411E-A29D-230C9D64C6A8}" presName="space" presStyleCnt="0"/>
      <dgm:spPr/>
    </dgm:pt>
    <dgm:pt modelId="{DCA6C718-466F-4B72-AA05-D3B73818E96A}" type="pres">
      <dgm:prSet presAssocID="{13BCD2CF-2268-4606-8CC4-497A6EAD1E99}" presName="compositeB" presStyleCnt="0"/>
      <dgm:spPr/>
    </dgm:pt>
    <dgm:pt modelId="{C55FFD41-EE09-4FB2-9042-B252A9B48E14}" type="pres">
      <dgm:prSet presAssocID="{13BCD2CF-2268-4606-8CC4-497A6EAD1E99}" presName="textB" presStyleLbl="revTx" presStyleIdx="1" presStyleCnt="6" custScaleX="180000">
        <dgm:presLayoutVars>
          <dgm:bulletEnabled val="1"/>
        </dgm:presLayoutVars>
      </dgm:prSet>
      <dgm:spPr/>
    </dgm:pt>
    <dgm:pt modelId="{8C542D3A-686C-4E58-AF42-8DCC56E49B31}" type="pres">
      <dgm:prSet presAssocID="{13BCD2CF-2268-4606-8CC4-497A6EAD1E99}" presName="circleB" presStyleLbl="node1" presStyleIdx="1" presStyleCnt="6"/>
      <dgm:spPr/>
    </dgm:pt>
    <dgm:pt modelId="{BB9B41AB-5702-4911-BB9A-7204B0788CBC}" type="pres">
      <dgm:prSet presAssocID="{13BCD2CF-2268-4606-8CC4-497A6EAD1E99}" presName="spaceB" presStyleCnt="0"/>
      <dgm:spPr/>
    </dgm:pt>
    <dgm:pt modelId="{623BC500-9D6B-407A-85B5-E88BF5E427CD}" type="pres">
      <dgm:prSet presAssocID="{CB6DEA0C-F5B1-4BAD-B729-9401E9DB78FF}" presName="space" presStyleCnt="0"/>
      <dgm:spPr/>
    </dgm:pt>
    <dgm:pt modelId="{20127CC3-ADDA-45BF-81D3-84DB06F10C2F}" type="pres">
      <dgm:prSet presAssocID="{40593F45-8D56-40B4-80E4-986F86273161}" presName="compositeA" presStyleCnt="0"/>
      <dgm:spPr/>
    </dgm:pt>
    <dgm:pt modelId="{70F1562C-B46B-4A97-8A83-279C2F765E08}" type="pres">
      <dgm:prSet presAssocID="{40593F45-8D56-40B4-80E4-986F86273161}" presName="textA" presStyleLbl="revTx" presStyleIdx="2" presStyleCnt="6" custScaleX="140890">
        <dgm:presLayoutVars>
          <dgm:bulletEnabled val="1"/>
        </dgm:presLayoutVars>
      </dgm:prSet>
      <dgm:spPr/>
    </dgm:pt>
    <dgm:pt modelId="{704588D9-C9E8-4C2F-AF93-BF0743C83506}" type="pres">
      <dgm:prSet presAssocID="{40593F45-8D56-40B4-80E4-986F86273161}" presName="circleA" presStyleLbl="node1" presStyleIdx="2" presStyleCnt="6"/>
      <dgm:spPr/>
    </dgm:pt>
    <dgm:pt modelId="{689BFFE5-D739-4251-936F-54D00E093C97}" type="pres">
      <dgm:prSet presAssocID="{40593F45-8D56-40B4-80E4-986F86273161}" presName="spaceA" presStyleCnt="0"/>
      <dgm:spPr/>
    </dgm:pt>
    <dgm:pt modelId="{E3D4837A-478B-42B1-BF70-75DAEA2158B1}" type="pres">
      <dgm:prSet presAssocID="{0F0380C2-66EE-47F2-B6A4-940B9891B82F}" presName="space" presStyleCnt="0"/>
      <dgm:spPr/>
    </dgm:pt>
    <dgm:pt modelId="{E1E236D3-FE92-4A63-9C78-4617BC63E745}" type="pres">
      <dgm:prSet presAssocID="{F81525C2-763E-46F4-A48A-A299FAABABCF}" presName="compositeB" presStyleCnt="0"/>
      <dgm:spPr/>
    </dgm:pt>
    <dgm:pt modelId="{5B4A562E-21E0-4D5A-9822-A8CF3AC8C49A}" type="pres">
      <dgm:prSet presAssocID="{F81525C2-763E-46F4-A48A-A299FAABABCF}" presName="textB" presStyleLbl="revTx" presStyleIdx="3" presStyleCnt="6" custScaleX="167859">
        <dgm:presLayoutVars>
          <dgm:bulletEnabled val="1"/>
        </dgm:presLayoutVars>
      </dgm:prSet>
      <dgm:spPr/>
    </dgm:pt>
    <dgm:pt modelId="{68A9853A-4CD2-4663-963F-9F9161EBC154}" type="pres">
      <dgm:prSet presAssocID="{F81525C2-763E-46F4-A48A-A299FAABABCF}" presName="circleB" presStyleLbl="node1" presStyleIdx="3" presStyleCnt="6"/>
      <dgm:spPr/>
    </dgm:pt>
    <dgm:pt modelId="{C8DFEF3C-ACF3-40A0-AC7D-64E95C394C05}" type="pres">
      <dgm:prSet presAssocID="{F81525C2-763E-46F4-A48A-A299FAABABCF}" presName="spaceB" presStyleCnt="0"/>
      <dgm:spPr/>
    </dgm:pt>
    <dgm:pt modelId="{DE288572-2EFA-4AB4-B4C2-B5B2DA1A5FEE}" type="pres">
      <dgm:prSet presAssocID="{A259BD92-D724-410B-A69C-106AF0D2642F}" presName="space" presStyleCnt="0"/>
      <dgm:spPr/>
    </dgm:pt>
    <dgm:pt modelId="{AF3294AF-0D0B-40D6-88C7-13257D35D4F1}" type="pres">
      <dgm:prSet presAssocID="{86270255-5513-477E-88E2-6BE47082930C}" presName="compositeA" presStyleCnt="0"/>
      <dgm:spPr/>
    </dgm:pt>
    <dgm:pt modelId="{ACA9B32A-1683-4C6D-A1D6-B2E9B96E7175}" type="pres">
      <dgm:prSet presAssocID="{86270255-5513-477E-88E2-6BE47082930C}" presName="textA" presStyleLbl="revTx" presStyleIdx="4" presStyleCnt="6" custScaleX="132197">
        <dgm:presLayoutVars>
          <dgm:bulletEnabled val="1"/>
        </dgm:presLayoutVars>
      </dgm:prSet>
      <dgm:spPr/>
    </dgm:pt>
    <dgm:pt modelId="{7C72493F-A22E-4274-89E9-5798AD97AA98}" type="pres">
      <dgm:prSet presAssocID="{86270255-5513-477E-88E2-6BE47082930C}" presName="circleA" presStyleLbl="node1" presStyleIdx="4" presStyleCnt="6"/>
      <dgm:spPr/>
    </dgm:pt>
    <dgm:pt modelId="{90CED688-AEAF-438D-ACCF-F70218196050}" type="pres">
      <dgm:prSet presAssocID="{86270255-5513-477E-88E2-6BE47082930C}" presName="spaceA" presStyleCnt="0"/>
      <dgm:spPr/>
    </dgm:pt>
    <dgm:pt modelId="{2758A53C-D668-40DC-815F-1289D835EABD}" type="pres">
      <dgm:prSet presAssocID="{07D0252F-2C25-4524-AB4E-8BF37CF43E2E}" presName="space" presStyleCnt="0"/>
      <dgm:spPr/>
    </dgm:pt>
    <dgm:pt modelId="{3610EF62-B3DB-4467-B664-602100D880A6}" type="pres">
      <dgm:prSet presAssocID="{98D10EB7-53ED-4330-BA05-E197680762B9}" presName="compositeB" presStyleCnt="0"/>
      <dgm:spPr/>
    </dgm:pt>
    <dgm:pt modelId="{159264F4-2F16-422C-B555-B771C80B740D}" type="pres">
      <dgm:prSet presAssocID="{98D10EB7-53ED-4330-BA05-E197680762B9}" presName="textB" presStyleLbl="revTx" presStyleIdx="5" presStyleCnt="6" custScaleX="169802">
        <dgm:presLayoutVars>
          <dgm:bulletEnabled val="1"/>
        </dgm:presLayoutVars>
      </dgm:prSet>
      <dgm:spPr/>
    </dgm:pt>
    <dgm:pt modelId="{00744219-8192-4988-ACBC-F2132007C88D}" type="pres">
      <dgm:prSet presAssocID="{98D10EB7-53ED-4330-BA05-E197680762B9}" presName="circleB" presStyleLbl="node1" presStyleIdx="5" presStyleCnt="6"/>
      <dgm:spPr/>
    </dgm:pt>
    <dgm:pt modelId="{3735DDAB-676C-4923-8824-F57D32E2BA11}" type="pres">
      <dgm:prSet presAssocID="{98D10EB7-53ED-4330-BA05-E197680762B9}" presName="spaceB" presStyleCnt="0"/>
      <dgm:spPr/>
    </dgm:pt>
  </dgm:ptLst>
  <dgm:cxnLst>
    <dgm:cxn modelId="{AE34FF02-071F-4CED-BF57-2B3FC7CDA58E}" srcId="{450BD2D8-4143-4E36-B331-29B712FFCFB2}" destId="{40593F45-8D56-40B4-80E4-986F86273161}" srcOrd="2" destOrd="0" parTransId="{46CA7933-4A3C-4090-892F-575A132D2745}" sibTransId="{0F0380C2-66EE-47F2-B6A4-940B9891B82F}"/>
    <dgm:cxn modelId="{8778971A-549B-4343-9630-277430B5953B}" srcId="{F81525C2-763E-46F4-A48A-A299FAABABCF}" destId="{CAB010F4-C206-407D-9E41-5FBD30EC7C04}" srcOrd="0" destOrd="0" parTransId="{78C2912A-C0FD-42B9-945D-D6DC9AA8D95B}" sibTransId="{FF94832D-BAD6-44C3-AD80-4653F42E12ED}"/>
    <dgm:cxn modelId="{134D3D2A-11BA-4EEC-B1FE-DA0D02C28C2A}" type="presOf" srcId="{055D2EAF-C1C2-42D3-A428-A185B85C231F}" destId="{D6643D4C-749F-4134-B20C-4C02F4ED0A79}" srcOrd="0" destOrd="1" presId="urn:microsoft.com/office/officeart/2005/8/layout/hProcess11"/>
    <dgm:cxn modelId="{FF1A4562-E87D-43F6-BDCC-9B4D89858925}" type="presOf" srcId="{13BCD2CF-2268-4606-8CC4-497A6EAD1E99}" destId="{C55FFD41-EE09-4FB2-9042-B252A9B48E14}" srcOrd="0" destOrd="0" presId="urn:microsoft.com/office/officeart/2005/8/layout/hProcess11"/>
    <dgm:cxn modelId="{54EF9949-170E-49AA-A0CA-EB0E1BE8B691}" srcId="{86270255-5513-477E-88E2-6BE47082930C}" destId="{5C4B810E-E954-40B9-AAB1-60CE2DAC4B97}" srcOrd="0" destOrd="0" parTransId="{FE3E09C2-C15C-47B4-A73D-EA35B0A2E163}" sibTransId="{DECED924-9218-415A-8BE6-1E2F581CD869}"/>
    <dgm:cxn modelId="{6141AE4B-44F5-4C47-AEC8-726D70BCA1F0}" type="presOf" srcId="{CAB010F4-C206-407D-9E41-5FBD30EC7C04}" destId="{5B4A562E-21E0-4D5A-9822-A8CF3AC8C49A}" srcOrd="0" destOrd="1" presId="urn:microsoft.com/office/officeart/2005/8/layout/hProcess11"/>
    <dgm:cxn modelId="{950F946C-71B0-4FF2-AB9E-FF9173624D45}" srcId="{450BD2D8-4143-4E36-B331-29B712FFCFB2}" destId="{F81525C2-763E-46F4-A48A-A299FAABABCF}" srcOrd="3" destOrd="0" parTransId="{DAB4D4ED-F369-4370-915C-4ECBCD91B309}" sibTransId="{A259BD92-D724-410B-A69C-106AF0D2642F}"/>
    <dgm:cxn modelId="{2A748E56-F21F-481E-A974-5F02CD259D55}" srcId="{98D10EB7-53ED-4330-BA05-E197680762B9}" destId="{5EB351AA-B82F-442D-B21D-5A1D51E7E383}" srcOrd="0" destOrd="0" parTransId="{65C40171-9DD7-477C-8FF8-B495C8120432}" sibTransId="{9D35684E-17CB-41D5-B557-1B8258BC59E0}"/>
    <dgm:cxn modelId="{8473B07D-D1D7-4865-B3A5-0FF5418B0F52}" srcId="{40593F45-8D56-40B4-80E4-986F86273161}" destId="{8622DCAE-F01B-4883-A276-4B51F3650C63}" srcOrd="0" destOrd="0" parTransId="{079D7C81-D273-47B0-8A09-03E3C3FFE883}" sibTransId="{FA1F6C2E-7128-4317-8495-7D1E940D063D}"/>
    <dgm:cxn modelId="{E6E93E80-DE61-469D-9BFC-C9477485800F}" type="presOf" srcId="{F81525C2-763E-46F4-A48A-A299FAABABCF}" destId="{5B4A562E-21E0-4D5A-9822-A8CF3AC8C49A}" srcOrd="0" destOrd="0" presId="urn:microsoft.com/office/officeart/2005/8/layout/hProcess11"/>
    <dgm:cxn modelId="{110D1381-4B30-4E87-8101-823491A51D92}" srcId="{FDA18569-356A-49C2-89E7-7F0AC1F0DAB9}" destId="{055D2EAF-C1C2-42D3-A428-A185B85C231F}" srcOrd="0" destOrd="0" parTransId="{7342BC25-4956-40CF-9A81-293C046CC36B}" sibTransId="{4A17F5ED-EB6E-49D2-B14A-DDF1E2AED22F}"/>
    <dgm:cxn modelId="{08950C84-C1BB-4A14-AF68-951BC3E448BF}" type="presOf" srcId="{D983FB02-9704-4D02-A9EA-01797EB4D1FD}" destId="{C55FFD41-EE09-4FB2-9042-B252A9B48E14}" srcOrd="0" destOrd="1" presId="urn:microsoft.com/office/officeart/2005/8/layout/hProcess11"/>
    <dgm:cxn modelId="{C02FCB8D-F60D-4F51-8AE3-E4A2519CE666}" type="presOf" srcId="{5EB351AA-B82F-442D-B21D-5A1D51E7E383}" destId="{159264F4-2F16-422C-B555-B771C80B740D}" srcOrd="0" destOrd="1" presId="urn:microsoft.com/office/officeart/2005/8/layout/hProcess11"/>
    <dgm:cxn modelId="{6FF17397-80A1-4E73-8359-506563325E63}" type="presOf" srcId="{8622DCAE-F01B-4883-A276-4B51F3650C63}" destId="{70F1562C-B46B-4A97-8A83-279C2F765E08}" srcOrd="0" destOrd="1" presId="urn:microsoft.com/office/officeart/2005/8/layout/hProcess11"/>
    <dgm:cxn modelId="{CCDE4799-1B27-4EE0-886B-F3F767F3A665}" srcId="{450BD2D8-4143-4E36-B331-29B712FFCFB2}" destId="{98D10EB7-53ED-4330-BA05-E197680762B9}" srcOrd="5" destOrd="0" parTransId="{5465F297-5574-459B-84F1-723B5B1A64B1}" sibTransId="{CC3DAA23-F3F1-4CDA-AB09-33DC3BB3D43E}"/>
    <dgm:cxn modelId="{515EACCC-8BD9-4311-9004-F7A02FC3302A}" type="presOf" srcId="{98D10EB7-53ED-4330-BA05-E197680762B9}" destId="{159264F4-2F16-422C-B555-B771C80B740D}" srcOrd="0" destOrd="0" presId="urn:microsoft.com/office/officeart/2005/8/layout/hProcess11"/>
    <dgm:cxn modelId="{E4B7D7D2-9FF4-4319-B69A-D3754ABA05C3}" type="presOf" srcId="{5C4B810E-E954-40B9-AAB1-60CE2DAC4B97}" destId="{ACA9B32A-1683-4C6D-A1D6-B2E9B96E7175}" srcOrd="0" destOrd="1" presId="urn:microsoft.com/office/officeart/2005/8/layout/hProcess11"/>
    <dgm:cxn modelId="{F87D80DA-AF87-4F0B-8459-6D772D44D200}" srcId="{450BD2D8-4143-4E36-B331-29B712FFCFB2}" destId="{13BCD2CF-2268-4606-8CC4-497A6EAD1E99}" srcOrd="1" destOrd="0" parTransId="{5156F069-CC35-48E4-8435-A68D1ED920DC}" sibTransId="{CB6DEA0C-F5B1-4BAD-B729-9401E9DB78FF}"/>
    <dgm:cxn modelId="{3138E1DA-8744-4544-9155-7A7E24FC382B}" srcId="{450BD2D8-4143-4E36-B331-29B712FFCFB2}" destId="{86270255-5513-477E-88E2-6BE47082930C}" srcOrd="4" destOrd="0" parTransId="{F19631FF-5CA2-40E0-8A27-CE0043AD6DA7}" sibTransId="{07D0252F-2C25-4524-AB4E-8BF37CF43E2E}"/>
    <dgm:cxn modelId="{2CABB9E5-F720-4119-B942-C2935DA5A9F5}" srcId="{13BCD2CF-2268-4606-8CC4-497A6EAD1E99}" destId="{D983FB02-9704-4D02-A9EA-01797EB4D1FD}" srcOrd="0" destOrd="0" parTransId="{562C9B42-BDBD-4A80-BA6B-558ED353710E}" sibTransId="{0E53D0A3-CA26-4C86-9A13-6F2AD4976FA0}"/>
    <dgm:cxn modelId="{8E4CC5E7-9EA0-4801-911F-B50030CB5FC2}" type="presOf" srcId="{FDA18569-356A-49C2-89E7-7F0AC1F0DAB9}" destId="{D6643D4C-749F-4134-B20C-4C02F4ED0A79}" srcOrd="0" destOrd="0" presId="urn:microsoft.com/office/officeart/2005/8/layout/hProcess11"/>
    <dgm:cxn modelId="{30E909E9-A661-4AAB-B0F7-BDF21B3AA1D4}" type="presOf" srcId="{450BD2D8-4143-4E36-B331-29B712FFCFB2}" destId="{43456C4C-14CC-4CEE-87DF-FFCD20260D78}" srcOrd="0" destOrd="0" presId="urn:microsoft.com/office/officeart/2005/8/layout/hProcess11"/>
    <dgm:cxn modelId="{058951EE-8627-41C9-8EEA-C2FE35F39F15}" type="presOf" srcId="{86270255-5513-477E-88E2-6BE47082930C}" destId="{ACA9B32A-1683-4C6D-A1D6-B2E9B96E7175}" srcOrd="0" destOrd="0" presId="urn:microsoft.com/office/officeart/2005/8/layout/hProcess11"/>
    <dgm:cxn modelId="{288A9BF5-DFAB-48EC-803C-19D03BA0BE05}" type="presOf" srcId="{40593F45-8D56-40B4-80E4-986F86273161}" destId="{70F1562C-B46B-4A97-8A83-279C2F765E08}" srcOrd="0" destOrd="0" presId="urn:microsoft.com/office/officeart/2005/8/layout/hProcess11"/>
    <dgm:cxn modelId="{B5E418FD-D27B-41A4-BF44-13E9CCBAC20A}" srcId="{450BD2D8-4143-4E36-B331-29B712FFCFB2}" destId="{FDA18569-356A-49C2-89E7-7F0AC1F0DAB9}" srcOrd="0" destOrd="0" parTransId="{9BF5C28D-CDCC-4066-86FB-2952899CC195}" sibTransId="{025F372E-8A24-411E-A29D-230C9D64C6A8}"/>
    <dgm:cxn modelId="{766129F4-986D-4C55-8CB7-E898886495AE}" type="presParOf" srcId="{43456C4C-14CC-4CEE-87DF-FFCD20260D78}" destId="{FCC6F28E-B6ED-441B-8A1B-015B93DC0978}" srcOrd="0" destOrd="0" presId="urn:microsoft.com/office/officeart/2005/8/layout/hProcess11"/>
    <dgm:cxn modelId="{62A5EA7A-01E3-4455-A23C-C842CF71CC3E}" type="presParOf" srcId="{43456C4C-14CC-4CEE-87DF-FFCD20260D78}" destId="{ABA2230A-7444-4EDC-A616-F8426306E89A}" srcOrd="1" destOrd="0" presId="urn:microsoft.com/office/officeart/2005/8/layout/hProcess11"/>
    <dgm:cxn modelId="{C2ADC48B-7EF7-46D1-8914-8EC313B35F23}" type="presParOf" srcId="{ABA2230A-7444-4EDC-A616-F8426306E89A}" destId="{26E5D39C-FD07-408F-BE8A-5BF352BB18B2}" srcOrd="0" destOrd="0" presId="urn:microsoft.com/office/officeart/2005/8/layout/hProcess11"/>
    <dgm:cxn modelId="{34C199CD-DF60-4FE0-BB5C-1BF42EC509E3}" type="presParOf" srcId="{26E5D39C-FD07-408F-BE8A-5BF352BB18B2}" destId="{D6643D4C-749F-4134-B20C-4C02F4ED0A79}" srcOrd="0" destOrd="0" presId="urn:microsoft.com/office/officeart/2005/8/layout/hProcess11"/>
    <dgm:cxn modelId="{E368477D-6758-4B08-98CE-5055F05155E0}" type="presParOf" srcId="{26E5D39C-FD07-408F-BE8A-5BF352BB18B2}" destId="{1CDD05E1-8E26-40F3-892A-8D9280D4C179}" srcOrd="1" destOrd="0" presId="urn:microsoft.com/office/officeart/2005/8/layout/hProcess11"/>
    <dgm:cxn modelId="{D32CCFFB-35B4-4412-BD1F-BF3922909182}" type="presParOf" srcId="{26E5D39C-FD07-408F-BE8A-5BF352BB18B2}" destId="{DB932227-215E-4295-9E16-CDDC17ABF03A}" srcOrd="2" destOrd="0" presId="urn:microsoft.com/office/officeart/2005/8/layout/hProcess11"/>
    <dgm:cxn modelId="{2B8158D8-D924-4479-9D98-7ED2EA142AE7}" type="presParOf" srcId="{ABA2230A-7444-4EDC-A616-F8426306E89A}" destId="{629A151D-A13A-4240-B733-7F87797F2811}" srcOrd="1" destOrd="0" presId="urn:microsoft.com/office/officeart/2005/8/layout/hProcess11"/>
    <dgm:cxn modelId="{9AAB17F2-2065-4332-AAF4-F940FFB5AE38}" type="presParOf" srcId="{ABA2230A-7444-4EDC-A616-F8426306E89A}" destId="{DCA6C718-466F-4B72-AA05-D3B73818E96A}" srcOrd="2" destOrd="0" presId="urn:microsoft.com/office/officeart/2005/8/layout/hProcess11"/>
    <dgm:cxn modelId="{96B583ED-8952-47C9-BF1F-19B1C2C09806}" type="presParOf" srcId="{DCA6C718-466F-4B72-AA05-D3B73818E96A}" destId="{C55FFD41-EE09-4FB2-9042-B252A9B48E14}" srcOrd="0" destOrd="0" presId="urn:microsoft.com/office/officeart/2005/8/layout/hProcess11"/>
    <dgm:cxn modelId="{F0C7B0A6-33A9-4F33-B50D-561F137A47B5}" type="presParOf" srcId="{DCA6C718-466F-4B72-AA05-D3B73818E96A}" destId="{8C542D3A-686C-4E58-AF42-8DCC56E49B31}" srcOrd="1" destOrd="0" presId="urn:microsoft.com/office/officeart/2005/8/layout/hProcess11"/>
    <dgm:cxn modelId="{AFC37FF7-B802-429F-B87D-49B2DEF87ACB}" type="presParOf" srcId="{DCA6C718-466F-4B72-AA05-D3B73818E96A}" destId="{BB9B41AB-5702-4911-BB9A-7204B0788CBC}" srcOrd="2" destOrd="0" presId="urn:microsoft.com/office/officeart/2005/8/layout/hProcess11"/>
    <dgm:cxn modelId="{F3286BDB-439D-4AAA-AEFD-E35C44061065}" type="presParOf" srcId="{ABA2230A-7444-4EDC-A616-F8426306E89A}" destId="{623BC500-9D6B-407A-85B5-E88BF5E427CD}" srcOrd="3" destOrd="0" presId="urn:microsoft.com/office/officeart/2005/8/layout/hProcess11"/>
    <dgm:cxn modelId="{1F64E29B-217F-46BE-9FE6-6434BB6DF9E1}" type="presParOf" srcId="{ABA2230A-7444-4EDC-A616-F8426306E89A}" destId="{20127CC3-ADDA-45BF-81D3-84DB06F10C2F}" srcOrd="4" destOrd="0" presId="urn:microsoft.com/office/officeart/2005/8/layout/hProcess11"/>
    <dgm:cxn modelId="{B9FD2E34-9DB7-4139-AE6E-512988E5756A}" type="presParOf" srcId="{20127CC3-ADDA-45BF-81D3-84DB06F10C2F}" destId="{70F1562C-B46B-4A97-8A83-279C2F765E08}" srcOrd="0" destOrd="0" presId="urn:microsoft.com/office/officeart/2005/8/layout/hProcess11"/>
    <dgm:cxn modelId="{9711B32D-AC68-4F17-8568-509BF58D3277}" type="presParOf" srcId="{20127CC3-ADDA-45BF-81D3-84DB06F10C2F}" destId="{704588D9-C9E8-4C2F-AF93-BF0743C83506}" srcOrd="1" destOrd="0" presId="urn:microsoft.com/office/officeart/2005/8/layout/hProcess11"/>
    <dgm:cxn modelId="{970E5849-B7E3-430A-923A-53776C862933}" type="presParOf" srcId="{20127CC3-ADDA-45BF-81D3-84DB06F10C2F}" destId="{689BFFE5-D739-4251-936F-54D00E093C97}" srcOrd="2" destOrd="0" presId="urn:microsoft.com/office/officeart/2005/8/layout/hProcess11"/>
    <dgm:cxn modelId="{BB346BCF-1FA3-4782-8F0E-1AE38E1C9A32}" type="presParOf" srcId="{ABA2230A-7444-4EDC-A616-F8426306E89A}" destId="{E3D4837A-478B-42B1-BF70-75DAEA2158B1}" srcOrd="5" destOrd="0" presId="urn:microsoft.com/office/officeart/2005/8/layout/hProcess11"/>
    <dgm:cxn modelId="{E8756174-1ADA-4B0D-84C5-3DDA7A1CD6D6}" type="presParOf" srcId="{ABA2230A-7444-4EDC-A616-F8426306E89A}" destId="{E1E236D3-FE92-4A63-9C78-4617BC63E745}" srcOrd="6" destOrd="0" presId="urn:microsoft.com/office/officeart/2005/8/layout/hProcess11"/>
    <dgm:cxn modelId="{7C5C8653-723A-4699-8742-8B6EFDCC5BED}" type="presParOf" srcId="{E1E236D3-FE92-4A63-9C78-4617BC63E745}" destId="{5B4A562E-21E0-4D5A-9822-A8CF3AC8C49A}" srcOrd="0" destOrd="0" presId="urn:microsoft.com/office/officeart/2005/8/layout/hProcess11"/>
    <dgm:cxn modelId="{8C4F7F0D-3B53-488A-AA46-782CB3A020D7}" type="presParOf" srcId="{E1E236D3-FE92-4A63-9C78-4617BC63E745}" destId="{68A9853A-4CD2-4663-963F-9F9161EBC154}" srcOrd="1" destOrd="0" presId="urn:microsoft.com/office/officeart/2005/8/layout/hProcess11"/>
    <dgm:cxn modelId="{B25F0650-81E9-4862-B2F1-A10227A9F28C}" type="presParOf" srcId="{E1E236D3-FE92-4A63-9C78-4617BC63E745}" destId="{C8DFEF3C-ACF3-40A0-AC7D-64E95C394C05}" srcOrd="2" destOrd="0" presId="urn:microsoft.com/office/officeart/2005/8/layout/hProcess11"/>
    <dgm:cxn modelId="{17BABE13-55C7-4824-9400-2129714EAA23}" type="presParOf" srcId="{ABA2230A-7444-4EDC-A616-F8426306E89A}" destId="{DE288572-2EFA-4AB4-B4C2-B5B2DA1A5FEE}" srcOrd="7" destOrd="0" presId="urn:microsoft.com/office/officeart/2005/8/layout/hProcess11"/>
    <dgm:cxn modelId="{84618195-673C-4C95-B940-C44E7763F8EE}" type="presParOf" srcId="{ABA2230A-7444-4EDC-A616-F8426306E89A}" destId="{AF3294AF-0D0B-40D6-88C7-13257D35D4F1}" srcOrd="8" destOrd="0" presId="urn:microsoft.com/office/officeart/2005/8/layout/hProcess11"/>
    <dgm:cxn modelId="{4745B482-E2F0-4713-A7A5-03EF776788D6}" type="presParOf" srcId="{AF3294AF-0D0B-40D6-88C7-13257D35D4F1}" destId="{ACA9B32A-1683-4C6D-A1D6-B2E9B96E7175}" srcOrd="0" destOrd="0" presId="urn:microsoft.com/office/officeart/2005/8/layout/hProcess11"/>
    <dgm:cxn modelId="{92597944-796B-4CD3-8772-FA5BA718810F}" type="presParOf" srcId="{AF3294AF-0D0B-40D6-88C7-13257D35D4F1}" destId="{7C72493F-A22E-4274-89E9-5798AD97AA98}" srcOrd="1" destOrd="0" presId="urn:microsoft.com/office/officeart/2005/8/layout/hProcess11"/>
    <dgm:cxn modelId="{04E375A8-2877-4FE3-BD7E-D616C0F22BAF}" type="presParOf" srcId="{AF3294AF-0D0B-40D6-88C7-13257D35D4F1}" destId="{90CED688-AEAF-438D-ACCF-F70218196050}" srcOrd="2" destOrd="0" presId="urn:microsoft.com/office/officeart/2005/8/layout/hProcess11"/>
    <dgm:cxn modelId="{514ACE2E-51C6-469C-B135-56EDAB732D33}" type="presParOf" srcId="{ABA2230A-7444-4EDC-A616-F8426306E89A}" destId="{2758A53C-D668-40DC-815F-1289D835EABD}" srcOrd="9" destOrd="0" presId="urn:microsoft.com/office/officeart/2005/8/layout/hProcess11"/>
    <dgm:cxn modelId="{D19F7279-8F2B-4F37-BADB-4E946B88CCFD}" type="presParOf" srcId="{ABA2230A-7444-4EDC-A616-F8426306E89A}" destId="{3610EF62-B3DB-4467-B664-602100D880A6}" srcOrd="10" destOrd="0" presId="urn:microsoft.com/office/officeart/2005/8/layout/hProcess11"/>
    <dgm:cxn modelId="{FBFAADCC-43DD-439E-8A99-1C8D5B0FD0F9}" type="presParOf" srcId="{3610EF62-B3DB-4467-B664-602100D880A6}" destId="{159264F4-2F16-422C-B555-B771C80B740D}" srcOrd="0" destOrd="0" presId="urn:microsoft.com/office/officeart/2005/8/layout/hProcess11"/>
    <dgm:cxn modelId="{A569500A-0906-4F9E-AC9C-D9EB9EC5C571}" type="presParOf" srcId="{3610EF62-B3DB-4467-B664-602100D880A6}" destId="{00744219-8192-4988-ACBC-F2132007C88D}" srcOrd="1" destOrd="0" presId="urn:microsoft.com/office/officeart/2005/8/layout/hProcess11"/>
    <dgm:cxn modelId="{5BB2B433-65F3-4F69-8697-79849A7CC29B}" type="presParOf" srcId="{3610EF62-B3DB-4467-B664-602100D880A6}" destId="{3735DDAB-676C-4923-8824-F57D32E2BA1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9CBFC-8C3C-49F3-A3F5-3B017989CBEF}">
      <dsp:nvSpPr>
        <dsp:cNvPr id="0" name=""/>
        <dsp:cNvSpPr/>
      </dsp:nvSpPr>
      <dsp:spPr>
        <a:xfrm>
          <a:off x="1993810" y="2414134"/>
          <a:ext cx="1474873" cy="1474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err="1"/>
            <a:t>Schlüsselfaktoren</a:t>
          </a:r>
          <a:endParaRPr lang="en-US" sz="1100" b="1" kern="1200" dirty="0"/>
        </a:p>
      </dsp:txBody>
      <dsp:txXfrm>
        <a:off x="2209800" y="2630124"/>
        <a:ext cx="1042893" cy="1042893"/>
      </dsp:txXfrm>
    </dsp:sp>
    <dsp:sp modelId="{79F3CE3B-CCCE-4D1B-B024-79269A30F309}">
      <dsp:nvSpPr>
        <dsp:cNvPr id="0" name=""/>
        <dsp:cNvSpPr/>
      </dsp:nvSpPr>
      <dsp:spPr>
        <a:xfrm rot="11700000">
          <a:off x="679523" y="2564325"/>
          <a:ext cx="1288914" cy="42033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1BF97F-654A-4250-A1A3-F055DC9BF37F}">
      <dsp:nvSpPr>
        <dsp:cNvPr id="0" name=""/>
        <dsp:cNvSpPr/>
      </dsp:nvSpPr>
      <dsp:spPr>
        <a:xfrm>
          <a:off x="917" y="2047244"/>
          <a:ext cx="1401129" cy="1120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de-AT" sz="1200" kern="1200" dirty="0"/>
            <a:t>Qualität von Idee und Pitch</a:t>
          </a:r>
          <a:endParaRPr lang="en-US" sz="1200" kern="1200" dirty="0"/>
        </a:p>
      </dsp:txBody>
      <dsp:txXfrm>
        <a:off x="33747" y="2080074"/>
        <a:ext cx="1335469" cy="1055243"/>
      </dsp:txXfrm>
    </dsp:sp>
    <dsp:sp modelId="{3BB669DC-AC30-4ACF-A2EE-D53DD40E0429}">
      <dsp:nvSpPr>
        <dsp:cNvPr id="0" name=""/>
        <dsp:cNvSpPr/>
      </dsp:nvSpPr>
      <dsp:spPr>
        <a:xfrm rot="14700000">
          <a:off x="1471073" y="1620992"/>
          <a:ext cx="1288914" cy="42033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D2529F-3923-4B05-8799-62B3B6C58D83}">
      <dsp:nvSpPr>
        <dsp:cNvPr id="0" name=""/>
        <dsp:cNvSpPr/>
      </dsp:nvSpPr>
      <dsp:spPr>
        <a:xfrm>
          <a:off x="1142606" y="686633"/>
          <a:ext cx="1401129" cy="1120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err="1"/>
            <a:t>Verlockende</a:t>
          </a:r>
          <a:r>
            <a:rPr lang="en-US" sz="1200" kern="1200" dirty="0"/>
            <a:t> </a:t>
          </a:r>
          <a:r>
            <a:rPr lang="en-US" sz="1200" kern="1200" dirty="0" err="1"/>
            <a:t>Belohnungen</a:t>
          </a:r>
          <a:endParaRPr lang="en-US" sz="1200" kern="1200" dirty="0"/>
        </a:p>
      </dsp:txBody>
      <dsp:txXfrm>
        <a:off x="1175436" y="719463"/>
        <a:ext cx="1335469" cy="1055243"/>
      </dsp:txXfrm>
    </dsp:sp>
    <dsp:sp modelId="{329A9FF0-DF68-40E0-903F-7624E359C55B}">
      <dsp:nvSpPr>
        <dsp:cNvPr id="0" name=""/>
        <dsp:cNvSpPr/>
      </dsp:nvSpPr>
      <dsp:spPr>
        <a:xfrm rot="17700000">
          <a:off x="2702507" y="1620992"/>
          <a:ext cx="1288914" cy="42033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4CBFDE-F0C9-45C4-A7EA-959632D390F5}">
      <dsp:nvSpPr>
        <dsp:cNvPr id="0" name=""/>
        <dsp:cNvSpPr/>
      </dsp:nvSpPr>
      <dsp:spPr>
        <a:xfrm>
          <a:off x="2918758" y="686633"/>
          <a:ext cx="1401129" cy="1120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err="1"/>
            <a:t>Gute</a:t>
          </a:r>
          <a:r>
            <a:rPr lang="en-US" sz="1200" kern="1200" dirty="0"/>
            <a:t> </a:t>
          </a:r>
          <a:r>
            <a:rPr lang="en-US" sz="1200" kern="1200" dirty="0" err="1"/>
            <a:t>Marketingkampagne</a:t>
          </a:r>
          <a:endParaRPr lang="en-US" sz="1200" kern="1200" dirty="0"/>
        </a:p>
      </dsp:txBody>
      <dsp:txXfrm>
        <a:off x="2951588" y="719463"/>
        <a:ext cx="1335469" cy="1055243"/>
      </dsp:txXfrm>
    </dsp:sp>
    <dsp:sp modelId="{EE6E112D-0F90-40D8-897C-48189136A2C1}">
      <dsp:nvSpPr>
        <dsp:cNvPr id="0" name=""/>
        <dsp:cNvSpPr/>
      </dsp:nvSpPr>
      <dsp:spPr>
        <a:xfrm rot="20700000">
          <a:off x="3494057" y="2564325"/>
          <a:ext cx="1288914" cy="42033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FC981D-34AE-4B05-8D71-BA8AE2D24A3C}">
      <dsp:nvSpPr>
        <dsp:cNvPr id="0" name=""/>
        <dsp:cNvSpPr/>
      </dsp:nvSpPr>
      <dsp:spPr>
        <a:xfrm>
          <a:off x="4060447" y="2047244"/>
          <a:ext cx="1401129" cy="1120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err="1"/>
            <a:t>Stärke</a:t>
          </a:r>
          <a:r>
            <a:rPr lang="en-US" sz="1200" kern="1200" dirty="0"/>
            <a:t> des </a:t>
          </a:r>
          <a:r>
            <a:rPr lang="en-US" sz="1200" kern="1200" dirty="0" err="1"/>
            <a:t>Netzwerks</a:t>
          </a:r>
          <a:endParaRPr lang="en-US" sz="1200" kern="1200" dirty="0"/>
        </a:p>
      </dsp:txBody>
      <dsp:txXfrm>
        <a:off x="4093277" y="2080074"/>
        <a:ext cx="1335469" cy="10552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7AE2D-DEF5-437F-BC38-6FDC90A900D9}">
      <dsp:nvSpPr>
        <dsp:cNvPr id="0" name=""/>
        <dsp:cNvSpPr/>
      </dsp:nvSpPr>
      <dsp:spPr>
        <a:xfrm>
          <a:off x="0" y="116522"/>
          <a:ext cx="10515600" cy="14449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de-DE" sz="2600" b="1" kern="1200" dirty="0"/>
            <a:t>Finanzakteure</a:t>
          </a:r>
          <a:r>
            <a:rPr lang="de-DE" sz="2600" kern="1200" dirty="0"/>
            <a:t> </a:t>
          </a:r>
          <a:r>
            <a:rPr lang="de-DE" sz="2600" b="1" kern="1200" dirty="0"/>
            <a:t>→</a:t>
          </a:r>
          <a:r>
            <a:rPr lang="de-DE" sz="2600" kern="1200" dirty="0"/>
            <a:t> Einzelpersonen oder Organisationen, die sich dem Investitionsprojekt anschließen, eine bestimmte Aufgabe ausführen oder nach Abschluss des Projekts einen Gewinn erwarten</a:t>
          </a:r>
          <a:endParaRPr lang="en-US" sz="2600" kern="1200" dirty="0"/>
        </a:p>
      </dsp:txBody>
      <dsp:txXfrm>
        <a:off x="70537" y="187059"/>
        <a:ext cx="10374526" cy="1303875"/>
      </dsp:txXfrm>
    </dsp:sp>
    <dsp:sp modelId="{BE88F8D4-8AC3-4957-90D2-1248E85139D5}">
      <dsp:nvSpPr>
        <dsp:cNvPr id="0" name=""/>
        <dsp:cNvSpPr/>
      </dsp:nvSpPr>
      <dsp:spPr>
        <a:xfrm>
          <a:off x="0" y="1597215"/>
          <a:ext cx="10515600" cy="1850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de-DE" sz="2000" b="1" kern="1200" dirty="0"/>
            <a:t>Finanzierungsinstitute</a:t>
          </a:r>
          <a:r>
            <a:rPr lang="de-DE" sz="2000" kern="1200" dirty="0"/>
            <a:t>: Unternehmen, die Geldtransaktionen wie Einlagen oder Darlehen (z. B. Banken) bieten</a:t>
          </a:r>
          <a:endParaRPr lang="en-US" sz="2000" kern="1200" dirty="0"/>
        </a:p>
        <a:p>
          <a:pPr marL="228600" lvl="1" indent="-228600" algn="l" defTabSz="889000" rtl="0">
            <a:lnSpc>
              <a:spcPct val="90000"/>
            </a:lnSpc>
            <a:spcBef>
              <a:spcPct val="0"/>
            </a:spcBef>
            <a:spcAft>
              <a:spcPct val="20000"/>
            </a:spcAft>
            <a:buChar char="•"/>
          </a:pPr>
          <a:r>
            <a:rPr lang="en-GB" sz="2000" b="1" kern="1200" dirty="0" err="1"/>
            <a:t>Investitionsunternehmen</a:t>
          </a:r>
          <a:r>
            <a:rPr lang="en-GB" sz="2000" kern="1200" dirty="0"/>
            <a:t>: </a:t>
          </a:r>
          <a:r>
            <a:rPr lang="de-DE" sz="2000" kern="1200" dirty="0"/>
            <a:t>Unternehmen, die investieren und Gewinne aus dem Handel mit Projektanteilen erzielen</a:t>
          </a:r>
          <a:endParaRPr lang="en-US" sz="2000" kern="1200" dirty="0"/>
        </a:p>
        <a:p>
          <a:pPr marL="228600" lvl="1" indent="-228600" algn="l" defTabSz="889000" rtl="0">
            <a:lnSpc>
              <a:spcPct val="90000"/>
            </a:lnSpc>
            <a:spcBef>
              <a:spcPct val="0"/>
            </a:spcBef>
            <a:spcAft>
              <a:spcPct val="20000"/>
            </a:spcAft>
            <a:buChar char="•"/>
          </a:pPr>
          <a:r>
            <a:rPr lang="en-GB" sz="2000" b="1" kern="1200" dirty="0" err="1"/>
            <a:t>Unternehmensengel</a:t>
          </a:r>
          <a:r>
            <a:rPr lang="en-GB" sz="2000" b="1" kern="1200" dirty="0"/>
            <a:t> (</a:t>
          </a:r>
          <a:r>
            <a:rPr lang="en-GB" sz="2000" b="1" i="1" kern="1200" dirty="0" err="1"/>
            <a:t>eng.</a:t>
          </a:r>
          <a:r>
            <a:rPr lang="en-GB" sz="2000" b="1" i="1" kern="1200" dirty="0"/>
            <a:t> Business Angel</a:t>
          </a:r>
          <a:r>
            <a:rPr lang="en-GB" sz="2000" b="1" i="0" kern="1200" dirty="0"/>
            <a:t>)</a:t>
          </a:r>
          <a:r>
            <a:rPr lang="en-GB" sz="2000" kern="1200" dirty="0"/>
            <a:t>: </a:t>
          </a:r>
          <a:r>
            <a:rPr lang="de-DE" sz="2000" kern="1200" dirty="0"/>
            <a:t>Einzelinvestoren, die auch als Mentoren fungieren können</a:t>
          </a:r>
          <a:endParaRPr lang="en-US" sz="2000" kern="1200" dirty="0"/>
        </a:p>
      </dsp:txBody>
      <dsp:txXfrm>
        <a:off x="0" y="1597215"/>
        <a:ext cx="10515600" cy="18500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44C8C-4C6A-4AE9-8430-CF6CE4DDA182}">
      <dsp:nvSpPr>
        <dsp:cNvPr id="0" name=""/>
        <dsp:cNvSpPr/>
      </dsp:nvSpPr>
      <dsp:spPr>
        <a:xfrm>
          <a:off x="0" y="27803"/>
          <a:ext cx="10373101" cy="1319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dirty="0" err="1"/>
            <a:t>Öffentliche</a:t>
          </a:r>
          <a:r>
            <a:rPr lang="en-US" sz="2400" b="1" kern="1200" dirty="0"/>
            <a:t> </a:t>
          </a:r>
          <a:r>
            <a:rPr lang="en-US" sz="2400" b="1" kern="1200" dirty="0" err="1"/>
            <a:t>Organisationen</a:t>
          </a:r>
          <a:r>
            <a:rPr lang="en-US" sz="2400" b="1" kern="1200" dirty="0"/>
            <a:t> und </a:t>
          </a:r>
          <a:r>
            <a:rPr lang="en-US" sz="2400" b="1" kern="1200" dirty="0" err="1"/>
            <a:t>Vermittler</a:t>
          </a:r>
          <a:r>
            <a:rPr lang="de-DE" sz="2400" b="1" kern="1200" dirty="0"/>
            <a:t>→</a:t>
          </a:r>
          <a:r>
            <a:rPr lang="de-DE" sz="2400" kern="1200" dirty="0"/>
            <a:t> In der Regel gemeinnützige Organisationen, die in verschiedenen Aspekten zum Projekt beitragen, z. B. durch Beratung oder finanzielle Unterstützung</a:t>
          </a:r>
          <a:endParaRPr lang="en-US" sz="2400" kern="1200" dirty="0"/>
        </a:p>
      </dsp:txBody>
      <dsp:txXfrm>
        <a:off x="64425" y="92228"/>
        <a:ext cx="10244251" cy="1190909"/>
      </dsp:txXfrm>
    </dsp:sp>
    <dsp:sp modelId="{AFF9194C-1C54-42E6-A88C-ACD86EA96232}">
      <dsp:nvSpPr>
        <dsp:cNvPr id="0" name=""/>
        <dsp:cNvSpPr/>
      </dsp:nvSpPr>
      <dsp:spPr>
        <a:xfrm>
          <a:off x="0" y="1347563"/>
          <a:ext cx="10373101" cy="233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34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de-DE" sz="1900" b="1" kern="1200" dirty="0"/>
            <a:t>Finanzierungsinstitutionen:</a:t>
          </a:r>
          <a:r>
            <a:rPr lang="de-DE" sz="1900" kern="1200" dirty="0"/>
            <a:t> Agenturen, die durch Finanzinstrumente und Finanzmittel zur regionalen Entwicklung beitragen</a:t>
          </a:r>
          <a:endParaRPr lang="en-US" sz="1900" kern="1200" dirty="0"/>
        </a:p>
        <a:p>
          <a:pPr marL="171450" lvl="1" indent="-171450" algn="l" defTabSz="844550" rtl="0">
            <a:lnSpc>
              <a:spcPct val="90000"/>
            </a:lnSpc>
            <a:spcBef>
              <a:spcPct val="0"/>
            </a:spcBef>
            <a:spcAft>
              <a:spcPct val="20000"/>
            </a:spcAft>
            <a:buChar char="•"/>
          </a:pPr>
          <a:r>
            <a:rPr lang="de-DE" sz="1900" b="1" kern="1200" dirty="0"/>
            <a:t>Inkubatoren, Akzeleratoren und Beratungsagenturen</a:t>
          </a:r>
          <a:r>
            <a:rPr lang="de-DE" sz="1900" kern="1200" dirty="0"/>
            <a:t>: Firmen, die Unterstützung für Jungunternehmen anbieten. Sie können Mentoring und Unterstützung bei der Geschäftsentwicklung anbieten, einen Arbeitsplatz zur Verfügung stellen, oder Zugang zu Finanzmitteln geben</a:t>
          </a:r>
          <a:endParaRPr lang="en-US" sz="1900" kern="1200" dirty="0"/>
        </a:p>
        <a:p>
          <a:pPr marL="171450" lvl="1" indent="-171450" algn="l" defTabSz="844550" rtl="0">
            <a:lnSpc>
              <a:spcPct val="90000"/>
            </a:lnSpc>
            <a:spcBef>
              <a:spcPct val="0"/>
            </a:spcBef>
            <a:spcAft>
              <a:spcPct val="20000"/>
            </a:spcAft>
            <a:buChar char="•"/>
          </a:pPr>
          <a:r>
            <a:rPr lang="de-DE" sz="1900" b="1" kern="1200" dirty="0"/>
            <a:t>Kammern und Verbände: </a:t>
          </a:r>
          <a:r>
            <a:rPr lang="de-DE" sz="1900" kern="1200" dirty="0"/>
            <a:t>NROs (Nichtregierungsorganisationen), die Arbeitnehmer vertreten, können Beratungs- und Informationsdienste anbieten</a:t>
          </a:r>
          <a:endParaRPr lang="en-US" sz="1900" kern="1200" dirty="0"/>
        </a:p>
      </dsp:txBody>
      <dsp:txXfrm>
        <a:off x="0" y="1347563"/>
        <a:ext cx="10373101" cy="2334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87749-C1D5-4761-BCA8-55B2BC63CC8E}">
      <dsp:nvSpPr>
        <dsp:cNvPr id="0" name=""/>
        <dsp:cNvSpPr/>
      </dsp:nvSpPr>
      <dsp:spPr>
        <a:xfrm>
          <a:off x="0" y="3106271"/>
          <a:ext cx="1068003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E59698-22B8-41DF-84D9-B7A02336867A}">
      <dsp:nvSpPr>
        <dsp:cNvPr id="0" name=""/>
        <dsp:cNvSpPr/>
      </dsp:nvSpPr>
      <dsp:spPr>
        <a:xfrm>
          <a:off x="0" y="2054182"/>
          <a:ext cx="1068003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D11B50-274D-4936-896D-99BF38B30823}">
      <dsp:nvSpPr>
        <dsp:cNvPr id="0" name=""/>
        <dsp:cNvSpPr/>
      </dsp:nvSpPr>
      <dsp:spPr>
        <a:xfrm>
          <a:off x="0" y="1002093"/>
          <a:ext cx="1068003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BEDD56-6AD7-4895-800B-C251CA62B51F}">
      <dsp:nvSpPr>
        <dsp:cNvPr id="0" name=""/>
        <dsp:cNvSpPr/>
      </dsp:nvSpPr>
      <dsp:spPr>
        <a:xfrm>
          <a:off x="2776808" y="104"/>
          <a:ext cx="7903223" cy="1001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de-DE" sz="1800" kern="1200" dirty="0"/>
            <a:t>Am populärsten. Dient zur Unterstützung von sozialen, politischen, akademischen Projekten. Spender erhalten keine Gegenleistung.</a:t>
          </a:r>
          <a:endParaRPr lang="en-US" sz="1800" kern="1200" dirty="0"/>
        </a:p>
      </dsp:txBody>
      <dsp:txXfrm>
        <a:off x="2776808" y="104"/>
        <a:ext cx="7903223" cy="1001989"/>
      </dsp:txXfrm>
    </dsp:sp>
    <dsp:sp modelId="{2410887A-0524-43CB-9D6C-8F50FB21825F}">
      <dsp:nvSpPr>
        <dsp:cNvPr id="0" name=""/>
        <dsp:cNvSpPr/>
      </dsp:nvSpPr>
      <dsp:spPr>
        <a:xfrm>
          <a:off x="0" y="228157"/>
          <a:ext cx="2776808" cy="786962"/>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err="1"/>
            <a:t>Spendenbasiert</a:t>
          </a:r>
          <a:endParaRPr lang="en-US" sz="2200" kern="1200" dirty="0"/>
        </a:p>
      </dsp:txBody>
      <dsp:txXfrm>
        <a:off x="38423" y="266580"/>
        <a:ext cx="2699962" cy="748539"/>
      </dsp:txXfrm>
    </dsp:sp>
    <dsp:sp modelId="{D518C49C-77B6-4D2A-8E00-8EA5482182F2}">
      <dsp:nvSpPr>
        <dsp:cNvPr id="0" name=""/>
        <dsp:cNvSpPr/>
      </dsp:nvSpPr>
      <dsp:spPr>
        <a:xfrm>
          <a:off x="2776808" y="1052193"/>
          <a:ext cx="7903223" cy="1001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de-DE" sz="1800" kern="1200" dirty="0"/>
            <a:t>Die Unterstützer erhalten in der Regel eine symbolische Kompensation. Die Höhe der Belohnung ist nicht proportional zum tatsächlichen finanziellen Beitrag (z. B. handschriftliches Dankeschön). Die Motivation ist ähnlich wie beim spendenbasierten Crowdfunding.</a:t>
          </a:r>
          <a:endParaRPr lang="en-US" sz="1800" kern="1200" dirty="0"/>
        </a:p>
      </dsp:txBody>
      <dsp:txXfrm>
        <a:off x="2776808" y="1052193"/>
        <a:ext cx="7903223" cy="1001989"/>
      </dsp:txXfrm>
    </dsp:sp>
    <dsp:sp modelId="{AB0BD3F9-CC82-4C0C-84D5-4A534DD3B18F}">
      <dsp:nvSpPr>
        <dsp:cNvPr id="0" name=""/>
        <dsp:cNvSpPr/>
      </dsp:nvSpPr>
      <dsp:spPr>
        <a:xfrm>
          <a:off x="0" y="1280246"/>
          <a:ext cx="2776808" cy="786962"/>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err="1"/>
            <a:t>Gegenleistungsbasiert</a:t>
          </a:r>
          <a:endParaRPr lang="en-US" sz="2200" kern="1200" dirty="0"/>
        </a:p>
      </dsp:txBody>
      <dsp:txXfrm>
        <a:off x="38423" y="1318669"/>
        <a:ext cx="2699962" cy="748539"/>
      </dsp:txXfrm>
    </dsp:sp>
    <dsp:sp modelId="{DE78828A-A5A0-4303-ADF4-2F106B366DFC}">
      <dsp:nvSpPr>
        <dsp:cNvPr id="0" name=""/>
        <dsp:cNvSpPr/>
      </dsp:nvSpPr>
      <dsp:spPr>
        <a:xfrm>
          <a:off x="2776808" y="2104282"/>
          <a:ext cx="7903223" cy="1001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800100">
            <a:lnSpc>
              <a:spcPct val="90000"/>
            </a:lnSpc>
            <a:spcBef>
              <a:spcPct val="0"/>
            </a:spcBef>
            <a:spcAft>
              <a:spcPct val="35000"/>
            </a:spcAft>
            <a:buNone/>
          </a:pPr>
          <a:r>
            <a:rPr lang="de-DE" sz="1800" kern="1200" dirty="0"/>
            <a:t>Die Initiatoren bieten den Unterstützern der Kampagne einen Prototyp oder das fertige Produkt/die fertige Dienstleistung an. Das Modell wird häufig auf Plattformen wie Kickstarter implementiert.</a:t>
          </a:r>
          <a:endParaRPr lang="en-US" sz="1800" kern="1200" dirty="0"/>
        </a:p>
      </dsp:txBody>
      <dsp:txXfrm>
        <a:off x="2776808" y="2104282"/>
        <a:ext cx="7903223" cy="1001989"/>
      </dsp:txXfrm>
    </dsp:sp>
    <dsp:sp modelId="{3520A4CC-0CBF-4FE2-9CFF-FAEC96F46349}">
      <dsp:nvSpPr>
        <dsp:cNvPr id="0" name=""/>
        <dsp:cNvSpPr/>
      </dsp:nvSpPr>
      <dsp:spPr>
        <a:xfrm>
          <a:off x="0" y="2319413"/>
          <a:ext cx="2776808" cy="786962"/>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err="1"/>
            <a:t>Vorverkauf</a:t>
          </a:r>
          <a:endParaRPr lang="en-US" sz="2200" kern="1200" dirty="0"/>
        </a:p>
      </dsp:txBody>
      <dsp:txXfrm>
        <a:off x="38423" y="2357836"/>
        <a:ext cx="2699962" cy="7485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1D684-D32B-46FF-8AD5-5004DB3A0DF3}">
      <dsp:nvSpPr>
        <dsp:cNvPr id="0" name=""/>
        <dsp:cNvSpPr/>
      </dsp:nvSpPr>
      <dsp:spPr>
        <a:xfrm>
          <a:off x="0" y="207300"/>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de-AT" sz="3000" kern="1200" dirty="0"/>
            <a:t>Vorteile für Unterstützer</a:t>
          </a:r>
          <a:endParaRPr lang="en-US" sz="3000" kern="1200" dirty="0"/>
        </a:p>
      </dsp:txBody>
      <dsp:txXfrm>
        <a:off x="35125" y="242425"/>
        <a:ext cx="10445350" cy="649299"/>
      </dsp:txXfrm>
    </dsp:sp>
    <dsp:sp modelId="{FD1A0631-52A3-48FC-A709-FF1388234F89}">
      <dsp:nvSpPr>
        <dsp:cNvPr id="0" name=""/>
        <dsp:cNvSpPr/>
      </dsp:nvSpPr>
      <dsp:spPr>
        <a:xfrm>
          <a:off x="0" y="926850"/>
          <a:ext cx="10515600" cy="121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rtl="0">
            <a:lnSpc>
              <a:spcPct val="90000"/>
            </a:lnSpc>
            <a:spcBef>
              <a:spcPct val="0"/>
            </a:spcBef>
            <a:spcAft>
              <a:spcPct val="20000"/>
            </a:spcAft>
            <a:buChar char="•"/>
          </a:pPr>
          <a:r>
            <a:rPr lang="de-DE" sz="2300" kern="1200" dirty="0"/>
            <a:t>Unterstützer können Produkte frühzeitig kaufen</a:t>
          </a:r>
          <a:endParaRPr lang="en-US" sz="2300" kern="1200" dirty="0"/>
        </a:p>
        <a:p>
          <a:pPr marL="228600" lvl="1" indent="-228600" algn="l" defTabSz="1022350" rtl="0">
            <a:lnSpc>
              <a:spcPct val="90000"/>
            </a:lnSpc>
            <a:spcBef>
              <a:spcPct val="0"/>
            </a:spcBef>
            <a:spcAft>
              <a:spcPct val="20000"/>
            </a:spcAft>
            <a:buChar char="•"/>
          </a:pPr>
          <a:r>
            <a:rPr lang="de-DE" sz="2300" kern="1200" dirty="0"/>
            <a:t>Unterstützer können ihre Unterstützung öffentlich zeigen</a:t>
          </a:r>
          <a:endParaRPr lang="en-US" sz="2300" kern="1200" dirty="0"/>
        </a:p>
        <a:p>
          <a:pPr marL="228600" lvl="1" indent="-228600" algn="l" defTabSz="1022350" rtl="0">
            <a:lnSpc>
              <a:spcPct val="90000"/>
            </a:lnSpc>
            <a:spcBef>
              <a:spcPct val="0"/>
            </a:spcBef>
            <a:spcAft>
              <a:spcPct val="20000"/>
            </a:spcAft>
            <a:buChar char="•"/>
          </a:pPr>
          <a:r>
            <a:rPr lang="de-DE" sz="2300" kern="1200" dirty="0"/>
            <a:t>Unterstützer erhalten Produkte, die oft nicht verfügbar sind</a:t>
          </a:r>
          <a:endParaRPr lang="en-US" sz="2300" kern="1200" dirty="0"/>
        </a:p>
      </dsp:txBody>
      <dsp:txXfrm>
        <a:off x="0" y="926850"/>
        <a:ext cx="10515600" cy="1210950"/>
      </dsp:txXfrm>
    </dsp:sp>
    <dsp:sp modelId="{70A75D85-47FE-4D6A-866A-5E1D9D459671}">
      <dsp:nvSpPr>
        <dsp:cNvPr id="0" name=""/>
        <dsp:cNvSpPr/>
      </dsp:nvSpPr>
      <dsp:spPr>
        <a:xfrm>
          <a:off x="0" y="2137800"/>
          <a:ext cx="105156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de-AT" sz="3000" kern="1200" dirty="0"/>
            <a:t>Vorteile für Unternehmen</a:t>
          </a:r>
          <a:endParaRPr lang="en-US" sz="3000" kern="1200" dirty="0"/>
        </a:p>
      </dsp:txBody>
      <dsp:txXfrm>
        <a:off x="35125" y="2172925"/>
        <a:ext cx="10445350" cy="649299"/>
      </dsp:txXfrm>
    </dsp:sp>
    <dsp:sp modelId="{DDEE4CEA-9029-4E6A-967A-DEE26880464B}">
      <dsp:nvSpPr>
        <dsp:cNvPr id="0" name=""/>
        <dsp:cNvSpPr/>
      </dsp:nvSpPr>
      <dsp:spPr>
        <a:xfrm>
          <a:off x="0" y="2857350"/>
          <a:ext cx="10515600" cy="1583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rtl="0">
            <a:lnSpc>
              <a:spcPct val="90000"/>
            </a:lnSpc>
            <a:spcBef>
              <a:spcPct val="0"/>
            </a:spcBef>
            <a:spcAft>
              <a:spcPct val="20000"/>
            </a:spcAft>
            <a:buChar char="•"/>
          </a:pPr>
          <a:r>
            <a:rPr lang="de-DE" sz="2300" kern="1200" dirty="0"/>
            <a:t>Die erhaltenen Mittel müssen nicht zurückgezahlt werden</a:t>
          </a:r>
          <a:endParaRPr lang="en-US" sz="2300" kern="1200" dirty="0"/>
        </a:p>
        <a:p>
          <a:pPr marL="228600" lvl="1" indent="-228600" algn="l" defTabSz="1022350" rtl="0">
            <a:lnSpc>
              <a:spcPct val="90000"/>
            </a:lnSpc>
            <a:spcBef>
              <a:spcPct val="0"/>
            </a:spcBef>
            <a:spcAft>
              <a:spcPct val="20000"/>
            </a:spcAft>
            <a:buChar char="•"/>
          </a:pPr>
          <a:r>
            <a:rPr lang="de-DE" sz="2300" kern="1200" dirty="0"/>
            <a:t>Neben der Kapitalbeschaffung kann bereits ein Kundenstamm aufgebaut werden</a:t>
          </a:r>
          <a:endParaRPr lang="en-US" sz="2300" kern="1200" dirty="0"/>
        </a:p>
        <a:p>
          <a:pPr marL="228600" lvl="1" indent="-228600" algn="l" defTabSz="1022350" rtl="0">
            <a:lnSpc>
              <a:spcPct val="90000"/>
            </a:lnSpc>
            <a:spcBef>
              <a:spcPct val="0"/>
            </a:spcBef>
            <a:spcAft>
              <a:spcPct val="20000"/>
            </a:spcAft>
            <a:buChar char="•"/>
          </a:pPr>
          <a:r>
            <a:rPr lang="de-DE" sz="2300" kern="1200" dirty="0"/>
            <a:t>Es kann ein viel größeres Publikum erreichen</a:t>
          </a:r>
          <a:endParaRPr lang="en-US" sz="2300" kern="1200" dirty="0"/>
        </a:p>
        <a:p>
          <a:pPr marL="228600" lvl="1" indent="-228600" algn="l" defTabSz="1022350" rtl="0">
            <a:lnSpc>
              <a:spcPct val="90000"/>
            </a:lnSpc>
            <a:spcBef>
              <a:spcPct val="0"/>
            </a:spcBef>
            <a:spcAft>
              <a:spcPct val="20000"/>
            </a:spcAft>
            <a:buChar char="•"/>
          </a:pPr>
          <a:r>
            <a:rPr lang="de-DE" sz="2300" kern="1200" dirty="0"/>
            <a:t>Es ist ein Marketing-Tool zur Weiterentwicklung</a:t>
          </a:r>
          <a:endParaRPr lang="en-US" sz="2300" kern="1200" dirty="0"/>
        </a:p>
      </dsp:txBody>
      <dsp:txXfrm>
        <a:off x="0" y="2857350"/>
        <a:ext cx="10515600" cy="15835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D016D-303D-4F10-B4B3-42487992D565}">
      <dsp:nvSpPr>
        <dsp:cNvPr id="0" name=""/>
        <dsp:cNvSpPr/>
      </dsp:nvSpPr>
      <dsp:spPr>
        <a:xfrm>
          <a:off x="0" y="3787"/>
          <a:ext cx="10515600" cy="599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err="1"/>
            <a:t>Für</a:t>
          </a:r>
          <a:r>
            <a:rPr lang="en-US" sz="2500" kern="1200" dirty="0"/>
            <a:t> </a:t>
          </a:r>
          <a:r>
            <a:rPr lang="en-US" sz="2500" kern="1200" dirty="0" err="1"/>
            <a:t>Investoren</a:t>
          </a:r>
          <a:endParaRPr lang="en-US" sz="2500" kern="1200" dirty="0"/>
        </a:p>
      </dsp:txBody>
      <dsp:txXfrm>
        <a:off x="29271" y="33058"/>
        <a:ext cx="10457058" cy="541083"/>
      </dsp:txXfrm>
    </dsp:sp>
    <dsp:sp modelId="{B779C004-5534-455F-8BB6-A04788579F52}">
      <dsp:nvSpPr>
        <dsp:cNvPr id="0" name=""/>
        <dsp:cNvSpPr/>
      </dsp:nvSpPr>
      <dsp:spPr>
        <a:xfrm>
          <a:off x="0" y="603412"/>
          <a:ext cx="10515600" cy="137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1750" rIns="177800" bIns="31750" numCol="1" spcCol="1270" anchor="t" anchorCtr="0">
          <a:noAutofit/>
        </a:bodyPr>
        <a:lstStyle/>
        <a:p>
          <a:pPr marL="228600" lvl="1" indent="-228600" algn="l" defTabSz="889000" rtl="0">
            <a:lnSpc>
              <a:spcPct val="90000"/>
            </a:lnSpc>
            <a:spcBef>
              <a:spcPct val="0"/>
            </a:spcBef>
            <a:spcAft>
              <a:spcPct val="20000"/>
            </a:spcAft>
            <a:buChar char="•"/>
          </a:pPr>
          <a:r>
            <a:rPr lang="de-DE" sz="2000" kern="1200" dirty="0"/>
            <a:t>Investoren profitieren von den jährlichen Zinssätzen</a:t>
          </a:r>
          <a:endParaRPr lang="en-US" sz="2000" kern="1200" dirty="0"/>
        </a:p>
        <a:p>
          <a:pPr marL="228600" lvl="1" indent="-228600" algn="l" defTabSz="889000" rtl="0">
            <a:lnSpc>
              <a:spcPct val="90000"/>
            </a:lnSpc>
            <a:spcBef>
              <a:spcPct val="0"/>
            </a:spcBef>
            <a:spcAft>
              <a:spcPct val="20000"/>
            </a:spcAft>
            <a:buChar char="•"/>
          </a:pPr>
          <a:r>
            <a:rPr lang="de-DE" sz="2000" kern="1200" dirty="0"/>
            <a:t>Sie beteiligen sich am Erfolg des Unternehmens (oder der Immobilie)</a:t>
          </a:r>
        </a:p>
        <a:p>
          <a:pPr marL="228600" lvl="1" indent="-228600" algn="l" defTabSz="889000" rtl="0">
            <a:lnSpc>
              <a:spcPct val="90000"/>
            </a:lnSpc>
            <a:spcBef>
              <a:spcPct val="0"/>
            </a:spcBef>
            <a:spcAft>
              <a:spcPct val="20000"/>
            </a:spcAft>
            <a:buChar char="•"/>
          </a:pPr>
          <a:r>
            <a:rPr lang="de-DE" sz="2000" kern="1200" dirty="0"/>
            <a:t>Investoren erhalten von den Unternehmen häufig spezielle „Goodies“</a:t>
          </a:r>
        </a:p>
        <a:p>
          <a:pPr marL="228600" lvl="1" indent="-228600" algn="l" defTabSz="889000" rtl="0">
            <a:lnSpc>
              <a:spcPct val="90000"/>
            </a:lnSpc>
            <a:spcBef>
              <a:spcPct val="0"/>
            </a:spcBef>
            <a:spcAft>
              <a:spcPct val="20000"/>
            </a:spcAft>
            <a:buChar char="•"/>
          </a:pPr>
          <a:r>
            <a:rPr lang="de-DE" sz="2000" kern="1200" dirty="0"/>
            <a:t>Investoren wissen genau, wo ihr Geld fließt und haben direkten Kontakt zu den Unternehmern</a:t>
          </a:r>
        </a:p>
      </dsp:txBody>
      <dsp:txXfrm>
        <a:off x="0" y="603412"/>
        <a:ext cx="10515600" cy="1371375"/>
      </dsp:txXfrm>
    </dsp:sp>
    <dsp:sp modelId="{A8A9E6BE-11D1-4A3F-BA82-620840737B56}">
      <dsp:nvSpPr>
        <dsp:cNvPr id="0" name=""/>
        <dsp:cNvSpPr/>
      </dsp:nvSpPr>
      <dsp:spPr>
        <a:xfrm>
          <a:off x="0" y="1974787"/>
          <a:ext cx="10515600" cy="599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err="1"/>
            <a:t>Für</a:t>
          </a:r>
          <a:r>
            <a:rPr lang="en-US" sz="2500" kern="1200" dirty="0"/>
            <a:t> </a:t>
          </a:r>
          <a:r>
            <a:rPr lang="en-US" sz="2500" kern="1200" dirty="0" err="1"/>
            <a:t>Unternehmen</a:t>
          </a:r>
          <a:endParaRPr lang="en-US" sz="2500" kern="1200" dirty="0"/>
        </a:p>
      </dsp:txBody>
      <dsp:txXfrm>
        <a:off x="29271" y="2004058"/>
        <a:ext cx="10457058" cy="541083"/>
      </dsp:txXfrm>
    </dsp:sp>
    <dsp:sp modelId="{4530753E-D203-47A7-B7EE-5960A37AEFEC}">
      <dsp:nvSpPr>
        <dsp:cNvPr id="0" name=""/>
        <dsp:cNvSpPr/>
      </dsp:nvSpPr>
      <dsp:spPr>
        <a:xfrm>
          <a:off x="0" y="2574412"/>
          <a:ext cx="10515600" cy="20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1750" rIns="177800" bIns="31750" numCol="1" spcCol="1270" anchor="t" anchorCtr="0">
          <a:noAutofit/>
        </a:bodyPr>
        <a:lstStyle/>
        <a:p>
          <a:pPr marL="228600" lvl="1" indent="-228600" algn="l" defTabSz="889000" rtl="0">
            <a:lnSpc>
              <a:spcPct val="90000"/>
            </a:lnSpc>
            <a:spcBef>
              <a:spcPct val="0"/>
            </a:spcBef>
            <a:spcAft>
              <a:spcPct val="20000"/>
            </a:spcAft>
            <a:buChar char="•"/>
          </a:pPr>
          <a:r>
            <a:rPr lang="de-DE" sz="2000" kern="1200" dirty="0"/>
            <a:t>Stärkt die Kapitalstruktur des Unternehmens</a:t>
          </a:r>
          <a:endParaRPr lang="en-US" sz="2000" kern="1200" dirty="0"/>
        </a:p>
        <a:p>
          <a:pPr marL="228600" lvl="1" indent="-228600" algn="l" defTabSz="889000" rtl="0">
            <a:lnSpc>
              <a:spcPct val="90000"/>
            </a:lnSpc>
            <a:spcBef>
              <a:spcPct val="0"/>
            </a:spcBef>
            <a:spcAft>
              <a:spcPct val="20000"/>
            </a:spcAft>
            <a:buChar char="•"/>
          </a:pPr>
          <a:r>
            <a:rPr lang="de-DE" sz="2000" kern="1200" dirty="0"/>
            <a:t>Marketing-Tool: Die Projekte erhalten viel Aufmerksamkeit sowie eine große Reichweite</a:t>
          </a:r>
        </a:p>
        <a:p>
          <a:pPr marL="228600" lvl="1" indent="-228600" algn="l" defTabSz="889000" rtl="0">
            <a:lnSpc>
              <a:spcPct val="90000"/>
            </a:lnSpc>
            <a:spcBef>
              <a:spcPct val="0"/>
            </a:spcBef>
            <a:spcAft>
              <a:spcPct val="20000"/>
            </a:spcAft>
            <a:buChar char="•"/>
          </a:pPr>
          <a:r>
            <a:rPr lang="de-DE" sz="2000" kern="1200" dirty="0"/>
            <a:t>Die Allgemeinheit gibt dem Unternehmen direktes Feedback</a:t>
          </a:r>
        </a:p>
        <a:p>
          <a:pPr marL="228600" lvl="1" indent="-228600" algn="l" defTabSz="889000" rtl="0">
            <a:lnSpc>
              <a:spcPct val="90000"/>
            </a:lnSpc>
            <a:spcBef>
              <a:spcPct val="0"/>
            </a:spcBef>
            <a:spcAft>
              <a:spcPct val="20000"/>
            </a:spcAft>
            <a:buChar char="•"/>
          </a:pPr>
          <a:r>
            <a:rPr lang="de-DE" sz="2000" kern="1200" dirty="0"/>
            <a:t>Interaktion: Unternehmen haben persönlichen Kontakt zu Kunden und Interessenten</a:t>
          </a:r>
        </a:p>
        <a:p>
          <a:pPr marL="228600" lvl="1" indent="-228600" algn="l" defTabSz="889000" rtl="0">
            <a:lnSpc>
              <a:spcPct val="90000"/>
            </a:lnSpc>
            <a:spcBef>
              <a:spcPct val="0"/>
            </a:spcBef>
            <a:spcAft>
              <a:spcPct val="20000"/>
            </a:spcAft>
            <a:buChar char="•"/>
          </a:pPr>
          <a:r>
            <a:rPr lang="de-DE" sz="2000" kern="1200" dirty="0"/>
            <a:t>Mit Investoren gewinnen Unternehmen treue Kunden und Markenbotschafter</a:t>
          </a:r>
          <a:endParaRPr lang="en-US" sz="2000" kern="1200" dirty="0"/>
        </a:p>
        <a:p>
          <a:pPr marL="228600" lvl="1" indent="-228600" algn="l" defTabSz="889000" rtl="0">
            <a:lnSpc>
              <a:spcPct val="90000"/>
            </a:lnSpc>
            <a:spcBef>
              <a:spcPct val="0"/>
            </a:spcBef>
            <a:spcAft>
              <a:spcPct val="20000"/>
            </a:spcAft>
            <a:buChar char="•"/>
          </a:pPr>
          <a:endParaRPr lang="en-US" sz="2000" kern="1200" dirty="0"/>
        </a:p>
      </dsp:txBody>
      <dsp:txXfrm>
        <a:off x="0" y="2574412"/>
        <a:ext cx="10515600" cy="207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2BE9-4D83-4AA3-92B0-AF46E51D2B22}">
      <dsp:nvSpPr>
        <dsp:cNvPr id="0" name=""/>
        <dsp:cNvSpPr/>
      </dsp:nvSpPr>
      <dsp:spPr>
        <a:xfrm>
          <a:off x="4877" y="0"/>
          <a:ext cx="2839417" cy="11158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err="1"/>
            <a:t>Entwicklung</a:t>
          </a:r>
          <a:r>
            <a:rPr lang="en-US" sz="1600" kern="1200" dirty="0"/>
            <a:t> </a:t>
          </a:r>
          <a:r>
            <a:rPr lang="en-US" sz="1600" kern="1200" dirty="0" err="1"/>
            <a:t>einer</a:t>
          </a:r>
          <a:r>
            <a:rPr lang="en-US" sz="1600" kern="1200" dirty="0"/>
            <a:t> Crowdfunding-</a:t>
          </a:r>
          <a:r>
            <a:rPr lang="en-US" sz="1600" kern="1200" dirty="0" err="1"/>
            <a:t>Kampagne</a:t>
          </a:r>
          <a:endParaRPr lang="en-US" sz="1600" kern="1200" dirty="0"/>
        </a:p>
      </dsp:txBody>
      <dsp:txXfrm>
        <a:off x="562816" y="0"/>
        <a:ext cx="1723539" cy="1115878"/>
      </dsp:txXfrm>
    </dsp:sp>
    <dsp:sp modelId="{B6B357CD-6934-493F-A639-E1E990F3D8DF}">
      <dsp:nvSpPr>
        <dsp:cNvPr id="0" name=""/>
        <dsp:cNvSpPr/>
      </dsp:nvSpPr>
      <dsp:spPr>
        <a:xfrm>
          <a:off x="2560353" y="0"/>
          <a:ext cx="2839417" cy="11158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err="1"/>
            <a:t>Kampagnenstart</a:t>
          </a:r>
          <a:r>
            <a:rPr lang="en-US" sz="1600" kern="1200" dirty="0"/>
            <a:t> auf </a:t>
          </a:r>
          <a:r>
            <a:rPr lang="en-US" sz="1600" kern="1200" dirty="0" err="1"/>
            <a:t>einer</a:t>
          </a:r>
          <a:r>
            <a:rPr lang="en-US" sz="1600" kern="1200" dirty="0"/>
            <a:t> </a:t>
          </a:r>
          <a:r>
            <a:rPr lang="en-US" sz="1600" kern="1200" dirty="0" err="1"/>
            <a:t>Plattform</a:t>
          </a:r>
          <a:endParaRPr lang="en-US" sz="1600" kern="1200" dirty="0"/>
        </a:p>
      </dsp:txBody>
      <dsp:txXfrm>
        <a:off x="3118292" y="0"/>
        <a:ext cx="1723539" cy="1115878"/>
      </dsp:txXfrm>
    </dsp:sp>
    <dsp:sp modelId="{110BC12F-37FE-4FA5-9B46-ADA6B0538A0F}">
      <dsp:nvSpPr>
        <dsp:cNvPr id="0" name=""/>
        <dsp:cNvSpPr/>
      </dsp:nvSpPr>
      <dsp:spPr>
        <a:xfrm>
          <a:off x="5131326" y="0"/>
          <a:ext cx="2839417" cy="11158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err="1"/>
            <a:t>Spendensammlung</a:t>
          </a:r>
          <a:endParaRPr lang="en-US" sz="1600" kern="1200" dirty="0"/>
        </a:p>
      </dsp:txBody>
      <dsp:txXfrm>
        <a:off x="5689265" y="0"/>
        <a:ext cx="1723539" cy="1115878"/>
      </dsp:txXfrm>
    </dsp:sp>
    <dsp:sp modelId="{977B6022-C3DB-4FEA-85AD-BB2CAE1335BD}">
      <dsp:nvSpPr>
        <dsp:cNvPr id="0" name=""/>
        <dsp:cNvSpPr/>
      </dsp:nvSpPr>
      <dsp:spPr>
        <a:xfrm>
          <a:off x="7671304" y="0"/>
          <a:ext cx="2839417" cy="11158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err="1"/>
            <a:t>Initiatoren</a:t>
          </a:r>
          <a:r>
            <a:rPr lang="en-US" sz="1600" kern="1200" dirty="0"/>
            <a:t> </a:t>
          </a:r>
          <a:r>
            <a:rPr lang="en-US" sz="1600" kern="1200" dirty="0" err="1"/>
            <a:t>realisieren</a:t>
          </a:r>
          <a:r>
            <a:rPr lang="en-US" sz="1600" kern="1200" dirty="0"/>
            <a:t> </a:t>
          </a:r>
          <a:r>
            <a:rPr lang="en-US" sz="1600" kern="1200" dirty="0" err="1"/>
            <a:t>versprochene</a:t>
          </a:r>
          <a:r>
            <a:rPr lang="en-US" sz="1600" kern="1200" dirty="0"/>
            <a:t> </a:t>
          </a:r>
          <a:r>
            <a:rPr lang="en-US" sz="1600" kern="1200" dirty="0" err="1"/>
            <a:t>Ziele</a:t>
          </a:r>
          <a:endParaRPr lang="en-US" sz="1600" kern="1200" dirty="0"/>
        </a:p>
      </dsp:txBody>
      <dsp:txXfrm>
        <a:off x="8229243" y="0"/>
        <a:ext cx="1723539" cy="1115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2BE9-4D83-4AA3-92B0-AF46E51D2B22}">
      <dsp:nvSpPr>
        <dsp:cNvPr id="0" name=""/>
        <dsp:cNvSpPr/>
      </dsp:nvSpPr>
      <dsp:spPr>
        <a:xfrm>
          <a:off x="5211" y="0"/>
          <a:ext cx="3033663" cy="955783"/>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Entwicklung</a:t>
          </a:r>
          <a:r>
            <a:rPr lang="en-US" sz="1900" kern="1200" dirty="0"/>
            <a:t> </a:t>
          </a:r>
          <a:r>
            <a:rPr lang="en-US" sz="1900" kern="1200" dirty="0" err="1"/>
            <a:t>einer</a:t>
          </a:r>
          <a:r>
            <a:rPr lang="en-US" sz="1900" kern="1200" dirty="0"/>
            <a:t> Crowdfunding-</a:t>
          </a:r>
          <a:r>
            <a:rPr lang="en-US" sz="1900" kern="1200" dirty="0" err="1"/>
            <a:t>Kampagne</a:t>
          </a:r>
          <a:endParaRPr lang="en-US" sz="1900" kern="1200" dirty="0"/>
        </a:p>
      </dsp:txBody>
      <dsp:txXfrm>
        <a:off x="483103" y="0"/>
        <a:ext cx="2077880" cy="955783"/>
      </dsp:txXfrm>
    </dsp:sp>
    <dsp:sp modelId="{B6B357CD-6934-493F-A639-E1E990F3D8DF}">
      <dsp:nvSpPr>
        <dsp:cNvPr id="0" name=""/>
        <dsp:cNvSpPr/>
      </dsp:nvSpPr>
      <dsp:spPr>
        <a:xfrm>
          <a:off x="2735508"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Kampagnenstart</a:t>
          </a:r>
          <a:r>
            <a:rPr lang="en-US" sz="1900" kern="1200" dirty="0"/>
            <a:t> auf </a:t>
          </a:r>
          <a:r>
            <a:rPr lang="en-US" sz="1900" kern="1200" dirty="0" err="1"/>
            <a:t>einer</a:t>
          </a:r>
          <a:r>
            <a:rPr lang="en-US" sz="1900" kern="1200" dirty="0"/>
            <a:t> </a:t>
          </a:r>
          <a:r>
            <a:rPr lang="en-US" sz="1900" kern="1200" dirty="0" err="1"/>
            <a:t>Plattform</a:t>
          </a:r>
          <a:endParaRPr lang="en-US" sz="1900" kern="1200" dirty="0"/>
        </a:p>
      </dsp:txBody>
      <dsp:txXfrm>
        <a:off x="3213400" y="0"/>
        <a:ext cx="2077880" cy="955783"/>
      </dsp:txXfrm>
    </dsp:sp>
    <dsp:sp modelId="{110BC12F-37FE-4FA5-9B46-ADA6B0538A0F}">
      <dsp:nvSpPr>
        <dsp:cNvPr id="0" name=""/>
        <dsp:cNvSpPr/>
      </dsp:nvSpPr>
      <dsp:spPr>
        <a:xfrm>
          <a:off x="5482364"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Spendensammlung</a:t>
          </a:r>
          <a:endParaRPr lang="en-US" sz="1900" kern="1200" dirty="0"/>
        </a:p>
      </dsp:txBody>
      <dsp:txXfrm>
        <a:off x="5960256" y="0"/>
        <a:ext cx="2077880" cy="955783"/>
      </dsp:txXfrm>
    </dsp:sp>
    <dsp:sp modelId="{977B6022-C3DB-4FEA-85AD-BB2CAE1335BD}">
      <dsp:nvSpPr>
        <dsp:cNvPr id="0" name=""/>
        <dsp:cNvSpPr/>
      </dsp:nvSpPr>
      <dsp:spPr>
        <a:xfrm>
          <a:off x="8196103"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Initiatoren</a:t>
          </a:r>
          <a:r>
            <a:rPr lang="en-US" sz="1900" kern="1200" dirty="0"/>
            <a:t> </a:t>
          </a:r>
          <a:r>
            <a:rPr lang="en-US" sz="1900" kern="1200" dirty="0" err="1"/>
            <a:t>realisieren</a:t>
          </a:r>
          <a:r>
            <a:rPr lang="en-US" sz="1900" kern="1200" dirty="0"/>
            <a:t> </a:t>
          </a:r>
          <a:r>
            <a:rPr lang="en-US" sz="1900" kern="1200" dirty="0" err="1"/>
            <a:t>versprochene</a:t>
          </a:r>
          <a:r>
            <a:rPr lang="en-US" sz="1900" kern="1200" dirty="0"/>
            <a:t> </a:t>
          </a:r>
          <a:r>
            <a:rPr lang="en-US" sz="1900" kern="1200" dirty="0" err="1"/>
            <a:t>Ziele</a:t>
          </a:r>
          <a:endParaRPr lang="en-US" sz="1900" kern="1200" dirty="0"/>
        </a:p>
      </dsp:txBody>
      <dsp:txXfrm>
        <a:off x="8673995" y="0"/>
        <a:ext cx="2077880" cy="95578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2BE9-4D83-4AA3-92B0-AF46E51D2B22}">
      <dsp:nvSpPr>
        <dsp:cNvPr id="0" name=""/>
        <dsp:cNvSpPr/>
      </dsp:nvSpPr>
      <dsp:spPr>
        <a:xfrm>
          <a:off x="5211" y="0"/>
          <a:ext cx="3033663" cy="955783"/>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Entwicklung</a:t>
          </a:r>
          <a:r>
            <a:rPr lang="en-US" sz="1900" kern="1200" dirty="0"/>
            <a:t> </a:t>
          </a:r>
          <a:r>
            <a:rPr lang="en-US" sz="1900" kern="1200" dirty="0" err="1"/>
            <a:t>einer</a:t>
          </a:r>
          <a:r>
            <a:rPr lang="en-US" sz="1900" kern="1200" dirty="0"/>
            <a:t> Crowdfunding-</a:t>
          </a:r>
          <a:r>
            <a:rPr lang="en-US" sz="1900" kern="1200" dirty="0" err="1"/>
            <a:t>Kampagne</a:t>
          </a:r>
          <a:endParaRPr lang="en-US" sz="1900" kern="1200" dirty="0"/>
        </a:p>
      </dsp:txBody>
      <dsp:txXfrm>
        <a:off x="483103" y="0"/>
        <a:ext cx="2077880" cy="955783"/>
      </dsp:txXfrm>
    </dsp:sp>
    <dsp:sp modelId="{B6B357CD-6934-493F-A639-E1E990F3D8DF}">
      <dsp:nvSpPr>
        <dsp:cNvPr id="0" name=""/>
        <dsp:cNvSpPr/>
      </dsp:nvSpPr>
      <dsp:spPr>
        <a:xfrm>
          <a:off x="2735508"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Kampagnenstart</a:t>
          </a:r>
          <a:r>
            <a:rPr lang="en-US" sz="1900" kern="1200" dirty="0"/>
            <a:t> auf </a:t>
          </a:r>
          <a:r>
            <a:rPr lang="en-US" sz="1900" kern="1200" dirty="0" err="1"/>
            <a:t>einer</a:t>
          </a:r>
          <a:r>
            <a:rPr lang="en-US" sz="1900" kern="1200" dirty="0"/>
            <a:t> </a:t>
          </a:r>
          <a:r>
            <a:rPr lang="en-US" sz="1900" kern="1200" dirty="0" err="1"/>
            <a:t>Plattform</a:t>
          </a:r>
          <a:endParaRPr lang="en-US" sz="1900" kern="1200" dirty="0"/>
        </a:p>
      </dsp:txBody>
      <dsp:txXfrm>
        <a:off x="3213400" y="0"/>
        <a:ext cx="2077880" cy="955783"/>
      </dsp:txXfrm>
    </dsp:sp>
    <dsp:sp modelId="{110BC12F-37FE-4FA5-9B46-ADA6B0538A0F}">
      <dsp:nvSpPr>
        <dsp:cNvPr id="0" name=""/>
        <dsp:cNvSpPr/>
      </dsp:nvSpPr>
      <dsp:spPr>
        <a:xfrm>
          <a:off x="5482364"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Spendensammlung</a:t>
          </a:r>
          <a:endParaRPr lang="en-US" sz="1900" kern="1200" dirty="0"/>
        </a:p>
      </dsp:txBody>
      <dsp:txXfrm>
        <a:off x="5960256" y="0"/>
        <a:ext cx="2077880" cy="955783"/>
      </dsp:txXfrm>
    </dsp:sp>
    <dsp:sp modelId="{977B6022-C3DB-4FEA-85AD-BB2CAE1335BD}">
      <dsp:nvSpPr>
        <dsp:cNvPr id="0" name=""/>
        <dsp:cNvSpPr/>
      </dsp:nvSpPr>
      <dsp:spPr>
        <a:xfrm>
          <a:off x="8196103"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Initiatoren</a:t>
          </a:r>
          <a:r>
            <a:rPr lang="en-US" sz="1900" kern="1200" dirty="0"/>
            <a:t> </a:t>
          </a:r>
          <a:r>
            <a:rPr lang="en-US" sz="1900" kern="1200" dirty="0" err="1"/>
            <a:t>realisieren</a:t>
          </a:r>
          <a:r>
            <a:rPr lang="en-US" sz="1900" kern="1200" dirty="0"/>
            <a:t> </a:t>
          </a:r>
          <a:r>
            <a:rPr lang="en-US" sz="1900" kern="1200" dirty="0" err="1"/>
            <a:t>versprochene</a:t>
          </a:r>
          <a:r>
            <a:rPr lang="en-US" sz="1900" kern="1200" dirty="0"/>
            <a:t> </a:t>
          </a:r>
          <a:r>
            <a:rPr lang="en-US" sz="1900" kern="1200" dirty="0" err="1"/>
            <a:t>Ziele</a:t>
          </a:r>
          <a:endParaRPr lang="en-US" sz="1900" kern="1200" dirty="0"/>
        </a:p>
      </dsp:txBody>
      <dsp:txXfrm>
        <a:off x="8673995" y="0"/>
        <a:ext cx="2077880" cy="95578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2BE9-4D83-4AA3-92B0-AF46E51D2B22}">
      <dsp:nvSpPr>
        <dsp:cNvPr id="0" name=""/>
        <dsp:cNvSpPr/>
      </dsp:nvSpPr>
      <dsp:spPr>
        <a:xfrm>
          <a:off x="5211" y="0"/>
          <a:ext cx="3033663" cy="955783"/>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Entwicklung</a:t>
          </a:r>
          <a:r>
            <a:rPr lang="en-US" sz="1900" kern="1200" dirty="0"/>
            <a:t> </a:t>
          </a:r>
          <a:r>
            <a:rPr lang="en-US" sz="1900" kern="1200" dirty="0" err="1"/>
            <a:t>einer</a:t>
          </a:r>
          <a:r>
            <a:rPr lang="en-US" sz="1900" kern="1200" dirty="0"/>
            <a:t> Crowdfunding-</a:t>
          </a:r>
          <a:r>
            <a:rPr lang="en-US" sz="1900" kern="1200" dirty="0" err="1"/>
            <a:t>Kampagne</a:t>
          </a:r>
          <a:endParaRPr lang="en-US" sz="1900" kern="1200" dirty="0"/>
        </a:p>
      </dsp:txBody>
      <dsp:txXfrm>
        <a:off x="483103" y="0"/>
        <a:ext cx="2077880" cy="955783"/>
      </dsp:txXfrm>
    </dsp:sp>
    <dsp:sp modelId="{B6B357CD-6934-493F-A639-E1E990F3D8DF}">
      <dsp:nvSpPr>
        <dsp:cNvPr id="0" name=""/>
        <dsp:cNvSpPr/>
      </dsp:nvSpPr>
      <dsp:spPr>
        <a:xfrm>
          <a:off x="2735508" y="0"/>
          <a:ext cx="3033663" cy="955783"/>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Kampagnenstart</a:t>
          </a:r>
          <a:r>
            <a:rPr lang="en-US" sz="1900" kern="1200" dirty="0"/>
            <a:t> auf </a:t>
          </a:r>
          <a:r>
            <a:rPr lang="en-US" sz="1900" kern="1200" dirty="0" err="1"/>
            <a:t>einer</a:t>
          </a:r>
          <a:r>
            <a:rPr lang="en-US" sz="1900" kern="1200" dirty="0"/>
            <a:t> </a:t>
          </a:r>
          <a:r>
            <a:rPr lang="en-US" sz="1900" kern="1200" dirty="0" err="1"/>
            <a:t>Plattform</a:t>
          </a:r>
          <a:endParaRPr lang="en-US" sz="1900" kern="1200" dirty="0"/>
        </a:p>
      </dsp:txBody>
      <dsp:txXfrm>
        <a:off x="3213400" y="0"/>
        <a:ext cx="2077880" cy="955783"/>
      </dsp:txXfrm>
    </dsp:sp>
    <dsp:sp modelId="{110BC12F-37FE-4FA5-9B46-ADA6B0538A0F}">
      <dsp:nvSpPr>
        <dsp:cNvPr id="0" name=""/>
        <dsp:cNvSpPr/>
      </dsp:nvSpPr>
      <dsp:spPr>
        <a:xfrm>
          <a:off x="5482364" y="0"/>
          <a:ext cx="3033663" cy="955783"/>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Spendensammlung</a:t>
          </a:r>
          <a:endParaRPr lang="en-US" sz="1900" kern="1200" dirty="0"/>
        </a:p>
      </dsp:txBody>
      <dsp:txXfrm>
        <a:off x="5960256" y="0"/>
        <a:ext cx="2077880" cy="955783"/>
      </dsp:txXfrm>
    </dsp:sp>
    <dsp:sp modelId="{977B6022-C3DB-4FEA-85AD-BB2CAE1335BD}">
      <dsp:nvSpPr>
        <dsp:cNvPr id="0" name=""/>
        <dsp:cNvSpPr/>
      </dsp:nvSpPr>
      <dsp:spPr>
        <a:xfrm>
          <a:off x="8196103"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Initiatoren</a:t>
          </a:r>
          <a:r>
            <a:rPr lang="en-US" sz="1900" kern="1200" dirty="0"/>
            <a:t> </a:t>
          </a:r>
          <a:r>
            <a:rPr lang="en-US" sz="1900" kern="1200" dirty="0" err="1"/>
            <a:t>realisieren</a:t>
          </a:r>
          <a:r>
            <a:rPr lang="en-US" sz="1900" kern="1200" dirty="0"/>
            <a:t> </a:t>
          </a:r>
          <a:r>
            <a:rPr lang="en-US" sz="1900" kern="1200" dirty="0" err="1"/>
            <a:t>versprochene</a:t>
          </a:r>
          <a:r>
            <a:rPr lang="en-US" sz="1900" kern="1200" dirty="0"/>
            <a:t> </a:t>
          </a:r>
          <a:r>
            <a:rPr lang="en-US" sz="1900" kern="1200" dirty="0" err="1"/>
            <a:t>Ziele</a:t>
          </a:r>
          <a:endParaRPr lang="en-US" sz="1900" kern="1200" dirty="0"/>
        </a:p>
      </dsp:txBody>
      <dsp:txXfrm>
        <a:off x="8673995" y="0"/>
        <a:ext cx="2077880" cy="9557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2BE9-4D83-4AA3-92B0-AF46E51D2B22}">
      <dsp:nvSpPr>
        <dsp:cNvPr id="0" name=""/>
        <dsp:cNvSpPr/>
      </dsp:nvSpPr>
      <dsp:spPr>
        <a:xfrm>
          <a:off x="5211" y="0"/>
          <a:ext cx="3033663" cy="955783"/>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Entwicklung</a:t>
          </a:r>
          <a:r>
            <a:rPr lang="en-US" sz="1900" kern="1200" dirty="0"/>
            <a:t> </a:t>
          </a:r>
          <a:r>
            <a:rPr lang="en-US" sz="1900" kern="1200" dirty="0" err="1"/>
            <a:t>einer</a:t>
          </a:r>
          <a:r>
            <a:rPr lang="en-US" sz="1900" kern="1200" dirty="0"/>
            <a:t> Crowdfunding-</a:t>
          </a:r>
          <a:r>
            <a:rPr lang="en-US" sz="1900" kern="1200" dirty="0" err="1"/>
            <a:t>Kampagne</a:t>
          </a:r>
          <a:endParaRPr lang="en-US" sz="1900" kern="1200" dirty="0"/>
        </a:p>
      </dsp:txBody>
      <dsp:txXfrm>
        <a:off x="483103" y="0"/>
        <a:ext cx="2077880" cy="955783"/>
      </dsp:txXfrm>
    </dsp:sp>
    <dsp:sp modelId="{B6B357CD-6934-493F-A639-E1E990F3D8DF}">
      <dsp:nvSpPr>
        <dsp:cNvPr id="0" name=""/>
        <dsp:cNvSpPr/>
      </dsp:nvSpPr>
      <dsp:spPr>
        <a:xfrm>
          <a:off x="2735508"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Kampagnenstart</a:t>
          </a:r>
          <a:r>
            <a:rPr lang="en-US" sz="1900" kern="1200" dirty="0"/>
            <a:t> auf </a:t>
          </a:r>
          <a:r>
            <a:rPr lang="en-US" sz="1900" kern="1200" dirty="0" err="1"/>
            <a:t>einer</a:t>
          </a:r>
          <a:r>
            <a:rPr lang="en-US" sz="1900" kern="1200" dirty="0"/>
            <a:t> </a:t>
          </a:r>
          <a:r>
            <a:rPr lang="en-US" sz="1900" kern="1200" dirty="0" err="1"/>
            <a:t>Plattform</a:t>
          </a:r>
          <a:endParaRPr lang="en-US" sz="1900" kern="1200" dirty="0"/>
        </a:p>
      </dsp:txBody>
      <dsp:txXfrm>
        <a:off x="3213400" y="0"/>
        <a:ext cx="2077880" cy="955783"/>
      </dsp:txXfrm>
    </dsp:sp>
    <dsp:sp modelId="{110BC12F-37FE-4FA5-9B46-ADA6B0538A0F}">
      <dsp:nvSpPr>
        <dsp:cNvPr id="0" name=""/>
        <dsp:cNvSpPr/>
      </dsp:nvSpPr>
      <dsp:spPr>
        <a:xfrm>
          <a:off x="5482364" y="0"/>
          <a:ext cx="3033663" cy="955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Spendensammlung</a:t>
          </a:r>
          <a:endParaRPr lang="en-US" sz="1900" kern="1200" dirty="0"/>
        </a:p>
      </dsp:txBody>
      <dsp:txXfrm>
        <a:off x="5960256" y="0"/>
        <a:ext cx="2077880" cy="955783"/>
      </dsp:txXfrm>
    </dsp:sp>
    <dsp:sp modelId="{977B6022-C3DB-4FEA-85AD-BB2CAE1335BD}">
      <dsp:nvSpPr>
        <dsp:cNvPr id="0" name=""/>
        <dsp:cNvSpPr/>
      </dsp:nvSpPr>
      <dsp:spPr>
        <a:xfrm>
          <a:off x="8196103" y="0"/>
          <a:ext cx="3033663" cy="955783"/>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err="1"/>
            <a:t>Initiatoren</a:t>
          </a:r>
          <a:r>
            <a:rPr lang="en-US" sz="1900" kern="1200" dirty="0"/>
            <a:t> </a:t>
          </a:r>
          <a:r>
            <a:rPr lang="en-US" sz="1900" kern="1200" dirty="0" err="1"/>
            <a:t>realisieren</a:t>
          </a:r>
          <a:r>
            <a:rPr lang="en-US" sz="1900" kern="1200" dirty="0"/>
            <a:t> </a:t>
          </a:r>
          <a:r>
            <a:rPr lang="en-US" sz="1900" kern="1200" dirty="0" err="1"/>
            <a:t>versprochene</a:t>
          </a:r>
          <a:r>
            <a:rPr lang="en-US" sz="1900" kern="1200" dirty="0"/>
            <a:t> </a:t>
          </a:r>
          <a:r>
            <a:rPr lang="en-US" sz="1900" kern="1200" dirty="0" err="1"/>
            <a:t>Ziele</a:t>
          </a:r>
          <a:endParaRPr lang="en-US" sz="1900" kern="1200" dirty="0"/>
        </a:p>
      </dsp:txBody>
      <dsp:txXfrm>
        <a:off x="8673995" y="0"/>
        <a:ext cx="2077880" cy="95578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89924-B768-4134-907F-F0BCE1F89475}">
      <dsp:nvSpPr>
        <dsp:cNvPr id="0" name=""/>
        <dsp:cNvSpPr/>
      </dsp:nvSpPr>
      <dsp:spPr>
        <a:xfrm>
          <a:off x="788669" y="0"/>
          <a:ext cx="8938260" cy="46482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5FCA99-F786-47EB-BD6E-99224AA068C1}">
      <dsp:nvSpPr>
        <dsp:cNvPr id="0" name=""/>
        <dsp:cNvSpPr/>
      </dsp:nvSpPr>
      <dsp:spPr>
        <a:xfrm>
          <a:off x="356339" y="1394460"/>
          <a:ext cx="3154680" cy="1859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Die </a:t>
          </a:r>
          <a:r>
            <a:rPr lang="en-US" sz="1900" kern="1200" dirty="0" err="1"/>
            <a:t>Unterstützer</a:t>
          </a:r>
          <a:endParaRPr lang="en-US" sz="1900" kern="1200" dirty="0"/>
        </a:p>
        <a:p>
          <a:pPr marL="114300" lvl="1" indent="-114300" algn="l" defTabSz="666750">
            <a:lnSpc>
              <a:spcPct val="90000"/>
            </a:lnSpc>
            <a:spcBef>
              <a:spcPct val="0"/>
            </a:spcBef>
            <a:spcAft>
              <a:spcPct val="15000"/>
            </a:spcAft>
            <a:buChar char="•"/>
          </a:pPr>
          <a:r>
            <a:rPr lang="en-US" sz="1500" kern="1200" dirty="0" err="1"/>
            <a:t>Analysieren</a:t>
          </a:r>
          <a:r>
            <a:rPr lang="en-US" sz="1500" kern="1200" dirty="0"/>
            <a:t> Sie die Masse</a:t>
          </a:r>
        </a:p>
        <a:p>
          <a:pPr marL="114300" lvl="1" indent="-114300" algn="l" defTabSz="666750">
            <a:lnSpc>
              <a:spcPct val="90000"/>
            </a:lnSpc>
            <a:spcBef>
              <a:spcPct val="0"/>
            </a:spcBef>
            <a:spcAft>
              <a:spcPct val="15000"/>
            </a:spcAft>
            <a:buChar char="•"/>
          </a:pPr>
          <a:r>
            <a:rPr lang="de-DE" sz="1500" kern="1200" dirty="0"/>
            <a:t>Bauen Sie eine Beziehung zu ihren Unterstützern auf</a:t>
          </a:r>
          <a:endParaRPr lang="en-US" sz="1500" kern="1200" dirty="0"/>
        </a:p>
        <a:p>
          <a:pPr marL="114300" lvl="1" indent="-114300" algn="l" defTabSz="666750">
            <a:lnSpc>
              <a:spcPct val="90000"/>
            </a:lnSpc>
            <a:spcBef>
              <a:spcPct val="0"/>
            </a:spcBef>
            <a:spcAft>
              <a:spcPct val="15000"/>
            </a:spcAft>
            <a:buChar char="•"/>
          </a:pPr>
          <a:r>
            <a:rPr lang="de-DE" sz="1500" kern="1200" dirty="0"/>
            <a:t>Verstehen Sie, wer Ihre Zielgruppe ist</a:t>
          </a:r>
          <a:endParaRPr lang="en-US" sz="1500" kern="1200" dirty="0"/>
        </a:p>
      </dsp:txBody>
      <dsp:txXfrm>
        <a:off x="447102" y="1485223"/>
        <a:ext cx="2973154" cy="1677754"/>
      </dsp:txXfrm>
    </dsp:sp>
    <dsp:sp modelId="{66AAA42C-AC38-4EA3-BAFA-FFB683697E86}">
      <dsp:nvSpPr>
        <dsp:cNvPr id="0" name=""/>
        <dsp:cNvSpPr/>
      </dsp:nvSpPr>
      <dsp:spPr>
        <a:xfrm>
          <a:off x="3680460" y="1394460"/>
          <a:ext cx="3154680" cy="1859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Die </a:t>
          </a:r>
          <a:r>
            <a:rPr lang="en-US" sz="1900" kern="1200" dirty="0" err="1"/>
            <a:t>richtige</a:t>
          </a:r>
          <a:r>
            <a:rPr lang="en-US" sz="1900" kern="1200" dirty="0"/>
            <a:t> </a:t>
          </a:r>
          <a:r>
            <a:rPr lang="en-US" sz="1900" kern="1200" dirty="0" err="1"/>
            <a:t>Plattform</a:t>
          </a:r>
          <a:endParaRPr lang="en-US" sz="1900" kern="1200" dirty="0"/>
        </a:p>
        <a:p>
          <a:pPr marL="114300" lvl="1" indent="-114300" algn="l" defTabSz="666750">
            <a:lnSpc>
              <a:spcPct val="90000"/>
            </a:lnSpc>
            <a:spcBef>
              <a:spcPct val="0"/>
            </a:spcBef>
            <a:spcAft>
              <a:spcPct val="15000"/>
            </a:spcAft>
            <a:buChar char="•"/>
          </a:pPr>
          <a:r>
            <a:rPr lang="de-DE" sz="1500" kern="1200" dirty="0"/>
            <a:t>Plattformen können ähnlich aussehen</a:t>
          </a:r>
          <a:endParaRPr lang="en-US" sz="1500" kern="1200" dirty="0"/>
        </a:p>
        <a:p>
          <a:pPr marL="114300" lvl="1" indent="-114300" algn="l" defTabSz="666750">
            <a:lnSpc>
              <a:spcPct val="90000"/>
            </a:lnSpc>
            <a:spcBef>
              <a:spcPct val="0"/>
            </a:spcBef>
            <a:spcAft>
              <a:spcPct val="15000"/>
            </a:spcAft>
            <a:buChar char="•"/>
          </a:pPr>
          <a:r>
            <a:rPr lang="de-DE" sz="1500" kern="1200" dirty="0"/>
            <a:t>Analysieren Sie die Plattformoptionen, nachdem Sie Ihre Zielgruppe ermittelt haben</a:t>
          </a:r>
          <a:endParaRPr lang="en-US" sz="1500" kern="1200" dirty="0"/>
        </a:p>
      </dsp:txBody>
      <dsp:txXfrm>
        <a:off x="3771223" y="1485223"/>
        <a:ext cx="2973154" cy="1677754"/>
      </dsp:txXfrm>
    </dsp:sp>
    <dsp:sp modelId="{4971A5D5-1010-4049-A17E-26C6608F9356}">
      <dsp:nvSpPr>
        <dsp:cNvPr id="0" name=""/>
        <dsp:cNvSpPr/>
      </dsp:nvSpPr>
      <dsp:spPr>
        <a:xfrm>
          <a:off x="7004580" y="1394460"/>
          <a:ext cx="3154680" cy="1859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Die </a:t>
          </a:r>
          <a:r>
            <a:rPr lang="en-US" sz="1900" kern="1200" dirty="0" err="1"/>
            <a:t>Kampagne</a:t>
          </a:r>
          <a:endParaRPr lang="en-US" sz="1900" kern="1200" dirty="0"/>
        </a:p>
        <a:p>
          <a:pPr marL="114300" lvl="1" indent="-114300" algn="l" defTabSz="666750">
            <a:lnSpc>
              <a:spcPct val="90000"/>
            </a:lnSpc>
            <a:spcBef>
              <a:spcPct val="0"/>
            </a:spcBef>
            <a:spcAft>
              <a:spcPct val="15000"/>
            </a:spcAft>
            <a:buChar char="•"/>
          </a:pPr>
          <a:r>
            <a:rPr lang="en-US" sz="1500" kern="1200" dirty="0" err="1"/>
            <a:t>Bereiten</a:t>
          </a:r>
          <a:r>
            <a:rPr lang="en-US" sz="1500" kern="1200" dirty="0"/>
            <a:t> Sie </a:t>
          </a:r>
          <a:r>
            <a:rPr lang="en-US" sz="1500" kern="1200" dirty="0" err="1"/>
            <a:t>eine</a:t>
          </a:r>
          <a:r>
            <a:rPr lang="en-US" sz="1500" kern="1200" dirty="0"/>
            <a:t> </a:t>
          </a:r>
          <a:r>
            <a:rPr lang="en-US" sz="1500" kern="1200" dirty="0" err="1"/>
            <a:t>Strategie</a:t>
          </a:r>
          <a:r>
            <a:rPr lang="en-US" sz="1500" kern="1200" dirty="0"/>
            <a:t> </a:t>
          </a:r>
          <a:r>
            <a:rPr lang="en-US" sz="1500" kern="1200" dirty="0" err="1"/>
            <a:t>vor</a:t>
          </a:r>
          <a:r>
            <a:rPr lang="en-US" sz="1500" kern="1200" dirty="0"/>
            <a:t>!</a:t>
          </a:r>
        </a:p>
        <a:p>
          <a:pPr marL="114300" lvl="1" indent="-114300" algn="l" defTabSz="666750">
            <a:lnSpc>
              <a:spcPct val="90000"/>
            </a:lnSpc>
            <a:spcBef>
              <a:spcPct val="0"/>
            </a:spcBef>
            <a:spcAft>
              <a:spcPct val="15000"/>
            </a:spcAft>
            <a:buChar char="•"/>
          </a:pPr>
          <a:r>
            <a:rPr lang="de-DE" sz="1500" kern="1200" dirty="0"/>
            <a:t>Achten Sie auf die Belohnungen!</a:t>
          </a:r>
          <a:endParaRPr lang="en-US" sz="1500" kern="1200" dirty="0"/>
        </a:p>
      </dsp:txBody>
      <dsp:txXfrm>
        <a:off x="7095343" y="1485223"/>
        <a:ext cx="2973154" cy="16777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054D4-0474-4EBA-900A-7A0466EF68A2}">
      <dsp:nvSpPr>
        <dsp:cNvPr id="0" name=""/>
        <dsp:cNvSpPr/>
      </dsp:nvSpPr>
      <dsp:spPr>
        <a:xfrm rot="5400000">
          <a:off x="5978682" y="-2372899"/>
          <a:ext cx="2370730" cy="71175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n-US" sz="1700" kern="1200" dirty="0"/>
            <a:t> </a:t>
          </a:r>
          <a:r>
            <a:rPr lang="de-DE" sz="1700" kern="1200" dirty="0"/>
            <a:t>Betrug ist eine der größten Herausforderungen für Crowdfunding-Kampagnen.</a:t>
          </a:r>
          <a:endParaRPr lang="en-US" sz="1700" kern="1200" dirty="0"/>
        </a:p>
        <a:p>
          <a:pPr marL="171450" lvl="1" indent="-171450" algn="l" defTabSz="755650" rtl="0">
            <a:lnSpc>
              <a:spcPct val="90000"/>
            </a:lnSpc>
            <a:spcBef>
              <a:spcPct val="0"/>
            </a:spcBef>
            <a:spcAft>
              <a:spcPct val="15000"/>
            </a:spcAft>
            <a:buChar char="•"/>
          </a:pPr>
          <a:r>
            <a:rPr lang="de-DE" sz="1700" kern="1200" dirty="0"/>
            <a:t>Geldsuchende haben oft nicht das Ziel, jemals wieder Geld einzusammeln (keine Reputationsbedenken). Plattformen hingegen sind angeregt, Schutzmaßnahmen zu treffen. </a:t>
          </a:r>
        </a:p>
        <a:p>
          <a:pPr marL="171450" lvl="1" indent="-171450" algn="l" defTabSz="755650" rtl="0">
            <a:lnSpc>
              <a:spcPct val="90000"/>
            </a:lnSpc>
            <a:spcBef>
              <a:spcPct val="0"/>
            </a:spcBef>
            <a:spcAft>
              <a:spcPct val="15000"/>
            </a:spcAft>
            <a:buChar char="•"/>
          </a:pPr>
          <a:r>
            <a:rPr lang="de-DE" sz="1700" kern="1200" dirty="0"/>
            <a:t>Gesetze können aufgrund geringer Beitragssummen nicht individuell durchsetzbar sein. Kleininvestitionen werden oft nicht untersucht oder gemeldet.</a:t>
          </a:r>
          <a:endParaRPr lang="en-US" sz="1700" kern="1200" dirty="0"/>
        </a:p>
      </dsp:txBody>
      <dsp:txXfrm rot="-5400000">
        <a:off x="3605268" y="116244"/>
        <a:ext cx="7001831" cy="2139272"/>
      </dsp:txXfrm>
    </dsp:sp>
    <dsp:sp modelId="{AD8EAD52-6353-40A6-9BD8-0A65E5AC0D23}">
      <dsp:nvSpPr>
        <dsp:cNvPr id="0" name=""/>
        <dsp:cNvSpPr/>
      </dsp:nvSpPr>
      <dsp:spPr>
        <a:xfrm>
          <a:off x="398360" y="296838"/>
          <a:ext cx="3206906" cy="1819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kern="1200" dirty="0" err="1"/>
            <a:t>Betrug</a:t>
          </a:r>
          <a:endParaRPr lang="en-US" sz="3200" kern="1200" dirty="0"/>
        </a:p>
      </dsp:txBody>
      <dsp:txXfrm>
        <a:off x="487180" y="385658"/>
        <a:ext cx="3029266" cy="1641849"/>
      </dsp:txXfrm>
    </dsp:sp>
    <dsp:sp modelId="{8F0225EA-D04E-43A9-AE95-05DD049794FA}">
      <dsp:nvSpPr>
        <dsp:cNvPr id="0" name=""/>
        <dsp:cNvSpPr/>
      </dsp:nvSpPr>
      <dsp:spPr>
        <a:xfrm rot="5400000">
          <a:off x="6092782" y="17638"/>
          <a:ext cx="2142529" cy="71175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844550" rtl="0">
            <a:lnSpc>
              <a:spcPct val="90000"/>
            </a:lnSpc>
            <a:spcBef>
              <a:spcPct val="0"/>
            </a:spcBef>
            <a:spcAft>
              <a:spcPct val="15000"/>
            </a:spcAft>
            <a:buChar char="•"/>
          </a:pPr>
          <a:r>
            <a:rPr lang="de-DE" sz="1900" kern="1200" dirty="0"/>
            <a:t>Angesichts der geringen Barrieren für den Start einer Kampagne können unerfahrene (oder erfahrene) Unternehmer aufgrund von Nachlässigkeit scheitern.</a:t>
          </a:r>
          <a:endParaRPr lang="en-US" sz="1900" kern="1200" dirty="0"/>
        </a:p>
      </dsp:txBody>
      <dsp:txXfrm rot="-5400000">
        <a:off x="3605267" y="2609743"/>
        <a:ext cx="7012970" cy="1933349"/>
      </dsp:txXfrm>
    </dsp:sp>
    <dsp:sp modelId="{3601D534-5970-4359-A3C9-91256BA99EFC}">
      <dsp:nvSpPr>
        <dsp:cNvPr id="0" name=""/>
        <dsp:cNvSpPr/>
      </dsp:nvSpPr>
      <dsp:spPr>
        <a:xfrm>
          <a:off x="398360" y="2666674"/>
          <a:ext cx="3206906" cy="18194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kern="1200" dirty="0" err="1"/>
            <a:t>Inkompetenz</a:t>
          </a:r>
          <a:endParaRPr lang="en-US" sz="3200" kern="1200" dirty="0"/>
        </a:p>
      </dsp:txBody>
      <dsp:txXfrm>
        <a:off x="487180" y="2755494"/>
        <a:ext cx="3029266" cy="164184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054D4-0474-4EBA-900A-7A0466EF68A2}">
      <dsp:nvSpPr>
        <dsp:cNvPr id="0" name=""/>
        <dsp:cNvSpPr/>
      </dsp:nvSpPr>
      <dsp:spPr>
        <a:xfrm rot="5400000">
          <a:off x="5945310" y="-2278157"/>
          <a:ext cx="2112997" cy="697895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rtl="0">
            <a:lnSpc>
              <a:spcPct val="90000"/>
            </a:lnSpc>
            <a:spcBef>
              <a:spcPct val="0"/>
            </a:spcBef>
            <a:spcAft>
              <a:spcPct val="15000"/>
            </a:spcAft>
            <a:buChar char="•"/>
          </a:pPr>
          <a:r>
            <a:rPr lang="de-DE" sz="1900" kern="1200" dirty="0"/>
            <a:t>Die langsame Entwicklung des Sekundärmarktes wirkt sich auf den Primärmarkt aus. Anleger können sich dem Projekt anschließen, haben jedoch möglicherweise Schwierigkeiten, ihre Anteile weiter zu verkaufen oder die richtigen Preise festzulegen.</a:t>
          </a:r>
          <a:endParaRPr lang="en-US" sz="1900" kern="1200" dirty="0"/>
        </a:p>
        <a:p>
          <a:pPr marL="171450" lvl="1" indent="-171450" algn="l" defTabSz="844550" rtl="0">
            <a:lnSpc>
              <a:spcPct val="90000"/>
            </a:lnSpc>
            <a:spcBef>
              <a:spcPct val="0"/>
            </a:spcBef>
            <a:spcAft>
              <a:spcPct val="15000"/>
            </a:spcAft>
            <a:buChar char="•"/>
          </a:pPr>
          <a:r>
            <a:rPr lang="de-DE" sz="1900" kern="1200" dirty="0"/>
            <a:t>Erfahrene Anleger bevorzugen einen aktiveren Markt.</a:t>
          </a:r>
          <a:endParaRPr lang="en-US" sz="1900" kern="1200" dirty="0"/>
        </a:p>
      </dsp:txBody>
      <dsp:txXfrm rot="-5400000">
        <a:off x="3512330" y="257971"/>
        <a:ext cx="6875809" cy="1906701"/>
      </dsp:txXfrm>
    </dsp:sp>
    <dsp:sp modelId="{AD8EAD52-6353-40A6-9BD8-0A65E5AC0D23}">
      <dsp:nvSpPr>
        <dsp:cNvPr id="0" name=""/>
        <dsp:cNvSpPr/>
      </dsp:nvSpPr>
      <dsp:spPr>
        <a:xfrm>
          <a:off x="363437" y="197246"/>
          <a:ext cx="3148892" cy="21000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err="1"/>
            <a:t>Keine</a:t>
          </a:r>
          <a:r>
            <a:rPr lang="en-US" sz="2800" kern="1200" dirty="0"/>
            <a:t> </a:t>
          </a:r>
          <a:r>
            <a:rPr lang="en-US" sz="2800" kern="1200" dirty="0" err="1"/>
            <a:t>Sekundärmärkte</a:t>
          </a:r>
          <a:endParaRPr lang="en-US" sz="2800" kern="1200" dirty="0"/>
        </a:p>
      </dsp:txBody>
      <dsp:txXfrm>
        <a:off x="465951" y="299760"/>
        <a:ext cx="2943864" cy="1894982"/>
      </dsp:txXfrm>
    </dsp:sp>
    <dsp:sp modelId="{561470B9-ED84-45C1-9E61-AE9AE142B256}">
      <dsp:nvSpPr>
        <dsp:cNvPr id="0" name=""/>
        <dsp:cNvSpPr/>
      </dsp:nvSpPr>
      <dsp:spPr>
        <a:xfrm rot="5400000">
          <a:off x="6165664" y="7324"/>
          <a:ext cx="1772079" cy="697895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de-DE" sz="1800" kern="1200" dirty="0"/>
            <a:t>Spender können für ihre Beiträge oft keinen Steuerabzug erhalten.</a:t>
          </a:r>
          <a:endParaRPr lang="en-US" sz="1800" kern="1200" dirty="0"/>
        </a:p>
        <a:p>
          <a:pPr marL="171450" lvl="1" indent="-171450" algn="l" defTabSz="800100" rtl="0">
            <a:lnSpc>
              <a:spcPct val="90000"/>
            </a:lnSpc>
            <a:spcBef>
              <a:spcPct val="0"/>
            </a:spcBef>
            <a:spcAft>
              <a:spcPct val="15000"/>
            </a:spcAft>
            <a:buChar char="•"/>
          </a:pPr>
          <a:r>
            <a:rPr lang="de-DE" sz="1800" kern="1200" dirty="0"/>
            <a:t>Die Steuererleichterungen hängen davon ab, ob Unternehmen ihre F &amp; E durch Einnahmen, Eigenkapital oder Schulden finanzieren.</a:t>
          </a:r>
          <a:endParaRPr lang="en-US" sz="1800" kern="1200" dirty="0"/>
        </a:p>
      </dsp:txBody>
      <dsp:txXfrm rot="-5400000">
        <a:off x="3562225" y="2697269"/>
        <a:ext cx="6892451" cy="1599067"/>
      </dsp:txXfrm>
    </dsp:sp>
    <dsp:sp modelId="{C2F09FDB-47F1-4778-B340-5BD12FBB0F7D}">
      <dsp:nvSpPr>
        <dsp:cNvPr id="0" name=""/>
        <dsp:cNvSpPr/>
      </dsp:nvSpPr>
      <dsp:spPr>
        <a:xfrm>
          <a:off x="363437" y="2500229"/>
          <a:ext cx="3198787" cy="19931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kern="1200" dirty="0" err="1"/>
            <a:t>Unklare</a:t>
          </a:r>
          <a:r>
            <a:rPr lang="en-US" sz="3200" kern="1200" dirty="0"/>
            <a:t> </a:t>
          </a:r>
          <a:r>
            <a:rPr lang="en-US" sz="3200" kern="1200" dirty="0" err="1"/>
            <a:t>Besteuerung</a:t>
          </a:r>
          <a:endParaRPr lang="en-US" sz="3200" kern="1200" dirty="0"/>
        </a:p>
      </dsp:txBody>
      <dsp:txXfrm>
        <a:off x="460734" y="2597526"/>
        <a:ext cx="3004193" cy="17985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225EA-D04E-43A9-AE95-05DD049794FA}">
      <dsp:nvSpPr>
        <dsp:cNvPr id="0" name=""/>
        <dsp:cNvSpPr/>
      </dsp:nvSpPr>
      <dsp:spPr>
        <a:xfrm rot="5400000">
          <a:off x="5542144" y="-1865947"/>
          <a:ext cx="2396129"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rtl="0">
            <a:lnSpc>
              <a:spcPct val="90000"/>
            </a:lnSpc>
            <a:spcBef>
              <a:spcPct val="0"/>
            </a:spcBef>
            <a:spcAft>
              <a:spcPct val="15000"/>
            </a:spcAft>
            <a:buChar char="•"/>
          </a:pPr>
          <a:r>
            <a:rPr lang="de-DE" sz="1900" kern="1200" dirty="0"/>
            <a:t>Crowdfunding-Arten mit nichtfinanzieller Kompensation werden kaum reguliert. Gegenleistungsbasiertes CF bietet traditionellen Verbraucherschutz gegen Vertragsbruch. Sicherheitsstandards können jedoch unklar sein.</a:t>
          </a:r>
          <a:endParaRPr lang="en-US" sz="1900" kern="1200" dirty="0"/>
        </a:p>
        <a:p>
          <a:pPr marL="171450" lvl="1" indent="-171450" algn="l" defTabSz="844550" rtl="0">
            <a:lnSpc>
              <a:spcPct val="90000"/>
            </a:lnSpc>
            <a:spcBef>
              <a:spcPct val="0"/>
            </a:spcBef>
            <a:spcAft>
              <a:spcPct val="15000"/>
            </a:spcAft>
            <a:buChar char="•"/>
          </a:pPr>
          <a:r>
            <a:rPr lang="de-DE" sz="1900" kern="1200" dirty="0"/>
            <a:t>Crowdfunding mit finanzieller Kompensation wird von den Aufsichtsbehörden stärker beobachtet, da kreditbasiertes CF mit Banken (die stark reguliert sind) und Geschäften mit Aktienemissionen im Wettbewerb steht (abhängig von den lokalen Behörden).</a:t>
          </a:r>
          <a:r>
            <a:rPr lang="en-US" sz="1900" kern="1200" dirty="0"/>
            <a:t> </a:t>
          </a:r>
        </a:p>
      </dsp:txBody>
      <dsp:txXfrm rot="-5400000">
        <a:off x="3375217" y="417949"/>
        <a:ext cx="6613015" cy="2162191"/>
      </dsp:txXfrm>
    </dsp:sp>
    <dsp:sp modelId="{3601D534-5970-4359-A3C9-91256BA99EFC}">
      <dsp:nvSpPr>
        <dsp:cNvPr id="0" name=""/>
        <dsp:cNvSpPr/>
      </dsp:nvSpPr>
      <dsp:spPr>
        <a:xfrm>
          <a:off x="410398" y="481618"/>
          <a:ext cx="2964818" cy="20348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kern="1200" dirty="0" err="1"/>
            <a:t>Unklare</a:t>
          </a:r>
          <a:r>
            <a:rPr lang="en-US" sz="3200" kern="1200" dirty="0"/>
            <a:t> </a:t>
          </a:r>
          <a:r>
            <a:rPr lang="en-US" sz="3200" kern="1200" dirty="0" err="1"/>
            <a:t>Regelung</a:t>
          </a:r>
          <a:endParaRPr lang="en-US" sz="3200" kern="1200" dirty="0"/>
        </a:p>
      </dsp:txBody>
      <dsp:txXfrm>
        <a:off x="509731" y="580951"/>
        <a:ext cx="2766152" cy="183618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6F28E-B6ED-441B-8A1B-015B93DC0978}">
      <dsp:nvSpPr>
        <dsp:cNvPr id="0" name=""/>
        <dsp:cNvSpPr/>
      </dsp:nvSpPr>
      <dsp:spPr>
        <a:xfrm>
          <a:off x="0" y="1329689"/>
          <a:ext cx="10210800" cy="177291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643D4C-749F-4134-B20C-4C02F4ED0A79}">
      <dsp:nvSpPr>
        <dsp:cNvPr id="0" name=""/>
        <dsp:cNvSpPr/>
      </dsp:nvSpPr>
      <dsp:spPr>
        <a:xfrm>
          <a:off x="2904" y="0"/>
          <a:ext cx="1716698"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1">
          <a:noAutofit/>
        </a:bodyPr>
        <a:lstStyle/>
        <a:p>
          <a:pPr marL="0" lvl="0" indent="0" algn="l" defTabSz="622300">
            <a:lnSpc>
              <a:spcPct val="90000"/>
            </a:lnSpc>
            <a:spcBef>
              <a:spcPct val="0"/>
            </a:spcBef>
            <a:spcAft>
              <a:spcPct val="35000"/>
            </a:spcAft>
            <a:buNone/>
          </a:pPr>
          <a:r>
            <a:rPr lang="en-GB" sz="1400" b="1" kern="1200" dirty="0"/>
            <a:t>September 2018</a:t>
          </a:r>
        </a:p>
        <a:p>
          <a:pPr marL="114300" lvl="1" indent="-114300" algn="l" defTabSz="533400">
            <a:lnSpc>
              <a:spcPct val="90000"/>
            </a:lnSpc>
            <a:spcBef>
              <a:spcPct val="0"/>
            </a:spcBef>
            <a:spcAft>
              <a:spcPct val="15000"/>
            </a:spcAft>
            <a:buBlip>
              <a:blip xmlns:r="http://schemas.openxmlformats.org/officeDocument/2006/relationships" r:embed="rId1"/>
            </a:buBlip>
          </a:pPr>
          <a:r>
            <a:rPr lang="de-DE" sz="1200" kern="1200" dirty="0"/>
            <a:t>Start der unverbindlichen Liste, in der potenzielle Unterstützer ihr Interesse bekunden können; Bekanntgabe von Details und Bedingungen</a:t>
          </a:r>
          <a:endParaRPr lang="en-GB" sz="1200" kern="1200" dirty="0"/>
        </a:p>
      </dsp:txBody>
      <dsp:txXfrm>
        <a:off x="2904" y="0"/>
        <a:ext cx="1716698" cy="1772919"/>
      </dsp:txXfrm>
    </dsp:sp>
    <dsp:sp modelId="{1CDD05E1-8E26-40F3-892A-8D9280D4C179}">
      <dsp:nvSpPr>
        <dsp:cNvPr id="0" name=""/>
        <dsp:cNvSpPr/>
      </dsp:nvSpPr>
      <dsp:spPr>
        <a:xfrm>
          <a:off x="639638"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5FFD41-EE09-4FB2-9042-B252A9B48E14}">
      <dsp:nvSpPr>
        <dsp:cNvPr id="0" name=""/>
        <dsp:cNvSpPr/>
      </dsp:nvSpPr>
      <dsp:spPr>
        <a:xfrm>
          <a:off x="1765372" y="2659379"/>
          <a:ext cx="1647688"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1">
          <a:noAutofit/>
        </a:bodyPr>
        <a:lstStyle/>
        <a:p>
          <a:pPr marL="0" lvl="0" indent="0" algn="l" defTabSz="622300">
            <a:lnSpc>
              <a:spcPct val="90000"/>
            </a:lnSpc>
            <a:spcBef>
              <a:spcPct val="0"/>
            </a:spcBef>
            <a:spcAft>
              <a:spcPct val="35000"/>
            </a:spcAft>
            <a:buNone/>
          </a:pPr>
          <a:r>
            <a:rPr lang="en-US" sz="1400" b="1" kern="1200" dirty="0"/>
            <a:t>24. September 2018</a:t>
          </a:r>
          <a:endParaRPr lang="en-GB" sz="1400" b="1" kern="1200" dirty="0"/>
        </a:p>
        <a:p>
          <a:pPr marL="114300" lvl="1" indent="-114300" algn="l" defTabSz="533400">
            <a:lnSpc>
              <a:spcPct val="90000"/>
            </a:lnSpc>
            <a:spcBef>
              <a:spcPct val="0"/>
            </a:spcBef>
            <a:spcAft>
              <a:spcPct val="15000"/>
            </a:spcAft>
            <a:buBlip>
              <a:blip xmlns:r="http://schemas.openxmlformats.org/officeDocument/2006/relationships" r:embed="rId1"/>
            </a:buBlip>
          </a:pPr>
          <a:r>
            <a:rPr lang="en-US" sz="1200" kern="1200" dirty="0"/>
            <a:t>Info-Session </a:t>
          </a:r>
          <a:r>
            <a:rPr lang="en-US" sz="1200" kern="1200" dirty="0" err="1"/>
            <a:t>für</a:t>
          </a:r>
          <a:r>
            <a:rPr lang="en-US" sz="1200" kern="1200" dirty="0"/>
            <a:t> </a:t>
          </a:r>
          <a:r>
            <a:rPr lang="en-US" sz="1200" kern="1200" dirty="0" err="1"/>
            <a:t>Einwohner</a:t>
          </a:r>
          <a:endParaRPr lang="en-GB" sz="1200" kern="1200" dirty="0"/>
        </a:p>
      </dsp:txBody>
      <dsp:txXfrm>
        <a:off x="1765372" y="2659379"/>
        <a:ext cx="1647688" cy="1772919"/>
      </dsp:txXfrm>
    </dsp:sp>
    <dsp:sp modelId="{8C542D3A-686C-4E58-AF42-8DCC56E49B31}">
      <dsp:nvSpPr>
        <dsp:cNvPr id="0" name=""/>
        <dsp:cNvSpPr/>
      </dsp:nvSpPr>
      <dsp:spPr>
        <a:xfrm>
          <a:off x="2367601"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F1562C-B46B-4A97-8A83-279C2F765E08}">
      <dsp:nvSpPr>
        <dsp:cNvPr id="0" name=""/>
        <dsp:cNvSpPr/>
      </dsp:nvSpPr>
      <dsp:spPr>
        <a:xfrm>
          <a:off x="3458829" y="0"/>
          <a:ext cx="1289682"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1">
          <a:noAutofit/>
        </a:bodyPr>
        <a:lstStyle/>
        <a:p>
          <a:pPr marL="0" lvl="0" indent="0" algn="l" defTabSz="622300">
            <a:lnSpc>
              <a:spcPct val="90000"/>
            </a:lnSpc>
            <a:spcBef>
              <a:spcPct val="0"/>
            </a:spcBef>
            <a:spcAft>
              <a:spcPct val="35000"/>
            </a:spcAft>
            <a:buNone/>
          </a:pPr>
          <a:r>
            <a:rPr lang="en-US" sz="1400" b="1" kern="1200" dirty="0"/>
            <a:t>Bis 5. </a:t>
          </a:r>
          <a:r>
            <a:rPr lang="en-US" sz="1400" b="1" kern="1200" dirty="0" err="1"/>
            <a:t>Oktober</a:t>
          </a:r>
          <a:r>
            <a:rPr lang="en-US" sz="1400" b="1" kern="1200" dirty="0"/>
            <a:t> 2018</a:t>
          </a:r>
          <a:endParaRPr lang="en-GB" sz="1400" b="1" kern="1200" dirty="0"/>
        </a:p>
        <a:p>
          <a:pPr marL="114300" lvl="1" indent="-114300" algn="l" defTabSz="533400">
            <a:lnSpc>
              <a:spcPct val="90000"/>
            </a:lnSpc>
            <a:spcBef>
              <a:spcPct val="0"/>
            </a:spcBef>
            <a:spcAft>
              <a:spcPct val="15000"/>
            </a:spcAft>
            <a:buBlip>
              <a:blip xmlns:r="http://schemas.openxmlformats.org/officeDocument/2006/relationships" r:embed="rId1"/>
            </a:buBlip>
          </a:pPr>
          <a:r>
            <a:rPr lang="de-DE" sz="1200" kern="1200" dirty="0"/>
            <a:t>Zuteilung der PV-Module nach dem First-Come-First-Serve-Prinzip</a:t>
          </a:r>
          <a:endParaRPr lang="en-GB" sz="1200" kern="1200" dirty="0"/>
        </a:p>
      </dsp:txBody>
      <dsp:txXfrm>
        <a:off x="3458829" y="0"/>
        <a:ext cx="1289682" cy="1772919"/>
      </dsp:txXfrm>
    </dsp:sp>
    <dsp:sp modelId="{704588D9-C9E8-4C2F-AF93-BF0743C83506}">
      <dsp:nvSpPr>
        <dsp:cNvPr id="0" name=""/>
        <dsp:cNvSpPr/>
      </dsp:nvSpPr>
      <dsp:spPr>
        <a:xfrm>
          <a:off x="3882055"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4A562E-21E0-4D5A-9822-A8CF3AC8C49A}">
      <dsp:nvSpPr>
        <dsp:cNvPr id="0" name=""/>
        <dsp:cNvSpPr/>
      </dsp:nvSpPr>
      <dsp:spPr>
        <a:xfrm>
          <a:off x="4794280" y="2659379"/>
          <a:ext cx="1536551"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1">
          <a:noAutofit/>
        </a:bodyPr>
        <a:lstStyle/>
        <a:p>
          <a:pPr marL="0" lvl="0" indent="0" algn="l" defTabSz="622300">
            <a:lnSpc>
              <a:spcPct val="90000"/>
            </a:lnSpc>
            <a:spcBef>
              <a:spcPct val="0"/>
            </a:spcBef>
            <a:spcAft>
              <a:spcPct val="35000"/>
            </a:spcAft>
            <a:buNone/>
          </a:pPr>
          <a:r>
            <a:rPr lang="en-US" sz="1400" b="1" kern="1200" dirty="0"/>
            <a:t>Bis 18. </a:t>
          </a:r>
          <a:r>
            <a:rPr lang="en-US" sz="1400" b="1" kern="1200" dirty="0" err="1"/>
            <a:t>Oktober</a:t>
          </a:r>
          <a:r>
            <a:rPr lang="en-US" sz="1400" b="1" kern="1200" dirty="0"/>
            <a:t> 2018</a:t>
          </a:r>
          <a:endParaRPr lang="en-GB" sz="1400" b="1" kern="1200" dirty="0"/>
        </a:p>
        <a:p>
          <a:pPr marL="114300" lvl="1" indent="-114300" algn="l" defTabSz="533400">
            <a:lnSpc>
              <a:spcPct val="90000"/>
            </a:lnSpc>
            <a:spcBef>
              <a:spcPct val="0"/>
            </a:spcBef>
            <a:spcAft>
              <a:spcPct val="15000"/>
            </a:spcAft>
            <a:buBlip>
              <a:blip xmlns:r="http://schemas.openxmlformats.org/officeDocument/2006/relationships" r:embed="rId1"/>
            </a:buBlip>
          </a:pPr>
          <a:r>
            <a:rPr lang="en-US" sz="1200" kern="1200" dirty="0" err="1"/>
            <a:t>Verträge</a:t>
          </a:r>
          <a:r>
            <a:rPr lang="en-US" sz="1200" kern="1200" dirty="0"/>
            <a:t> </a:t>
          </a:r>
          <a:r>
            <a:rPr lang="en-US" sz="1200" kern="1200" dirty="0" err="1"/>
            <a:t>unterschrieben</a:t>
          </a:r>
          <a:r>
            <a:rPr lang="en-US" sz="1200" kern="1200" dirty="0"/>
            <a:t> und </a:t>
          </a:r>
          <a:r>
            <a:rPr lang="en-US" sz="1200" kern="1200" dirty="0" err="1"/>
            <a:t>Bezahlung</a:t>
          </a:r>
          <a:endParaRPr lang="en-GB" sz="1200" kern="1200" dirty="0"/>
        </a:p>
      </dsp:txBody>
      <dsp:txXfrm>
        <a:off x="4794280" y="2659379"/>
        <a:ext cx="1536551" cy="1772919"/>
      </dsp:txXfrm>
    </dsp:sp>
    <dsp:sp modelId="{68A9853A-4CD2-4663-963F-9F9161EBC154}">
      <dsp:nvSpPr>
        <dsp:cNvPr id="0" name=""/>
        <dsp:cNvSpPr/>
      </dsp:nvSpPr>
      <dsp:spPr>
        <a:xfrm>
          <a:off x="5340941"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A9B32A-1683-4C6D-A1D6-B2E9B96E7175}">
      <dsp:nvSpPr>
        <dsp:cNvPr id="0" name=""/>
        <dsp:cNvSpPr/>
      </dsp:nvSpPr>
      <dsp:spPr>
        <a:xfrm>
          <a:off x="6376601" y="0"/>
          <a:ext cx="1210107"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1">
          <a:noAutofit/>
        </a:bodyPr>
        <a:lstStyle/>
        <a:p>
          <a:pPr marL="0" lvl="0" indent="0" algn="l" defTabSz="622300">
            <a:lnSpc>
              <a:spcPct val="90000"/>
            </a:lnSpc>
            <a:spcBef>
              <a:spcPct val="0"/>
            </a:spcBef>
            <a:spcAft>
              <a:spcPct val="35000"/>
            </a:spcAft>
            <a:buNone/>
          </a:pPr>
          <a:r>
            <a:rPr lang="en-US" sz="1400" b="1" kern="1200" dirty="0" err="1"/>
            <a:t>Oktober</a:t>
          </a:r>
          <a:r>
            <a:rPr lang="en-US" sz="1400" b="1" kern="1200" dirty="0"/>
            <a:t> bis </a:t>
          </a:r>
          <a:r>
            <a:rPr lang="en-US" sz="1400" b="1" kern="1200" dirty="0" err="1"/>
            <a:t>Dezember</a:t>
          </a:r>
          <a:r>
            <a:rPr lang="en-US" sz="1400" b="1" kern="1200" dirty="0"/>
            <a:t> 2018</a:t>
          </a:r>
          <a:endParaRPr lang="en-GB" sz="1400" b="1" kern="1200" dirty="0"/>
        </a:p>
        <a:p>
          <a:pPr marL="114300" lvl="1" indent="-114300" algn="l" defTabSz="533400">
            <a:lnSpc>
              <a:spcPct val="90000"/>
            </a:lnSpc>
            <a:spcBef>
              <a:spcPct val="0"/>
            </a:spcBef>
            <a:spcAft>
              <a:spcPct val="15000"/>
            </a:spcAft>
            <a:buBlip>
              <a:blip xmlns:r="http://schemas.openxmlformats.org/officeDocument/2006/relationships" r:embed="rId1"/>
            </a:buBlip>
          </a:pPr>
          <a:r>
            <a:rPr lang="en-US" sz="1200" kern="1200" dirty="0"/>
            <a:t>Installation der </a:t>
          </a:r>
          <a:r>
            <a:rPr lang="en-US" sz="1200" kern="1200" dirty="0" err="1"/>
            <a:t>beiden</a:t>
          </a:r>
          <a:r>
            <a:rPr lang="en-US" sz="1200" kern="1200" dirty="0"/>
            <a:t> PV-Anlagen</a:t>
          </a:r>
          <a:endParaRPr lang="en-GB" sz="1200" kern="1200" dirty="0"/>
        </a:p>
      </dsp:txBody>
      <dsp:txXfrm>
        <a:off x="6376601" y="0"/>
        <a:ext cx="1210107" cy="1772919"/>
      </dsp:txXfrm>
    </dsp:sp>
    <dsp:sp modelId="{7C72493F-A22E-4274-89E9-5798AD97AA98}">
      <dsp:nvSpPr>
        <dsp:cNvPr id="0" name=""/>
        <dsp:cNvSpPr/>
      </dsp:nvSpPr>
      <dsp:spPr>
        <a:xfrm>
          <a:off x="6760040"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9264F4-2F16-422C-B555-B771C80B740D}">
      <dsp:nvSpPr>
        <dsp:cNvPr id="0" name=""/>
        <dsp:cNvSpPr/>
      </dsp:nvSpPr>
      <dsp:spPr>
        <a:xfrm>
          <a:off x="7632478" y="2659379"/>
          <a:ext cx="1554337" cy="1772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1">
          <a:noAutofit/>
        </a:bodyPr>
        <a:lstStyle/>
        <a:p>
          <a:pPr marL="0" lvl="0" indent="0" algn="l" defTabSz="622300">
            <a:lnSpc>
              <a:spcPct val="90000"/>
            </a:lnSpc>
            <a:spcBef>
              <a:spcPct val="0"/>
            </a:spcBef>
            <a:spcAft>
              <a:spcPct val="35000"/>
            </a:spcAft>
            <a:buNone/>
          </a:pPr>
          <a:r>
            <a:rPr lang="en-US" sz="1400" b="1" kern="1200" dirty="0"/>
            <a:t>15. </a:t>
          </a:r>
          <a:r>
            <a:rPr lang="en-US" sz="1400" b="1" kern="1200" dirty="0" err="1"/>
            <a:t>Januar</a:t>
          </a:r>
          <a:r>
            <a:rPr lang="en-US" sz="1400" b="1" kern="1200" dirty="0"/>
            <a:t> 2019</a:t>
          </a:r>
          <a:endParaRPr lang="en-GB" sz="1400" b="1" kern="1200" dirty="0"/>
        </a:p>
        <a:p>
          <a:pPr marL="114300" lvl="1" indent="-114300" algn="l" defTabSz="533400">
            <a:lnSpc>
              <a:spcPct val="90000"/>
            </a:lnSpc>
            <a:spcBef>
              <a:spcPct val="0"/>
            </a:spcBef>
            <a:spcAft>
              <a:spcPct val="15000"/>
            </a:spcAft>
            <a:buBlip>
              <a:blip xmlns:r="http://schemas.openxmlformats.org/officeDocument/2006/relationships" r:embed="rId1"/>
            </a:buBlip>
          </a:pPr>
          <a:r>
            <a:rPr lang="en-US" sz="1200" kern="1200" dirty="0" err="1"/>
            <a:t>Beginn</a:t>
          </a:r>
          <a:r>
            <a:rPr lang="en-US" sz="1200" kern="1200" dirty="0"/>
            <a:t> der Leaseback-</a:t>
          </a:r>
          <a:r>
            <a:rPr lang="en-US" sz="1200" kern="1200" dirty="0" err="1"/>
            <a:t>Periode</a:t>
          </a:r>
          <a:endParaRPr lang="en-GB" sz="1200" kern="1200" dirty="0"/>
        </a:p>
      </dsp:txBody>
      <dsp:txXfrm>
        <a:off x="7632478" y="2659379"/>
        <a:ext cx="1554337" cy="1772919"/>
      </dsp:txXfrm>
    </dsp:sp>
    <dsp:sp modelId="{00744219-8192-4988-ACBC-F2132007C88D}">
      <dsp:nvSpPr>
        <dsp:cNvPr id="0" name=""/>
        <dsp:cNvSpPr/>
      </dsp:nvSpPr>
      <dsp:spPr>
        <a:xfrm>
          <a:off x="8188031" y="1994534"/>
          <a:ext cx="443229" cy="4432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68F9B-1F30-467C-AAF0-32F9E3531AB8}" type="datetimeFigureOut">
              <a:rPr lang="en-US" smtClean="0"/>
              <a:t>9/1/2019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158574-B7F0-451F-AAB0-293D799CD6FC}" type="slidenum">
              <a:rPr lang="en-US" smtClean="0"/>
              <a:t>‹Nr.›</a:t>
            </a:fld>
            <a:endParaRPr lang="en-US"/>
          </a:p>
        </p:txBody>
      </p:sp>
    </p:spTree>
    <p:extLst>
      <p:ext uri="{BB962C8B-B14F-4D97-AF65-F5344CB8AC3E}">
        <p14:creationId xmlns:p14="http://schemas.microsoft.com/office/powerpoint/2010/main" val="209895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a:t>
            </a:fld>
            <a:endParaRPr lang="en-US"/>
          </a:p>
        </p:txBody>
      </p:sp>
    </p:spTree>
    <p:extLst>
      <p:ext uri="{BB962C8B-B14F-4D97-AF65-F5344CB8AC3E}">
        <p14:creationId xmlns:p14="http://schemas.microsoft.com/office/powerpoint/2010/main" val="1675061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866A7-76E9-2042-AB61-5835EBA210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898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6</a:t>
            </a:fld>
            <a:endParaRPr lang="en-US"/>
          </a:p>
        </p:txBody>
      </p:sp>
    </p:spTree>
    <p:extLst>
      <p:ext uri="{BB962C8B-B14F-4D97-AF65-F5344CB8AC3E}">
        <p14:creationId xmlns:p14="http://schemas.microsoft.com/office/powerpoint/2010/main" val="3241286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7</a:t>
            </a:fld>
            <a:endParaRPr lang="en-US"/>
          </a:p>
        </p:txBody>
      </p:sp>
    </p:spTree>
    <p:extLst>
      <p:ext uri="{BB962C8B-B14F-4D97-AF65-F5344CB8AC3E}">
        <p14:creationId xmlns:p14="http://schemas.microsoft.com/office/powerpoint/2010/main" val="994014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10</a:t>
            </a:fld>
            <a:endParaRPr lang="en-US"/>
          </a:p>
        </p:txBody>
      </p:sp>
    </p:spTree>
    <p:extLst>
      <p:ext uri="{BB962C8B-B14F-4D97-AF65-F5344CB8AC3E}">
        <p14:creationId xmlns:p14="http://schemas.microsoft.com/office/powerpoint/2010/main" val="1537750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11</a:t>
            </a:fld>
            <a:endParaRPr lang="en-US"/>
          </a:p>
        </p:txBody>
      </p:sp>
    </p:spTree>
    <p:extLst>
      <p:ext uri="{BB962C8B-B14F-4D97-AF65-F5344CB8AC3E}">
        <p14:creationId xmlns:p14="http://schemas.microsoft.com/office/powerpoint/2010/main" val="297083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12</a:t>
            </a:fld>
            <a:endParaRPr lang="en-US"/>
          </a:p>
        </p:txBody>
      </p:sp>
    </p:spTree>
    <p:extLst>
      <p:ext uri="{BB962C8B-B14F-4D97-AF65-F5344CB8AC3E}">
        <p14:creationId xmlns:p14="http://schemas.microsoft.com/office/powerpoint/2010/main" val="2462301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13</a:t>
            </a:fld>
            <a:endParaRPr lang="en-US"/>
          </a:p>
        </p:txBody>
      </p:sp>
    </p:spTree>
    <p:extLst>
      <p:ext uri="{BB962C8B-B14F-4D97-AF65-F5344CB8AC3E}">
        <p14:creationId xmlns:p14="http://schemas.microsoft.com/office/powerpoint/2010/main" val="1190854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14</a:t>
            </a:fld>
            <a:endParaRPr lang="en-US"/>
          </a:p>
        </p:txBody>
      </p:sp>
    </p:spTree>
    <p:extLst>
      <p:ext uri="{BB962C8B-B14F-4D97-AF65-F5344CB8AC3E}">
        <p14:creationId xmlns:p14="http://schemas.microsoft.com/office/powerpoint/2010/main" val="895155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15</a:t>
            </a:fld>
            <a:endParaRPr lang="en-US"/>
          </a:p>
        </p:txBody>
      </p:sp>
    </p:spTree>
    <p:extLst>
      <p:ext uri="{BB962C8B-B14F-4D97-AF65-F5344CB8AC3E}">
        <p14:creationId xmlns:p14="http://schemas.microsoft.com/office/powerpoint/2010/main" val="4060596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16</a:t>
            </a:fld>
            <a:endParaRPr lang="en-US"/>
          </a:p>
        </p:txBody>
      </p:sp>
    </p:spTree>
    <p:extLst>
      <p:ext uri="{BB962C8B-B14F-4D97-AF65-F5344CB8AC3E}">
        <p14:creationId xmlns:p14="http://schemas.microsoft.com/office/powerpoint/2010/main" val="3889237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zwei Hauptarten sind Crowdfunding mit nicht-finanzieller Kompensation und Crowdfunding mit finanzieller Kompensation. Diese können in 5 Unterkategorien unterteilt werden.</a:t>
            </a:r>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18</a:t>
            </a:fld>
            <a:endParaRPr lang="en-US"/>
          </a:p>
        </p:txBody>
      </p:sp>
    </p:spTree>
    <p:extLst>
      <p:ext uri="{BB962C8B-B14F-4D97-AF65-F5344CB8AC3E}">
        <p14:creationId xmlns:p14="http://schemas.microsoft.com/office/powerpoint/2010/main" val="172054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19</a:t>
            </a:fld>
            <a:endParaRPr lang="en-US"/>
          </a:p>
        </p:txBody>
      </p:sp>
    </p:spTree>
    <p:extLst>
      <p:ext uri="{BB962C8B-B14F-4D97-AF65-F5344CB8AC3E}">
        <p14:creationId xmlns:p14="http://schemas.microsoft.com/office/powerpoint/2010/main" val="3548618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20</a:t>
            </a:fld>
            <a:endParaRPr lang="en-US"/>
          </a:p>
        </p:txBody>
      </p:sp>
    </p:spTree>
    <p:extLst>
      <p:ext uri="{BB962C8B-B14F-4D97-AF65-F5344CB8AC3E}">
        <p14:creationId xmlns:p14="http://schemas.microsoft.com/office/powerpoint/2010/main" val="1376190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21</a:t>
            </a:fld>
            <a:endParaRPr lang="en-US"/>
          </a:p>
        </p:txBody>
      </p:sp>
    </p:spTree>
    <p:extLst>
      <p:ext uri="{BB962C8B-B14F-4D97-AF65-F5344CB8AC3E}">
        <p14:creationId xmlns:p14="http://schemas.microsoft.com/office/powerpoint/2010/main" val="3602376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22</a:t>
            </a:fld>
            <a:endParaRPr lang="en-US"/>
          </a:p>
        </p:txBody>
      </p:sp>
    </p:spTree>
    <p:extLst>
      <p:ext uri="{BB962C8B-B14F-4D97-AF65-F5344CB8AC3E}">
        <p14:creationId xmlns:p14="http://schemas.microsoft.com/office/powerpoint/2010/main" val="3738504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23</a:t>
            </a:fld>
            <a:endParaRPr lang="en-US"/>
          </a:p>
        </p:txBody>
      </p:sp>
    </p:spTree>
    <p:extLst>
      <p:ext uri="{BB962C8B-B14F-4D97-AF65-F5344CB8AC3E}">
        <p14:creationId xmlns:p14="http://schemas.microsoft.com/office/powerpoint/2010/main" val="715230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24</a:t>
            </a:fld>
            <a:endParaRPr lang="en-US"/>
          </a:p>
        </p:txBody>
      </p:sp>
    </p:spTree>
    <p:extLst>
      <p:ext uri="{BB962C8B-B14F-4D97-AF65-F5344CB8AC3E}">
        <p14:creationId xmlns:p14="http://schemas.microsoft.com/office/powerpoint/2010/main" val="2846897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25</a:t>
            </a:fld>
            <a:endParaRPr lang="en-US"/>
          </a:p>
        </p:txBody>
      </p:sp>
    </p:spTree>
    <p:extLst>
      <p:ext uri="{BB962C8B-B14F-4D97-AF65-F5344CB8AC3E}">
        <p14:creationId xmlns:p14="http://schemas.microsoft.com/office/powerpoint/2010/main" val="1939283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26</a:t>
            </a:fld>
            <a:endParaRPr lang="en-US"/>
          </a:p>
        </p:txBody>
      </p:sp>
    </p:spTree>
    <p:extLst>
      <p:ext uri="{BB962C8B-B14F-4D97-AF65-F5344CB8AC3E}">
        <p14:creationId xmlns:p14="http://schemas.microsoft.com/office/powerpoint/2010/main" val="4281586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27</a:t>
            </a:fld>
            <a:endParaRPr lang="en-US"/>
          </a:p>
        </p:txBody>
      </p:sp>
    </p:spTree>
    <p:extLst>
      <p:ext uri="{BB962C8B-B14F-4D97-AF65-F5344CB8AC3E}">
        <p14:creationId xmlns:p14="http://schemas.microsoft.com/office/powerpoint/2010/main" val="1680687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28</a:t>
            </a:fld>
            <a:endParaRPr lang="en-US"/>
          </a:p>
        </p:txBody>
      </p:sp>
    </p:spTree>
    <p:extLst>
      <p:ext uri="{BB962C8B-B14F-4D97-AF65-F5344CB8AC3E}">
        <p14:creationId xmlns:p14="http://schemas.microsoft.com/office/powerpoint/2010/main" val="1316942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29</a:t>
            </a:fld>
            <a:endParaRPr lang="en-US"/>
          </a:p>
        </p:txBody>
      </p:sp>
    </p:spTree>
    <p:extLst>
      <p:ext uri="{BB962C8B-B14F-4D97-AF65-F5344CB8AC3E}">
        <p14:creationId xmlns:p14="http://schemas.microsoft.com/office/powerpoint/2010/main" val="3386973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30</a:t>
            </a:fld>
            <a:endParaRPr lang="en-US"/>
          </a:p>
        </p:txBody>
      </p:sp>
    </p:spTree>
    <p:extLst>
      <p:ext uri="{BB962C8B-B14F-4D97-AF65-F5344CB8AC3E}">
        <p14:creationId xmlns:p14="http://schemas.microsoft.com/office/powerpoint/2010/main" val="2485300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7158574-B7F0-451F-AAB0-293D799CD6FC}" type="slidenum">
              <a:rPr lang="en-US" smtClean="0"/>
              <a:t>31</a:t>
            </a:fld>
            <a:endParaRPr lang="en-US"/>
          </a:p>
        </p:txBody>
      </p:sp>
    </p:spTree>
    <p:extLst>
      <p:ext uri="{BB962C8B-B14F-4D97-AF65-F5344CB8AC3E}">
        <p14:creationId xmlns:p14="http://schemas.microsoft.com/office/powerpoint/2010/main" val="4067634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32</a:t>
            </a:fld>
            <a:endParaRPr lang="en-US"/>
          </a:p>
        </p:txBody>
      </p:sp>
    </p:spTree>
    <p:extLst>
      <p:ext uri="{BB962C8B-B14F-4D97-AF65-F5344CB8AC3E}">
        <p14:creationId xmlns:p14="http://schemas.microsoft.com/office/powerpoint/2010/main" val="854231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rtl="0"/>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33</a:t>
            </a:fld>
            <a:endParaRPr lang="en-US"/>
          </a:p>
        </p:txBody>
      </p:sp>
    </p:spTree>
    <p:extLst>
      <p:ext uri="{BB962C8B-B14F-4D97-AF65-F5344CB8AC3E}">
        <p14:creationId xmlns:p14="http://schemas.microsoft.com/office/powerpoint/2010/main" val="2831803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36</a:t>
            </a:fld>
            <a:endParaRPr lang="en-US"/>
          </a:p>
        </p:txBody>
      </p:sp>
    </p:spTree>
    <p:extLst>
      <p:ext uri="{BB962C8B-B14F-4D97-AF65-F5344CB8AC3E}">
        <p14:creationId xmlns:p14="http://schemas.microsoft.com/office/powerpoint/2010/main" val="2346164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37</a:t>
            </a:fld>
            <a:endParaRPr lang="en-US"/>
          </a:p>
        </p:txBody>
      </p:sp>
    </p:spTree>
    <p:extLst>
      <p:ext uri="{BB962C8B-B14F-4D97-AF65-F5344CB8AC3E}">
        <p14:creationId xmlns:p14="http://schemas.microsoft.com/office/powerpoint/2010/main" val="3498759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38</a:t>
            </a:fld>
            <a:endParaRPr lang="en-US"/>
          </a:p>
        </p:txBody>
      </p:sp>
    </p:spTree>
    <p:extLst>
      <p:ext uri="{BB962C8B-B14F-4D97-AF65-F5344CB8AC3E}">
        <p14:creationId xmlns:p14="http://schemas.microsoft.com/office/powerpoint/2010/main" val="2357168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39</a:t>
            </a:fld>
            <a:endParaRPr lang="en-US"/>
          </a:p>
        </p:txBody>
      </p:sp>
    </p:spTree>
    <p:extLst>
      <p:ext uri="{BB962C8B-B14F-4D97-AF65-F5344CB8AC3E}">
        <p14:creationId xmlns:p14="http://schemas.microsoft.com/office/powerpoint/2010/main" val="1056334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40</a:t>
            </a:fld>
            <a:endParaRPr lang="en-US"/>
          </a:p>
        </p:txBody>
      </p:sp>
    </p:spTree>
    <p:extLst>
      <p:ext uri="{BB962C8B-B14F-4D97-AF65-F5344CB8AC3E}">
        <p14:creationId xmlns:p14="http://schemas.microsoft.com/office/powerpoint/2010/main" val="1240798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41</a:t>
            </a:fld>
            <a:endParaRPr lang="en-US"/>
          </a:p>
        </p:txBody>
      </p:sp>
    </p:spTree>
    <p:extLst>
      <p:ext uri="{BB962C8B-B14F-4D97-AF65-F5344CB8AC3E}">
        <p14:creationId xmlns:p14="http://schemas.microsoft.com/office/powerpoint/2010/main" val="3901654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42</a:t>
            </a:fld>
            <a:endParaRPr lang="en-US"/>
          </a:p>
        </p:txBody>
      </p:sp>
    </p:spTree>
    <p:extLst>
      <p:ext uri="{BB962C8B-B14F-4D97-AF65-F5344CB8AC3E}">
        <p14:creationId xmlns:p14="http://schemas.microsoft.com/office/powerpoint/2010/main" val="3628355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43</a:t>
            </a:fld>
            <a:endParaRPr lang="en-US"/>
          </a:p>
        </p:txBody>
      </p:sp>
    </p:spTree>
    <p:extLst>
      <p:ext uri="{BB962C8B-B14F-4D97-AF65-F5344CB8AC3E}">
        <p14:creationId xmlns:p14="http://schemas.microsoft.com/office/powerpoint/2010/main" val="18305646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46</a:t>
            </a:fld>
            <a:endParaRPr lang="en-US"/>
          </a:p>
        </p:txBody>
      </p:sp>
    </p:spTree>
    <p:extLst>
      <p:ext uri="{BB962C8B-B14F-4D97-AF65-F5344CB8AC3E}">
        <p14:creationId xmlns:p14="http://schemas.microsoft.com/office/powerpoint/2010/main" val="32437968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47</a:t>
            </a:fld>
            <a:endParaRPr lang="en-US"/>
          </a:p>
        </p:txBody>
      </p:sp>
    </p:spTree>
    <p:extLst>
      <p:ext uri="{BB962C8B-B14F-4D97-AF65-F5344CB8AC3E}">
        <p14:creationId xmlns:p14="http://schemas.microsoft.com/office/powerpoint/2010/main" val="277042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48</a:t>
            </a:fld>
            <a:endParaRPr lang="en-US"/>
          </a:p>
        </p:txBody>
      </p:sp>
    </p:spTree>
    <p:extLst>
      <p:ext uri="{BB962C8B-B14F-4D97-AF65-F5344CB8AC3E}">
        <p14:creationId xmlns:p14="http://schemas.microsoft.com/office/powerpoint/2010/main" val="1153029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49</a:t>
            </a:fld>
            <a:endParaRPr lang="en-US"/>
          </a:p>
        </p:txBody>
      </p:sp>
    </p:spTree>
    <p:extLst>
      <p:ext uri="{BB962C8B-B14F-4D97-AF65-F5344CB8AC3E}">
        <p14:creationId xmlns:p14="http://schemas.microsoft.com/office/powerpoint/2010/main" val="27832499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50</a:t>
            </a:fld>
            <a:endParaRPr lang="en-US"/>
          </a:p>
        </p:txBody>
      </p:sp>
    </p:spTree>
    <p:extLst>
      <p:ext uri="{BB962C8B-B14F-4D97-AF65-F5344CB8AC3E}">
        <p14:creationId xmlns:p14="http://schemas.microsoft.com/office/powerpoint/2010/main" val="5081631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7158574-B7F0-451F-AAB0-293D799CD6FC}" type="slidenum">
              <a:rPr lang="en-US" smtClean="0"/>
              <a:t>52</a:t>
            </a:fld>
            <a:endParaRPr lang="en-US"/>
          </a:p>
        </p:txBody>
      </p:sp>
    </p:spTree>
    <p:extLst>
      <p:ext uri="{BB962C8B-B14F-4D97-AF65-F5344CB8AC3E}">
        <p14:creationId xmlns:p14="http://schemas.microsoft.com/office/powerpoint/2010/main" val="1699250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53</a:t>
            </a:fld>
            <a:endParaRPr lang="en-US"/>
          </a:p>
        </p:txBody>
      </p:sp>
    </p:spTree>
    <p:extLst>
      <p:ext uri="{BB962C8B-B14F-4D97-AF65-F5344CB8AC3E}">
        <p14:creationId xmlns:p14="http://schemas.microsoft.com/office/powerpoint/2010/main" val="2724926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7158574-B7F0-451F-AAB0-293D799CD6FC}" type="slidenum">
              <a:rPr lang="en-US" smtClean="0"/>
              <a:t>57</a:t>
            </a:fld>
            <a:endParaRPr lang="en-US"/>
          </a:p>
        </p:txBody>
      </p:sp>
    </p:spTree>
    <p:extLst>
      <p:ext uri="{BB962C8B-B14F-4D97-AF65-F5344CB8AC3E}">
        <p14:creationId xmlns:p14="http://schemas.microsoft.com/office/powerpoint/2010/main" val="573727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0"/>
          </p:nvPr>
        </p:nvSpPr>
        <p:spPr>
          <a:xfrm>
            <a:off x="759190" y="4429063"/>
            <a:ext cx="6311193" cy="693739"/>
          </a:xfrm>
        </p:spPr>
        <p:txBody>
          <a:bodyPr/>
          <a:lstStyle>
            <a:lvl1pPr>
              <a:defRPr>
                <a:solidFill>
                  <a:schemeClr val="bg1"/>
                </a:solidFill>
              </a:defRPr>
            </a:lvl1pPr>
          </a:lstStyle>
          <a:p>
            <a:pPr lvl="0"/>
            <a:r>
              <a:rPr lang="de-DE" dirty="0"/>
              <a:t>Textmasterformat bearbeiten</a:t>
            </a:r>
          </a:p>
        </p:txBody>
      </p:sp>
      <p:sp>
        <p:nvSpPr>
          <p:cNvPr id="3" name="Slide Number Placeholder 2"/>
          <p:cNvSpPr>
            <a:spLocks noGrp="1"/>
          </p:cNvSpPr>
          <p:nvPr>
            <p:ph type="sldNum" sz="quarter" idx="11"/>
          </p:nvPr>
        </p:nvSpPr>
        <p:spPr/>
        <p:txBody>
          <a:bodyPr/>
          <a:lstStyle/>
          <a:p>
            <a:fld id="{C77C6C3F-668B-4AF5-BFA9-0F657EB068D6}" type="slidenum">
              <a:rPr lang="pl-PL" smtClean="0"/>
              <a:pPr/>
              <a:t>‹Nr.›</a:t>
            </a:fld>
            <a:endParaRPr lang="pl-PL" dirty="0"/>
          </a:p>
        </p:txBody>
      </p:sp>
      <p:sp>
        <p:nvSpPr>
          <p:cNvPr id="5" name="Title 4"/>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2385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2">
            <a:extLst>
              <a:ext uri="{FF2B5EF4-FFF2-40B4-BE49-F238E27FC236}">
                <a16:creationId xmlns:a16="http://schemas.microsoft.com/office/drawing/2014/main" id="{D88F4DB1-285F-4AA7-9BF6-97BA7D3D1E65}"/>
              </a:ext>
            </a:extLst>
          </p:cNvPr>
          <p:cNvSpPr>
            <a:spLocks noGrp="1"/>
          </p:cNvSpPr>
          <p:nvPr>
            <p:ph idx="1"/>
          </p:nvPr>
        </p:nvSpPr>
        <p:spPr>
          <a:xfrm>
            <a:off x="838200" y="2778829"/>
            <a:ext cx="10515600" cy="3565703"/>
          </a:xfrm>
        </p:spPr>
        <p:txBody>
          <a:bodyPr/>
          <a:lstStyle/>
          <a:p>
            <a:r>
              <a:rPr lang="de-DE" dirty="0"/>
              <a:t>XXYY</a:t>
            </a:r>
            <a:endParaRPr lang="pl-PL" dirty="0"/>
          </a:p>
        </p:txBody>
      </p:sp>
      <p:sp>
        <p:nvSpPr>
          <p:cNvPr id="3" name="Titel 2"/>
          <p:cNvSpPr>
            <a:spLocks noGrp="1"/>
          </p:cNvSpPr>
          <p:nvPr>
            <p:ph type="title"/>
          </p:nvPr>
        </p:nvSpPr>
        <p:spPr>
          <a:xfrm>
            <a:off x="409221" y="1076325"/>
            <a:ext cx="10515600" cy="1325563"/>
          </a:xfrm>
          <a:prstGeom prst="rect">
            <a:avLst/>
          </a:prstGeom>
        </p:spPr>
        <p:txBody>
          <a:bodyPr/>
          <a:lstStyle>
            <a:lvl1pPr>
              <a:defRPr sz="4000" b="1">
                <a:solidFill>
                  <a:schemeClr val="bg1"/>
                </a:solidFill>
              </a:defRPr>
            </a:lvl1pPr>
          </a:lstStyle>
          <a:p>
            <a:r>
              <a:rPr lang="de-DE" dirty="0"/>
              <a:t>Titelmasterformat durch Klicken bearbeiten</a:t>
            </a:r>
          </a:p>
        </p:txBody>
      </p:sp>
      <p:sp>
        <p:nvSpPr>
          <p:cNvPr id="2" name="Slide Number Placeholder 1"/>
          <p:cNvSpPr>
            <a:spLocks noGrp="1"/>
          </p:cNvSpPr>
          <p:nvPr>
            <p:ph type="sldNum" sz="quarter" idx="10"/>
          </p:nvPr>
        </p:nvSpPr>
        <p:spPr/>
        <p:txBody>
          <a:bodyPr/>
          <a:lstStyle/>
          <a:p>
            <a:fld id="{C77C6C3F-668B-4AF5-BFA9-0F657EB068D6}" type="slidenum">
              <a:rPr lang="pl-PL" smtClean="0"/>
              <a:pPr/>
              <a:t>‹Nr.›</a:t>
            </a:fld>
            <a:endParaRPr lang="pl-PL" dirty="0"/>
          </a:p>
        </p:txBody>
      </p:sp>
    </p:spTree>
    <p:extLst>
      <p:ext uri="{BB962C8B-B14F-4D97-AF65-F5344CB8AC3E}">
        <p14:creationId xmlns:p14="http://schemas.microsoft.com/office/powerpoint/2010/main" val="297212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a">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dirty="0"/>
          </a:p>
        </p:txBody>
      </p:sp>
      <p:sp>
        <p:nvSpPr>
          <p:cNvPr id="2" name="Titel 1"/>
          <p:cNvSpPr>
            <a:spLocks noGrp="1"/>
          </p:cNvSpPr>
          <p:nvPr>
            <p:ph type="title"/>
          </p:nvPr>
        </p:nvSpPr>
        <p:spPr>
          <a:xfrm>
            <a:off x="838200" y="365125"/>
            <a:ext cx="10515600" cy="523875"/>
          </a:xfrm>
          <a:prstGeom prst="rect">
            <a:avLst/>
          </a:prstGeom>
        </p:spPr>
        <p:txBody>
          <a:bodyPr/>
          <a:lstStyle>
            <a:lvl1pPr algn="r">
              <a:defRPr sz="28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Tree>
    <p:extLst>
      <p:ext uri="{BB962C8B-B14F-4D97-AF65-F5344CB8AC3E}">
        <p14:creationId xmlns:p14="http://schemas.microsoft.com/office/powerpoint/2010/main" val="4127628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838200" y="1258697"/>
            <a:ext cx="5181600" cy="435133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258697"/>
            <a:ext cx="5181600" cy="435133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1" name="Symbol zastępczy numeru slajdu 5"/>
          <p:cNvSpPr>
            <a:spLocks noGrp="1"/>
          </p:cNvSpPr>
          <p:nvPr>
            <p:ph type="sldNum" sz="quarter" idx="4"/>
          </p:nvPr>
        </p:nvSpPr>
        <p:spPr>
          <a:xfrm>
            <a:off x="8610600" y="62039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C6C3F-668B-4AF5-BFA9-0F657EB068D6}" type="slidenum">
              <a:rPr lang="pl-PL" smtClean="0"/>
              <a:pPr/>
              <a:t>‹Nr.›</a:t>
            </a:fld>
            <a:endParaRPr lang="pl-PL" dirty="0"/>
          </a:p>
        </p:txBody>
      </p:sp>
      <p:sp>
        <p:nvSpPr>
          <p:cNvPr id="5" name="Title 4"/>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11470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6_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23499" y="548680"/>
            <a:ext cx="11573768" cy="457200"/>
          </a:xfrm>
          <a:prstGeom prst="rect">
            <a:avLst/>
          </a:prstGeom>
        </p:spPr>
        <p:txBody>
          <a:bodyPr anchor="t"/>
          <a:lstStyle/>
          <a:p>
            <a:r>
              <a:rPr lang="en-US" noProof="0" dirty="0"/>
              <a:t>TITELMASTER</a:t>
            </a:r>
          </a:p>
        </p:txBody>
      </p:sp>
      <p:sp>
        <p:nvSpPr>
          <p:cNvPr id="3" name="Inhaltsplatzhalter 2"/>
          <p:cNvSpPr>
            <a:spLocks noGrp="1"/>
          </p:cNvSpPr>
          <p:nvPr>
            <p:ph idx="1"/>
          </p:nvPr>
        </p:nvSpPr>
        <p:spPr>
          <a:xfrm>
            <a:off x="912283" y="1796819"/>
            <a:ext cx="11076516" cy="4146781"/>
          </a:xfrm>
        </p:spPr>
        <p:txBody>
          <a:bodyPr/>
          <a:lstStyle/>
          <a:p>
            <a:pPr lvl="0"/>
            <a:r>
              <a:rPr lang="en-US" noProof="0" dirty="0" err="1"/>
              <a:t>Textmasterformate</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4" name="Rectangle 14"/>
          <p:cNvSpPr>
            <a:spLocks noGrp="1" noChangeArrowheads="1"/>
          </p:cNvSpPr>
          <p:nvPr>
            <p:ph type="sldNum" sz="quarter" idx="10"/>
          </p:nvPr>
        </p:nvSpPr>
        <p:spPr>
          <a:ln/>
        </p:spPr>
        <p:txBody>
          <a:bodyPr/>
          <a:lstStyle>
            <a:lvl1pPr>
              <a:defRPr/>
            </a:lvl1pPr>
          </a:lstStyle>
          <a:p>
            <a:fld id="{16AA89AE-ACA0-4717-B0BB-5A5FF89EF800}" type="slidenum">
              <a:rPr>
                <a:solidFill>
                  <a:srgbClr val="000000">
                    <a:tint val="75000"/>
                  </a:srgbClr>
                </a:solidFill>
              </a:rPr>
              <a:pPr/>
              <a:t>‹Nr.›</a:t>
            </a:fld>
            <a:endParaRPr>
              <a:solidFill>
                <a:srgbClr val="000000">
                  <a:tint val="75000"/>
                </a:srgbClr>
              </a:solidFill>
            </a:endParaRPr>
          </a:p>
        </p:txBody>
      </p:sp>
      <p:sp>
        <p:nvSpPr>
          <p:cNvPr id="8" name="Textplatzhalter 7"/>
          <p:cNvSpPr>
            <a:spLocks noGrp="1"/>
          </p:cNvSpPr>
          <p:nvPr>
            <p:ph type="body" sz="quarter" idx="11" hasCustomPrompt="1"/>
          </p:nvPr>
        </p:nvSpPr>
        <p:spPr>
          <a:xfrm>
            <a:off x="422904" y="164637"/>
            <a:ext cx="7717597" cy="287867"/>
          </a:xfrm>
        </p:spPr>
        <p:txBody>
          <a:bodyPr anchor="ctr"/>
          <a:lstStyle>
            <a:lvl1pPr marL="0" indent="0">
              <a:buNone/>
              <a:defRPr sz="2400" b="0" baseline="0"/>
            </a:lvl1pPr>
          </a:lstStyle>
          <a:p>
            <a:pPr lvl="0"/>
            <a:r>
              <a:rPr lang="en-US" noProof="0" dirty="0"/>
              <a:t>SECTION TITELMASTER</a:t>
            </a:r>
          </a:p>
        </p:txBody>
      </p:sp>
      <p:sp>
        <p:nvSpPr>
          <p:cNvPr id="9" name="Datumsplatzhalter 8"/>
          <p:cNvSpPr>
            <a:spLocks noGrp="1"/>
          </p:cNvSpPr>
          <p:nvPr>
            <p:ph type="dt" sz="half" idx="12"/>
          </p:nvPr>
        </p:nvSpPr>
        <p:spPr/>
        <p:txBody>
          <a:bodyPr/>
          <a:lstStyle/>
          <a:p>
            <a:endParaRPr lang="de-DE">
              <a:solidFill>
                <a:srgbClr val="000000">
                  <a:tint val="75000"/>
                </a:srgbClr>
              </a:solidFill>
            </a:endParaRPr>
          </a:p>
        </p:txBody>
      </p:sp>
    </p:spTree>
    <p:extLst>
      <p:ext uri="{BB962C8B-B14F-4D97-AF65-F5344CB8AC3E}">
        <p14:creationId xmlns:p14="http://schemas.microsoft.com/office/powerpoint/2010/main" val="350682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350983" y="1113471"/>
            <a:ext cx="11462326" cy="526761"/>
          </a:xfrm>
          <a:prstGeom prst="rect">
            <a:avLst/>
          </a:prstGeom>
        </p:spPr>
        <p:txBody>
          <a:bodyPr/>
          <a:lstStyle>
            <a:lvl1pPr marL="0" indent="0" algn="ctr">
              <a:buNone/>
              <a:defRPr sz="3600" b="1"/>
            </a:lvl1pPr>
          </a:lstStyle>
          <a:p>
            <a:pPr lvl="0"/>
            <a:r>
              <a:rPr lang="en-US" dirty="0"/>
              <a:t>CLICK TO EDIT MASTER TEXT STYLES</a:t>
            </a:r>
          </a:p>
        </p:txBody>
      </p:sp>
      <p:sp>
        <p:nvSpPr>
          <p:cNvPr id="8" name="Text Placeholder 7"/>
          <p:cNvSpPr>
            <a:spLocks noGrp="1"/>
          </p:cNvSpPr>
          <p:nvPr>
            <p:ph type="body" sz="quarter" idx="11"/>
          </p:nvPr>
        </p:nvSpPr>
        <p:spPr>
          <a:xfrm>
            <a:off x="350983" y="2032000"/>
            <a:ext cx="11462326" cy="4119418"/>
          </a:xfrm>
          <a:prstGeom prst="rect">
            <a:avLst/>
          </a:prstGeom>
        </p:spPr>
        <p:txBody>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1200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a:p>
        </p:txBody>
      </p:sp>
      <p:sp>
        <p:nvSpPr>
          <p:cNvPr id="2" name="Titel 1"/>
          <p:cNvSpPr>
            <a:spLocks noGrp="1"/>
          </p:cNvSpPr>
          <p:nvPr>
            <p:ph type="title"/>
          </p:nvPr>
        </p:nvSpPr>
        <p:spPr>
          <a:xfrm>
            <a:off x="838200" y="365126"/>
            <a:ext cx="10515600" cy="523875"/>
          </a:xfrm>
          <a:prstGeom prst="rect">
            <a:avLst/>
          </a:prstGeom>
        </p:spPr>
        <p:txBody>
          <a:bodyPr/>
          <a:lstStyle>
            <a:lvl1pPr algn="r">
              <a:defRPr sz="28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Tree>
    <p:extLst>
      <p:ext uri="{BB962C8B-B14F-4D97-AF65-F5344CB8AC3E}">
        <p14:creationId xmlns:p14="http://schemas.microsoft.com/office/powerpoint/2010/main" val="3796867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
        <p:nvSpPr>
          <p:cNvPr id="2" name="Inhaltsplatzhalter 3">
            <a:extLst>
              <a:ext uri="{FF2B5EF4-FFF2-40B4-BE49-F238E27FC236}">
                <a16:creationId xmlns:a16="http://schemas.microsoft.com/office/drawing/2014/main" id="{A9040CD6-31F4-4E6A-B4AB-51ADA5164532}"/>
              </a:ext>
            </a:extLst>
          </p:cNvPr>
          <p:cNvSpPr>
            <a:spLocks noGrp="1"/>
          </p:cNvSpPr>
          <p:nvPr>
            <p:ph sz="quarter" idx="11"/>
          </p:nvPr>
        </p:nvSpPr>
        <p:spPr>
          <a:xfrm>
            <a:off x="323850" y="2066925"/>
            <a:ext cx="11572875" cy="4305300"/>
          </a:xfrm>
          <a:prstGeom prst="rect">
            <a:avLst/>
          </a:prstGeo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3" name="Titel 4">
            <a:extLst>
              <a:ext uri="{FF2B5EF4-FFF2-40B4-BE49-F238E27FC236}">
                <a16:creationId xmlns:a16="http://schemas.microsoft.com/office/drawing/2014/main" id="{A2CE4684-FFC2-4207-B9B2-E1FF1FE7F9A1}"/>
              </a:ext>
            </a:extLst>
          </p:cNvPr>
          <p:cNvSpPr>
            <a:spLocks noGrp="1"/>
          </p:cNvSpPr>
          <p:nvPr>
            <p:ph type="title"/>
          </p:nvPr>
        </p:nvSpPr>
        <p:spPr>
          <a:xfrm>
            <a:off x="295273" y="339509"/>
            <a:ext cx="11572875" cy="724247"/>
          </a:xfrm>
          <a:prstGeom prst="rect">
            <a:avLst/>
          </a:prstGeom>
        </p:spPr>
        <p:txBody>
          <a:bodyPr anchor="ctr"/>
          <a:lstStyle>
            <a:lvl1pPr algn="ctr">
              <a:defRPr lang="de-AT" sz="5400" b="0" baseline="0">
                <a:solidFill>
                  <a:schemeClr val="tx1">
                    <a:lumMod val="85000"/>
                    <a:lumOff val="15000"/>
                  </a:schemeClr>
                </a:solidFill>
                <a:ea typeface="+mn-ea"/>
                <a:cs typeface="Arial" pitchFamily="34" charset="0"/>
              </a:defRPr>
            </a:lvl1pPr>
          </a:lstStyle>
          <a:p>
            <a:pPr marL="0" lvl="0" indent="0" algn="ctr">
              <a:spcBef>
                <a:spcPts val="1000"/>
              </a:spcBef>
              <a:buFont typeface="Arial" panose="020B0604020202020204" pitchFamily="34" charset="0"/>
            </a:pPr>
            <a:r>
              <a:rPr lang="de-DE" dirty="0"/>
              <a:t>Mastertitelformat bearbeiten</a:t>
            </a:r>
            <a:endParaRPr lang="de-AT" dirty="0"/>
          </a:p>
        </p:txBody>
      </p:sp>
      <p:grpSp>
        <p:nvGrpSpPr>
          <p:cNvPr id="4" name="Group 31">
            <a:extLst>
              <a:ext uri="{FF2B5EF4-FFF2-40B4-BE49-F238E27FC236}">
                <a16:creationId xmlns:a16="http://schemas.microsoft.com/office/drawing/2014/main" id="{8F8720F6-2E23-4786-912C-731E8258C549}"/>
              </a:ext>
            </a:extLst>
          </p:cNvPr>
          <p:cNvGrpSpPr/>
          <p:nvPr userDrawn="1"/>
        </p:nvGrpSpPr>
        <p:grpSpPr>
          <a:xfrm flipV="1">
            <a:off x="5427361" y="1143268"/>
            <a:ext cx="1337278" cy="220479"/>
            <a:chOff x="5809673" y="3008118"/>
            <a:chExt cx="2419398" cy="398889"/>
          </a:xfrm>
        </p:grpSpPr>
        <p:sp>
          <p:nvSpPr>
            <p:cNvPr id="5" name="Rectangle 32">
              <a:extLst>
                <a:ext uri="{FF2B5EF4-FFF2-40B4-BE49-F238E27FC236}">
                  <a16:creationId xmlns:a16="http://schemas.microsoft.com/office/drawing/2014/main" id="{8CDEAA81-4F3A-42E4-9E8B-81184C085980}"/>
                </a:ext>
              </a:extLst>
            </p:cNvPr>
            <p:cNvSpPr/>
            <p:nvPr userDrawn="1"/>
          </p:nvSpPr>
          <p:spPr>
            <a:xfrm>
              <a:off x="5809673" y="3008118"/>
              <a:ext cx="398888" cy="3988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3">
              <a:extLst>
                <a:ext uri="{FF2B5EF4-FFF2-40B4-BE49-F238E27FC236}">
                  <a16:creationId xmlns:a16="http://schemas.microsoft.com/office/drawing/2014/main" id="{D1D6114D-E6A6-4BDC-A004-A4684E59D45A}"/>
                </a:ext>
              </a:extLst>
            </p:cNvPr>
            <p:cNvSpPr/>
            <p:nvPr userDrawn="1"/>
          </p:nvSpPr>
          <p:spPr>
            <a:xfrm>
              <a:off x="6314801" y="3008118"/>
              <a:ext cx="398888" cy="398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4">
              <a:extLst>
                <a:ext uri="{FF2B5EF4-FFF2-40B4-BE49-F238E27FC236}">
                  <a16:creationId xmlns:a16="http://schemas.microsoft.com/office/drawing/2014/main" id="{829AF068-66E8-44DA-AF20-94BEA11155DE}"/>
                </a:ext>
              </a:extLst>
            </p:cNvPr>
            <p:cNvSpPr/>
            <p:nvPr userDrawn="1"/>
          </p:nvSpPr>
          <p:spPr>
            <a:xfrm>
              <a:off x="6819928" y="3008118"/>
              <a:ext cx="398888" cy="398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5">
              <a:extLst>
                <a:ext uri="{FF2B5EF4-FFF2-40B4-BE49-F238E27FC236}">
                  <a16:creationId xmlns:a16="http://schemas.microsoft.com/office/drawing/2014/main" id="{98B0E3C8-44BA-4DDF-819D-351BCB0FB919}"/>
                </a:ext>
              </a:extLst>
            </p:cNvPr>
            <p:cNvSpPr/>
            <p:nvPr userDrawn="1"/>
          </p:nvSpPr>
          <p:spPr>
            <a:xfrm>
              <a:off x="7325056" y="3008118"/>
              <a:ext cx="398888" cy="3988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36">
              <a:extLst>
                <a:ext uri="{FF2B5EF4-FFF2-40B4-BE49-F238E27FC236}">
                  <a16:creationId xmlns:a16="http://schemas.microsoft.com/office/drawing/2014/main" id="{86C0506C-5014-4845-BFC3-0DCF740696C9}"/>
                </a:ext>
              </a:extLst>
            </p:cNvPr>
            <p:cNvSpPr/>
            <p:nvPr userDrawn="1"/>
          </p:nvSpPr>
          <p:spPr>
            <a:xfrm>
              <a:off x="7830183" y="3008118"/>
              <a:ext cx="398888" cy="3988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3918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6" name="Symbol zastępczy numeru slajdu 5"/>
          <p:cNvSpPr>
            <a:spLocks noGrp="1"/>
          </p:cNvSpPr>
          <p:nvPr>
            <p:ph type="sldNum" sz="quarter" idx="12"/>
          </p:nvPr>
        </p:nvSpPr>
        <p:spPr/>
        <p:txBody>
          <a:bodyPr/>
          <a:lstStyle/>
          <a:p>
            <a:r>
              <a:rPr lang="de-DE" dirty="0"/>
              <a:t>DD/MM/YYYY</a:t>
            </a:r>
          </a:p>
          <a:p>
            <a:fld id="{C77C6C3F-668B-4AF5-BFA9-0F657EB068D6}" type="slidenum">
              <a:rPr lang="pl-PL" smtClean="0"/>
              <a:pPr/>
              <a:t>‹Nr.›</a:t>
            </a:fld>
            <a:endParaRPr lang="pl-PL" dirty="0"/>
          </a:p>
        </p:txBody>
      </p:sp>
    </p:spTree>
    <p:extLst>
      <p:ext uri="{BB962C8B-B14F-4D97-AF65-F5344CB8AC3E}">
        <p14:creationId xmlns:p14="http://schemas.microsoft.com/office/powerpoint/2010/main" val="396971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89254204-7576-4E7F-BCC2-47087CDF8998}"/>
              </a:ext>
            </a:extLst>
          </p:cNvPr>
          <p:cNvSpPr/>
          <p:nvPr/>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nhaltsplatzhalter 3">
            <a:extLst>
              <a:ext uri="{FF2B5EF4-FFF2-40B4-BE49-F238E27FC236}">
                <a16:creationId xmlns:a16="http://schemas.microsoft.com/office/drawing/2014/main" id="{2C5F54B5-28BD-4BE2-B8B7-AFF9FA8E8670}"/>
              </a:ext>
            </a:extLst>
          </p:cNvPr>
          <p:cNvSpPr>
            <a:spLocks noGrp="1"/>
          </p:cNvSpPr>
          <p:nvPr>
            <p:ph sz="quarter" idx="11"/>
          </p:nvPr>
        </p:nvSpPr>
        <p:spPr>
          <a:xfrm>
            <a:off x="323850" y="1647522"/>
            <a:ext cx="11572875" cy="4724703"/>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Titel 4">
            <a:extLst>
              <a:ext uri="{FF2B5EF4-FFF2-40B4-BE49-F238E27FC236}">
                <a16:creationId xmlns:a16="http://schemas.microsoft.com/office/drawing/2014/main" id="{9FC7207B-98BA-44B0-879A-18668772271C}"/>
              </a:ext>
            </a:extLst>
          </p:cNvPr>
          <p:cNvSpPr>
            <a:spLocks noGrp="1"/>
          </p:cNvSpPr>
          <p:nvPr>
            <p:ph type="title"/>
          </p:nvPr>
        </p:nvSpPr>
        <p:spPr>
          <a:xfrm>
            <a:off x="295273" y="339509"/>
            <a:ext cx="11572875" cy="724247"/>
          </a:xfrm>
          <a:prstGeom prst="rect">
            <a:avLst/>
          </a:prstGeom>
        </p:spPr>
        <p:txBody>
          <a:bodyPr anchor="ctr"/>
          <a:lstStyle>
            <a:lvl1pPr>
              <a:defRPr lang="de-AT" sz="5400" b="0" baseline="0">
                <a:solidFill>
                  <a:schemeClr val="tx1">
                    <a:lumMod val="85000"/>
                    <a:lumOff val="15000"/>
                  </a:schemeClr>
                </a:solidFill>
                <a:ea typeface="+mn-ea"/>
                <a:cs typeface="Arial" pitchFamily="34" charset="0"/>
              </a:defRPr>
            </a:lvl1pPr>
          </a:lstStyle>
          <a:p>
            <a:pPr marL="0" lvl="0" indent="0" algn="ctr">
              <a:spcBef>
                <a:spcPts val="1000"/>
              </a:spcBef>
              <a:buFont typeface="Arial" panose="020B0604020202020204" pitchFamily="34" charset="0"/>
            </a:pPr>
            <a:r>
              <a:rPr lang="de-DE" dirty="0"/>
              <a:t>Mastertitelformat bearbeiten</a:t>
            </a:r>
            <a:endParaRPr lang="de-AT" dirty="0"/>
          </a:p>
        </p:txBody>
      </p:sp>
    </p:spTree>
    <p:extLst>
      <p:ext uri="{BB962C8B-B14F-4D97-AF65-F5344CB8AC3E}">
        <p14:creationId xmlns:p14="http://schemas.microsoft.com/office/powerpoint/2010/main" val="2794744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44163C-3BE8-445F-BF4D-6FF683F7A99F}"/>
              </a:ext>
            </a:extLst>
          </p:cNvPr>
          <p:cNvGrpSpPr/>
          <p:nvPr userDrawn="1"/>
        </p:nvGrpSpPr>
        <p:grpSpPr>
          <a:xfrm>
            <a:off x="0" y="5030641"/>
            <a:ext cx="11784650" cy="1581249"/>
            <a:chOff x="0" y="5030641"/>
            <a:chExt cx="11784650" cy="1581249"/>
          </a:xfrm>
        </p:grpSpPr>
        <p:grpSp>
          <p:nvGrpSpPr>
            <p:cNvPr id="4" name="Group 3">
              <a:extLst>
                <a:ext uri="{FF2B5EF4-FFF2-40B4-BE49-F238E27FC236}">
                  <a16:creationId xmlns:a16="http://schemas.microsoft.com/office/drawing/2014/main" id="{4C382616-4BAD-46F2-A9B1-3719C195BD07}"/>
                </a:ext>
              </a:extLst>
            </p:cNvPr>
            <p:cNvGrpSpPr/>
            <p:nvPr/>
          </p:nvGrpSpPr>
          <p:grpSpPr>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4F57692B-CB59-4909-9EE5-9842EC389960}"/>
                  </a:ext>
                </a:extLst>
              </p:cNvPr>
              <p:cNvSpPr/>
              <p:nvPr/>
            </p:nvSpPr>
            <p:spPr>
              <a:xfrm rot="16200000" flipH="1">
                <a:off x="9851011" y="276124"/>
                <a:ext cx="2249729" cy="1867634"/>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0" name="Freeform: Shape 9">
                <a:extLst>
                  <a:ext uri="{FF2B5EF4-FFF2-40B4-BE49-F238E27FC236}">
                    <a16:creationId xmlns:a16="http://schemas.microsoft.com/office/drawing/2014/main" id="{6DBEC21B-8490-4613-893F-081AAB39C3FB}"/>
                  </a:ext>
                </a:extLst>
              </p:cNvPr>
              <p:cNvSpPr/>
              <p:nvPr/>
            </p:nvSpPr>
            <p:spPr>
              <a:xfrm>
                <a:off x="10573107" y="2486534"/>
                <a:ext cx="805533" cy="68792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C12866D-7C50-423B-97C6-3A44AEC2FF89}"/>
                  </a:ext>
                </a:extLst>
              </p:cNvPr>
              <p:cNvSpPr/>
              <p:nvPr/>
            </p:nvSpPr>
            <p:spPr>
              <a:xfrm>
                <a:off x="10608146" y="1032479"/>
                <a:ext cx="761035" cy="1312187"/>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D91F9EF7-4F87-415C-8160-7E56B60DA9F9}"/>
                </a:ext>
              </a:extLst>
            </p:cNvPr>
            <p:cNvGrpSpPr/>
            <p:nvPr/>
          </p:nvGrpSpPr>
          <p:grpSpPr>
            <a:xfrm>
              <a:off x="0" y="6374086"/>
              <a:ext cx="11401431" cy="237804"/>
              <a:chOff x="0" y="6374086"/>
              <a:chExt cx="11401431" cy="237804"/>
            </a:xfrm>
          </p:grpSpPr>
          <p:sp>
            <p:nvSpPr>
              <p:cNvPr id="6" name="Rectangle 5">
                <a:extLst>
                  <a:ext uri="{FF2B5EF4-FFF2-40B4-BE49-F238E27FC236}">
                    <a16:creationId xmlns:a16="http://schemas.microsoft.com/office/drawing/2014/main" id="{5AE59EE2-572E-4B51-AE32-612BBCC09DE1}"/>
                  </a:ext>
                </a:extLst>
              </p:cNvPr>
              <p:cNvSpPr/>
              <p:nvPr/>
            </p:nvSpPr>
            <p:spPr>
              <a:xfrm>
                <a:off x="0" y="6566170"/>
                <a:ext cx="11311128" cy="45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B77414-9E89-4E91-A109-7F250477ACA9}"/>
                  </a:ext>
                </a:extLst>
              </p:cNvPr>
              <p:cNvSpPr/>
              <p:nvPr/>
            </p:nvSpPr>
            <p:spPr>
              <a:xfrm>
                <a:off x="11355711" y="6374086"/>
                <a:ext cx="45720" cy="155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lock Arc 7">
                <a:extLst>
                  <a:ext uri="{FF2B5EF4-FFF2-40B4-BE49-F238E27FC236}">
                    <a16:creationId xmlns:a16="http://schemas.microsoft.com/office/drawing/2014/main" id="{5F4ACB2E-D9DA-474D-ACD0-6D4C5B5B69E1}"/>
                  </a:ext>
                </a:extLst>
              </p:cNvPr>
              <p:cNvSpPr/>
              <p:nvPr/>
            </p:nvSpPr>
            <p:spPr>
              <a:xfrm>
                <a:off x="11229678" y="6440137"/>
                <a:ext cx="171753" cy="171753"/>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14" name="Inhaltsplatzhalter 3">
            <a:extLst>
              <a:ext uri="{FF2B5EF4-FFF2-40B4-BE49-F238E27FC236}">
                <a16:creationId xmlns:a16="http://schemas.microsoft.com/office/drawing/2014/main" id="{2861CBD3-FCC2-437D-A601-A22DD6F61225}"/>
              </a:ext>
            </a:extLst>
          </p:cNvPr>
          <p:cNvSpPr>
            <a:spLocks noGrp="1"/>
          </p:cNvSpPr>
          <p:nvPr>
            <p:ph sz="quarter" idx="11"/>
          </p:nvPr>
        </p:nvSpPr>
        <p:spPr>
          <a:xfrm>
            <a:off x="323850" y="1647522"/>
            <a:ext cx="11572875" cy="4724703"/>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16" name="Titel 4">
            <a:extLst>
              <a:ext uri="{FF2B5EF4-FFF2-40B4-BE49-F238E27FC236}">
                <a16:creationId xmlns:a16="http://schemas.microsoft.com/office/drawing/2014/main" id="{66FE0C8D-BD31-4F7D-96E8-5751D87401EF}"/>
              </a:ext>
            </a:extLst>
          </p:cNvPr>
          <p:cNvSpPr>
            <a:spLocks noGrp="1"/>
          </p:cNvSpPr>
          <p:nvPr>
            <p:ph type="title"/>
          </p:nvPr>
        </p:nvSpPr>
        <p:spPr>
          <a:xfrm>
            <a:off x="295273" y="339509"/>
            <a:ext cx="11572875" cy="724247"/>
          </a:xfrm>
          <a:prstGeom prst="rect">
            <a:avLst/>
          </a:prstGeom>
        </p:spPr>
        <p:txBody>
          <a:bodyPr anchor="ctr"/>
          <a:lstStyle>
            <a:lvl1pPr>
              <a:defRPr lang="de-AT" sz="5400" b="0" baseline="0">
                <a:solidFill>
                  <a:schemeClr val="tx1">
                    <a:lumMod val="85000"/>
                    <a:lumOff val="15000"/>
                  </a:schemeClr>
                </a:solidFill>
                <a:ea typeface="+mn-ea"/>
                <a:cs typeface="Arial" pitchFamily="34" charset="0"/>
              </a:defRPr>
            </a:lvl1pPr>
          </a:lstStyle>
          <a:p>
            <a:pPr marL="0" lvl="0" indent="0" algn="ctr">
              <a:spcBef>
                <a:spcPts val="1000"/>
              </a:spcBef>
              <a:buFont typeface="Arial" panose="020B0604020202020204" pitchFamily="34" charset="0"/>
            </a:pPr>
            <a:r>
              <a:rPr lang="de-DE" dirty="0"/>
              <a:t>Mastertitelformat bearbeiten</a:t>
            </a:r>
            <a:endParaRPr lang="de-AT" dirty="0"/>
          </a:p>
        </p:txBody>
      </p:sp>
      <p:grpSp>
        <p:nvGrpSpPr>
          <p:cNvPr id="17" name="Group 31">
            <a:extLst>
              <a:ext uri="{FF2B5EF4-FFF2-40B4-BE49-F238E27FC236}">
                <a16:creationId xmlns:a16="http://schemas.microsoft.com/office/drawing/2014/main" id="{C67F32FA-1C8A-4425-9CAE-447CF361695C}"/>
              </a:ext>
            </a:extLst>
          </p:cNvPr>
          <p:cNvGrpSpPr/>
          <p:nvPr userDrawn="1"/>
        </p:nvGrpSpPr>
        <p:grpSpPr>
          <a:xfrm flipV="1">
            <a:off x="5427361" y="1143268"/>
            <a:ext cx="1337278" cy="220479"/>
            <a:chOff x="5809673" y="3008118"/>
            <a:chExt cx="2419398" cy="398889"/>
          </a:xfrm>
        </p:grpSpPr>
        <p:sp>
          <p:nvSpPr>
            <p:cNvPr id="18" name="Rectangle 32">
              <a:extLst>
                <a:ext uri="{FF2B5EF4-FFF2-40B4-BE49-F238E27FC236}">
                  <a16:creationId xmlns:a16="http://schemas.microsoft.com/office/drawing/2014/main" id="{40D66F8B-FA44-401B-9DA3-A274BDA589D6}"/>
                </a:ext>
              </a:extLst>
            </p:cNvPr>
            <p:cNvSpPr/>
            <p:nvPr userDrawn="1"/>
          </p:nvSpPr>
          <p:spPr>
            <a:xfrm>
              <a:off x="5809673" y="3008118"/>
              <a:ext cx="398888" cy="3988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3">
              <a:extLst>
                <a:ext uri="{FF2B5EF4-FFF2-40B4-BE49-F238E27FC236}">
                  <a16:creationId xmlns:a16="http://schemas.microsoft.com/office/drawing/2014/main" id="{54227923-BD15-4FF3-B5C6-626DEF1BCA54}"/>
                </a:ext>
              </a:extLst>
            </p:cNvPr>
            <p:cNvSpPr/>
            <p:nvPr userDrawn="1"/>
          </p:nvSpPr>
          <p:spPr>
            <a:xfrm>
              <a:off x="6314801" y="3008118"/>
              <a:ext cx="398888" cy="398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34">
              <a:extLst>
                <a:ext uri="{FF2B5EF4-FFF2-40B4-BE49-F238E27FC236}">
                  <a16:creationId xmlns:a16="http://schemas.microsoft.com/office/drawing/2014/main" id="{A845FB83-41B8-4F96-B148-5F85D7F25F90}"/>
                </a:ext>
              </a:extLst>
            </p:cNvPr>
            <p:cNvSpPr/>
            <p:nvPr userDrawn="1"/>
          </p:nvSpPr>
          <p:spPr>
            <a:xfrm>
              <a:off x="6819928" y="3008118"/>
              <a:ext cx="398888" cy="398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5">
              <a:extLst>
                <a:ext uri="{FF2B5EF4-FFF2-40B4-BE49-F238E27FC236}">
                  <a16:creationId xmlns:a16="http://schemas.microsoft.com/office/drawing/2014/main" id="{2DE1B636-32CB-4567-A54E-59A4528E3CC4}"/>
                </a:ext>
              </a:extLst>
            </p:cNvPr>
            <p:cNvSpPr/>
            <p:nvPr userDrawn="1"/>
          </p:nvSpPr>
          <p:spPr>
            <a:xfrm>
              <a:off x="7325056" y="3008118"/>
              <a:ext cx="398888" cy="3988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6">
              <a:extLst>
                <a:ext uri="{FF2B5EF4-FFF2-40B4-BE49-F238E27FC236}">
                  <a16:creationId xmlns:a16="http://schemas.microsoft.com/office/drawing/2014/main" id="{B9C62733-7FC2-490C-8103-71DFF842109E}"/>
                </a:ext>
              </a:extLst>
            </p:cNvPr>
            <p:cNvSpPr/>
            <p:nvPr userDrawn="1"/>
          </p:nvSpPr>
          <p:spPr>
            <a:xfrm>
              <a:off x="7830183" y="3008118"/>
              <a:ext cx="398888" cy="3988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17529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Inhaltsplatzhalter 3">
            <a:extLst>
              <a:ext uri="{FF2B5EF4-FFF2-40B4-BE49-F238E27FC236}">
                <a16:creationId xmlns:a16="http://schemas.microsoft.com/office/drawing/2014/main" id="{A9040CD6-31F4-4E6A-B4AB-51ADA5164532}"/>
              </a:ext>
            </a:extLst>
          </p:cNvPr>
          <p:cNvSpPr>
            <a:spLocks noGrp="1"/>
          </p:cNvSpPr>
          <p:nvPr>
            <p:ph sz="quarter" idx="11"/>
          </p:nvPr>
        </p:nvSpPr>
        <p:spPr>
          <a:xfrm>
            <a:off x="323850" y="2066925"/>
            <a:ext cx="11572875" cy="4305300"/>
          </a:xfrm>
          <a:prstGeom prst="rect">
            <a:avLst/>
          </a:prstGeo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3" name="Titel 4">
            <a:extLst>
              <a:ext uri="{FF2B5EF4-FFF2-40B4-BE49-F238E27FC236}">
                <a16:creationId xmlns:a16="http://schemas.microsoft.com/office/drawing/2014/main" id="{A2CE4684-FFC2-4207-B9B2-E1FF1FE7F9A1}"/>
              </a:ext>
            </a:extLst>
          </p:cNvPr>
          <p:cNvSpPr>
            <a:spLocks noGrp="1"/>
          </p:cNvSpPr>
          <p:nvPr>
            <p:ph type="title"/>
          </p:nvPr>
        </p:nvSpPr>
        <p:spPr>
          <a:xfrm>
            <a:off x="295273" y="339509"/>
            <a:ext cx="11572875" cy="724247"/>
          </a:xfrm>
          <a:prstGeom prst="rect">
            <a:avLst/>
          </a:prstGeom>
        </p:spPr>
        <p:txBody>
          <a:bodyPr anchor="ctr"/>
          <a:lstStyle>
            <a:lvl1pPr algn="ctr">
              <a:defRPr lang="de-AT" sz="5400" b="0" baseline="0">
                <a:solidFill>
                  <a:schemeClr val="tx1">
                    <a:lumMod val="85000"/>
                    <a:lumOff val="15000"/>
                  </a:schemeClr>
                </a:solidFill>
                <a:ea typeface="+mn-ea"/>
                <a:cs typeface="Arial" pitchFamily="34" charset="0"/>
              </a:defRPr>
            </a:lvl1pPr>
          </a:lstStyle>
          <a:p>
            <a:pPr marL="0" lvl="0" indent="0" algn="ctr">
              <a:spcBef>
                <a:spcPts val="1000"/>
              </a:spcBef>
              <a:buFont typeface="Arial" panose="020B0604020202020204" pitchFamily="34" charset="0"/>
            </a:pPr>
            <a:r>
              <a:rPr lang="de-DE" dirty="0"/>
              <a:t>Mastertitelformat bearbeiten</a:t>
            </a:r>
            <a:endParaRPr lang="de-AT" dirty="0"/>
          </a:p>
        </p:txBody>
      </p:sp>
      <p:grpSp>
        <p:nvGrpSpPr>
          <p:cNvPr id="4" name="Group 31">
            <a:extLst>
              <a:ext uri="{FF2B5EF4-FFF2-40B4-BE49-F238E27FC236}">
                <a16:creationId xmlns:a16="http://schemas.microsoft.com/office/drawing/2014/main" id="{8F8720F6-2E23-4786-912C-731E8258C549}"/>
              </a:ext>
            </a:extLst>
          </p:cNvPr>
          <p:cNvGrpSpPr/>
          <p:nvPr userDrawn="1"/>
        </p:nvGrpSpPr>
        <p:grpSpPr>
          <a:xfrm flipV="1">
            <a:off x="5427361" y="1143268"/>
            <a:ext cx="1337278" cy="220479"/>
            <a:chOff x="5809673" y="3008118"/>
            <a:chExt cx="2419398" cy="398889"/>
          </a:xfrm>
        </p:grpSpPr>
        <p:sp>
          <p:nvSpPr>
            <p:cNvPr id="5" name="Rectangle 32">
              <a:extLst>
                <a:ext uri="{FF2B5EF4-FFF2-40B4-BE49-F238E27FC236}">
                  <a16:creationId xmlns:a16="http://schemas.microsoft.com/office/drawing/2014/main" id="{8CDEAA81-4F3A-42E4-9E8B-81184C085980}"/>
                </a:ext>
              </a:extLst>
            </p:cNvPr>
            <p:cNvSpPr/>
            <p:nvPr userDrawn="1"/>
          </p:nvSpPr>
          <p:spPr>
            <a:xfrm>
              <a:off x="5809673" y="3008118"/>
              <a:ext cx="398888" cy="3988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3">
              <a:extLst>
                <a:ext uri="{FF2B5EF4-FFF2-40B4-BE49-F238E27FC236}">
                  <a16:creationId xmlns:a16="http://schemas.microsoft.com/office/drawing/2014/main" id="{D1D6114D-E6A6-4BDC-A004-A4684E59D45A}"/>
                </a:ext>
              </a:extLst>
            </p:cNvPr>
            <p:cNvSpPr/>
            <p:nvPr userDrawn="1"/>
          </p:nvSpPr>
          <p:spPr>
            <a:xfrm>
              <a:off x="6314801" y="3008118"/>
              <a:ext cx="398888" cy="398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4">
              <a:extLst>
                <a:ext uri="{FF2B5EF4-FFF2-40B4-BE49-F238E27FC236}">
                  <a16:creationId xmlns:a16="http://schemas.microsoft.com/office/drawing/2014/main" id="{829AF068-66E8-44DA-AF20-94BEA11155DE}"/>
                </a:ext>
              </a:extLst>
            </p:cNvPr>
            <p:cNvSpPr/>
            <p:nvPr userDrawn="1"/>
          </p:nvSpPr>
          <p:spPr>
            <a:xfrm>
              <a:off x="6819928" y="3008118"/>
              <a:ext cx="398888" cy="398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5">
              <a:extLst>
                <a:ext uri="{FF2B5EF4-FFF2-40B4-BE49-F238E27FC236}">
                  <a16:creationId xmlns:a16="http://schemas.microsoft.com/office/drawing/2014/main" id="{98B0E3C8-44BA-4DDF-819D-351BCB0FB919}"/>
                </a:ext>
              </a:extLst>
            </p:cNvPr>
            <p:cNvSpPr/>
            <p:nvPr userDrawn="1"/>
          </p:nvSpPr>
          <p:spPr>
            <a:xfrm>
              <a:off x="7325056" y="3008118"/>
              <a:ext cx="398888" cy="3988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36">
              <a:extLst>
                <a:ext uri="{FF2B5EF4-FFF2-40B4-BE49-F238E27FC236}">
                  <a16:creationId xmlns:a16="http://schemas.microsoft.com/office/drawing/2014/main" id="{86C0506C-5014-4845-BFC3-0DCF740696C9}"/>
                </a:ext>
              </a:extLst>
            </p:cNvPr>
            <p:cNvSpPr/>
            <p:nvPr userDrawn="1"/>
          </p:nvSpPr>
          <p:spPr>
            <a:xfrm>
              <a:off x="7830183" y="3008118"/>
              <a:ext cx="398888" cy="3988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86101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16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grpSp>
        <p:nvGrpSpPr>
          <p:cNvPr id="10" name="Group 33">
            <a:extLst>
              <a:ext uri="{FF2B5EF4-FFF2-40B4-BE49-F238E27FC236}">
                <a16:creationId xmlns:a16="http://schemas.microsoft.com/office/drawing/2014/main" id="{B525370A-046C-454E-AFE2-0C0A2F254F93}"/>
              </a:ext>
            </a:extLst>
          </p:cNvPr>
          <p:cNvGrpSpPr/>
          <p:nvPr userDrawn="1"/>
        </p:nvGrpSpPr>
        <p:grpSpPr>
          <a:xfrm>
            <a:off x="3942094" y="-1847"/>
            <a:ext cx="762976" cy="3863294"/>
            <a:chOff x="3942094" y="-1847"/>
            <a:chExt cx="762976" cy="3863294"/>
          </a:xfrm>
          <a:solidFill>
            <a:schemeClr val="accent2"/>
          </a:solidFill>
        </p:grpSpPr>
        <p:sp>
          <p:nvSpPr>
            <p:cNvPr id="11" name="Rectangle 4">
              <a:extLst>
                <a:ext uri="{FF2B5EF4-FFF2-40B4-BE49-F238E27FC236}">
                  <a16:creationId xmlns:a16="http://schemas.microsoft.com/office/drawing/2014/main" id="{3FE6F1C6-5965-4B1F-AC22-CFF721EE02C4}"/>
                </a:ext>
              </a:extLst>
            </p:cNvPr>
            <p:cNvSpPr/>
            <p:nvPr/>
          </p:nvSpPr>
          <p:spPr>
            <a:xfrm>
              <a:off x="4288244" y="-1847"/>
              <a:ext cx="72000" cy="26517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2" name="Freeform: Shape 23">
              <a:extLst>
                <a:ext uri="{FF2B5EF4-FFF2-40B4-BE49-F238E27FC236}">
                  <a16:creationId xmlns:a16="http://schemas.microsoft.com/office/drawing/2014/main" id="{0875061E-727C-48FB-859D-BEFDD3902C8A}"/>
                </a:ext>
              </a:extLst>
            </p:cNvPr>
            <p:cNvSpPr/>
            <p:nvPr/>
          </p:nvSpPr>
          <p:spPr>
            <a:xfrm rot="5400000" flipH="1">
              <a:off x="3694759" y="2851136"/>
              <a:ext cx="1257646" cy="762976"/>
            </a:xfrm>
            <a:custGeom>
              <a:avLst/>
              <a:gdLst>
                <a:gd name="connsiteX0" fmla="*/ 782320 w 1075004"/>
                <a:gd name="connsiteY0" fmla="*/ 253919 h 652173"/>
                <a:gd name="connsiteX1" fmla="*/ 763875 w 1075004"/>
                <a:gd name="connsiteY1" fmla="*/ 269396 h 652173"/>
                <a:gd name="connsiteX2" fmla="*/ 421371 w 1075004"/>
                <a:gd name="connsiteY2" fmla="*/ 239431 h 652173"/>
                <a:gd name="connsiteX3" fmla="*/ 421370 w 1075004"/>
                <a:gd name="connsiteY3" fmla="*/ 253854 h 652173"/>
                <a:gd name="connsiteX4" fmla="*/ 447078 w 1075004"/>
                <a:gd name="connsiteY4" fmla="*/ 253854 h 652173"/>
                <a:gd name="connsiteX5" fmla="*/ 464104 w 1075004"/>
                <a:gd name="connsiteY5" fmla="*/ 270880 h 652173"/>
                <a:gd name="connsiteX6" fmla="*/ 464104 w 1075004"/>
                <a:gd name="connsiteY6" fmla="*/ 270879 h 652173"/>
                <a:gd name="connsiteX7" fmla="*/ 447079 w 1075004"/>
                <a:gd name="connsiteY7" fmla="*/ 287905 h 652173"/>
                <a:gd name="connsiteX8" fmla="*/ 421371 w 1075004"/>
                <a:gd name="connsiteY8" fmla="*/ 287905 h 652173"/>
                <a:gd name="connsiteX9" fmla="*/ 421371 w 1075004"/>
                <a:gd name="connsiteY9" fmla="*/ 311227 h 652173"/>
                <a:gd name="connsiteX10" fmla="*/ 447078 w 1075004"/>
                <a:gd name="connsiteY10" fmla="*/ 311227 h 652173"/>
                <a:gd name="connsiteX11" fmla="*/ 464104 w 1075004"/>
                <a:gd name="connsiteY11" fmla="*/ 328253 h 652173"/>
                <a:gd name="connsiteX12" fmla="*/ 464104 w 1075004"/>
                <a:gd name="connsiteY12" fmla="*/ 328253 h 652173"/>
                <a:gd name="connsiteX13" fmla="*/ 447079 w 1075004"/>
                <a:gd name="connsiteY13" fmla="*/ 345279 h 652173"/>
                <a:gd name="connsiteX14" fmla="*/ 421371 w 1075004"/>
                <a:gd name="connsiteY14" fmla="*/ 345279 h 652173"/>
                <a:gd name="connsiteX15" fmla="*/ 421371 w 1075004"/>
                <a:gd name="connsiteY15" fmla="*/ 368601 h 652173"/>
                <a:gd name="connsiteX16" fmla="*/ 447078 w 1075004"/>
                <a:gd name="connsiteY16" fmla="*/ 368601 h 652173"/>
                <a:gd name="connsiteX17" fmla="*/ 464104 w 1075004"/>
                <a:gd name="connsiteY17" fmla="*/ 385627 h 652173"/>
                <a:gd name="connsiteX18" fmla="*/ 464104 w 1075004"/>
                <a:gd name="connsiteY18" fmla="*/ 385627 h 652173"/>
                <a:gd name="connsiteX19" fmla="*/ 447079 w 1075004"/>
                <a:gd name="connsiteY19" fmla="*/ 402653 h 652173"/>
                <a:gd name="connsiteX20" fmla="*/ 421371 w 1075004"/>
                <a:gd name="connsiteY20" fmla="*/ 402653 h 652173"/>
                <a:gd name="connsiteX21" fmla="*/ 421370 w 1075004"/>
                <a:gd name="connsiteY21" fmla="*/ 417162 h 652173"/>
                <a:gd name="connsiteX22" fmla="*/ 762268 w 1075004"/>
                <a:gd name="connsiteY22" fmla="*/ 381333 h 652173"/>
                <a:gd name="connsiteX23" fmla="*/ 780980 w 1075004"/>
                <a:gd name="connsiteY23" fmla="*/ 396486 h 652173"/>
                <a:gd name="connsiteX24" fmla="*/ 765828 w 1075004"/>
                <a:gd name="connsiteY24" fmla="*/ 415197 h 652173"/>
                <a:gd name="connsiteX25" fmla="*/ 415893 w 1075004"/>
                <a:gd name="connsiteY25" fmla="*/ 451977 h 652173"/>
                <a:gd name="connsiteX26" fmla="*/ 397181 w 1075004"/>
                <a:gd name="connsiteY26" fmla="*/ 436824 h 652173"/>
                <a:gd name="connsiteX27" fmla="*/ 398889 w 1075004"/>
                <a:gd name="connsiteY27" fmla="*/ 431060 h 652173"/>
                <a:gd name="connsiteX28" fmla="*/ 398669 w 1075004"/>
                <a:gd name="connsiteY28" fmla="*/ 430531 h 652173"/>
                <a:gd name="connsiteX29" fmla="*/ 398669 w 1075004"/>
                <a:gd name="connsiteY29" fmla="*/ 402653 h 652173"/>
                <a:gd name="connsiteX30" fmla="*/ 372962 w 1075004"/>
                <a:gd name="connsiteY30" fmla="*/ 402653 h 652173"/>
                <a:gd name="connsiteX31" fmla="*/ 355936 w 1075004"/>
                <a:gd name="connsiteY31" fmla="*/ 385627 h 652173"/>
                <a:gd name="connsiteX32" fmla="*/ 372962 w 1075004"/>
                <a:gd name="connsiteY32" fmla="*/ 368601 h 652173"/>
                <a:gd name="connsiteX33" fmla="*/ 398669 w 1075004"/>
                <a:gd name="connsiteY33" fmla="*/ 368601 h 652173"/>
                <a:gd name="connsiteX34" fmla="*/ 398670 w 1075004"/>
                <a:gd name="connsiteY34" fmla="*/ 345279 h 652173"/>
                <a:gd name="connsiteX35" fmla="*/ 372962 w 1075004"/>
                <a:gd name="connsiteY35" fmla="*/ 345279 h 652173"/>
                <a:gd name="connsiteX36" fmla="*/ 355936 w 1075004"/>
                <a:gd name="connsiteY36" fmla="*/ 328253 h 652173"/>
                <a:gd name="connsiteX37" fmla="*/ 372962 w 1075004"/>
                <a:gd name="connsiteY37" fmla="*/ 311228 h 652173"/>
                <a:gd name="connsiteX38" fmla="*/ 398669 w 1075004"/>
                <a:gd name="connsiteY38" fmla="*/ 311227 h 652173"/>
                <a:gd name="connsiteX39" fmla="*/ 398669 w 1075004"/>
                <a:gd name="connsiteY39" fmla="*/ 287905 h 652173"/>
                <a:gd name="connsiteX40" fmla="*/ 372962 w 1075004"/>
                <a:gd name="connsiteY40" fmla="*/ 287905 h 652173"/>
                <a:gd name="connsiteX41" fmla="*/ 355936 w 1075004"/>
                <a:gd name="connsiteY41" fmla="*/ 270880 h 652173"/>
                <a:gd name="connsiteX42" fmla="*/ 372962 w 1075004"/>
                <a:gd name="connsiteY42" fmla="*/ 253854 h 652173"/>
                <a:gd name="connsiteX43" fmla="*/ 398670 w 1075004"/>
                <a:gd name="connsiteY43" fmla="*/ 253854 h 652173"/>
                <a:gd name="connsiteX44" fmla="*/ 398670 w 1075004"/>
                <a:gd name="connsiteY44" fmla="*/ 226224 h 652173"/>
                <a:gd name="connsiteX45" fmla="*/ 399282 w 1075004"/>
                <a:gd name="connsiteY45" fmla="*/ 224745 h 652173"/>
                <a:gd name="connsiteX46" fmla="*/ 397876 w 1075004"/>
                <a:gd name="connsiteY46" fmla="*/ 220285 h 652173"/>
                <a:gd name="connsiteX47" fmla="*/ 416321 w 1075004"/>
                <a:gd name="connsiteY47" fmla="*/ 204807 h 652173"/>
                <a:gd name="connsiteX48" fmla="*/ 766843 w 1075004"/>
                <a:gd name="connsiteY48" fmla="*/ 235474 h 652173"/>
                <a:gd name="connsiteX49" fmla="*/ 782320 w 1075004"/>
                <a:gd name="connsiteY49" fmla="*/ 253919 h 652173"/>
                <a:gd name="connsiteX50" fmla="*/ 787242 w 1075004"/>
                <a:gd name="connsiteY50" fmla="*/ 326087 h 652173"/>
                <a:gd name="connsiteX51" fmla="*/ 785600 w 1075004"/>
                <a:gd name="connsiteY51" fmla="*/ 324445 h 652173"/>
                <a:gd name="connsiteX52" fmla="*/ 785600 w 1075004"/>
                <a:gd name="connsiteY52" fmla="*/ 237207 h 652173"/>
                <a:gd name="connsiteX53" fmla="*/ 722116 w 1075004"/>
                <a:gd name="connsiteY53" fmla="*/ 173722 h 652173"/>
                <a:gd name="connsiteX54" fmla="*/ 634876 w 1075004"/>
                <a:gd name="connsiteY54" fmla="*/ 173722 h 652173"/>
                <a:gd name="connsiteX55" fmla="*/ 556664 w 1075004"/>
                <a:gd name="connsiteY55" fmla="*/ 95509 h 652173"/>
                <a:gd name="connsiteX56" fmla="*/ 95508 w 1075004"/>
                <a:gd name="connsiteY56" fmla="*/ 95509 h 652173"/>
                <a:gd name="connsiteX57" fmla="*/ 0 w 1075004"/>
                <a:gd name="connsiteY57" fmla="*/ 326087 h 652173"/>
                <a:gd name="connsiteX58" fmla="*/ 95508 w 1075004"/>
                <a:gd name="connsiteY58" fmla="*/ 556665 h 652173"/>
                <a:gd name="connsiteX59" fmla="*/ 556665 w 1075004"/>
                <a:gd name="connsiteY59" fmla="*/ 556665 h 652173"/>
                <a:gd name="connsiteX60" fmla="*/ 634877 w 1075004"/>
                <a:gd name="connsiteY60" fmla="*/ 478452 h 652173"/>
                <a:gd name="connsiteX61" fmla="*/ 722116 w 1075004"/>
                <a:gd name="connsiteY61" fmla="*/ 478453 h 652173"/>
                <a:gd name="connsiteX62" fmla="*/ 785600 w 1075004"/>
                <a:gd name="connsiteY62" fmla="*/ 414968 h 652173"/>
                <a:gd name="connsiteX63" fmla="*/ 785600 w 1075004"/>
                <a:gd name="connsiteY63" fmla="*/ 327729 h 652173"/>
                <a:gd name="connsiteX64" fmla="*/ 893383 w 1075004"/>
                <a:gd name="connsiteY64" fmla="*/ 437430 h 652173"/>
                <a:gd name="connsiteX65" fmla="*/ 893383 w 1075004"/>
                <a:gd name="connsiteY65" fmla="*/ 214743 h 652173"/>
                <a:gd name="connsiteX66" fmla="*/ 864082 w 1075004"/>
                <a:gd name="connsiteY66" fmla="*/ 185442 h 652173"/>
                <a:gd name="connsiteX67" fmla="*/ 834781 w 1075004"/>
                <a:gd name="connsiteY67" fmla="*/ 214743 h 652173"/>
                <a:gd name="connsiteX68" fmla="*/ 834781 w 1075004"/>
                <a:gd name="connsiteY68" fmla="*/ 437431 h 652173"/>
                <a:gd name="connsiteX69" fmla="*/ 864082 w 1075004"/>
                <a:gd name="connsiteY69" fmla="*/ 466732 h 652173"/>
                <a:gd name="connsiteX70" fmla="*/ 864082 w 1075004"/>
                <a:gd name="connsiteY70" fmla="*/ 466731 h 652173"/>
                <a:gd name="connsiteX71" fmla="*/ 893383 w 1075004"/>
                <a:gd name="connsiteY71" fmla="*/ 437430 h 652173"/>
                <a:gd name="connsiteX72" fmla="*/ 984194 w 1075004"/>
                <a:gd name="connsiteY72" fmla="*/ 425710 h 652173"/>
                <a:gd name="connsiteX73" fmla="*/ 984193 w 1075004"/>
                <a:gd name="connsiteY73" fmla="*/ 226464 h 652173"/>
                <a:gd name="connsiteX74" fmla="*/ 954893 w 1075004"/>
                <a:gd name="connsiteY74" fmla="*/ 197162 h 652173"/>
                <a:gd name="connsiteX75" fmla="*/ 925591 w 1075004"/>
                <a:gd name="connsiteY75" fmla="*/ 226464 h 652173"/>
                <a:gd name="connsiteX76" fmla="*/ 925591 w 1075004"/>
                <a:gd name="connsiteY76" fmla="*/ 425710 h 652173"/>
                <a:gd name="connsiteX77" fmla="*/ 954893 w 1075004"/>
                <a:gd name="connsiteY77" fmla="*/ 455012 h 652173"/>
                <a:gd name="connsiteX78" fmla="*/ 954893 w 1075004"/>
                <a:gd name="connsiteY78" fmla="*/ 455011 h 652173"/>
                <a:gd name="connsiteX79" fmla="*/ 984194 w 1075004"/>
                <a:gd name="connsiteY79" fmla="*/ 425710 h 652173"/>
                <a:gd name="connsiteX80" fmla="*/ 1075004 w 1075004"/>
                <a:gd name="connsiteY80" fmla="*/ 402269 h 652173"/>
                <a:gd name="connsiteX81" fmla="*/ 1075004 w 1075004"/>
                <a:gd name="connsiteY81" fmla="*/ 249904 h 652173"/>
                <a:gd name="connsiteX82" fmla="*/ 1045703 w 1075004"/>
                <a:gd name="connsiteY82" fmla="*/ 220603 h 652173"/>
                <a:gd name="connsiteX83" fmla="*/ 1016402 w 1075004"/>
                <a:gd name="connsiteY83" fmla="*/ 249904 h 652173"/>
                <a:gd name="connsiteX84" fmla="*/ 1016402 w 1075004"/>
                <a:gd name="connsiteY84" fmla="*/ 402269 h 652173"/>
                <a:gd name="connsiteX85" fmla="*/ 1045703 w 1075004"/>
                <a:gd name="connsiteY85" fmla="*/ 431570 h 652173"/>
                <a:gd name="connsiteX86" fmla="*/ 1045703 w 1075004"/>
                <a:gd name="connsiteY86" fmla="*/ 431570 h 652173"/>
                <a:gd name="connsiteX87" fmla="*/ 1075004 w 1075004"/>
                <a:gd name="connsiteY87" fmla="*/ 402269 h 65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75004" h="652173">
                  <a:moveTo>
                    <a:pt x="782320" y="253919"/>
                  </a:moveTo>
                  <a:cubicBezTo>
                    <a:pt x="781500" y="263286"/>
                    <a:pt x="773242" y="270216"/>
                    <a:pt x="763875" y="269396"/>
                  </a:cubicBezTo>
                  <a:cubicBezTo>
                    <a:pt x="649707" y="259408"/>
                    <a:pt x="535539" y="249420"/>
                    <a:pt x="421371" y="239431"/>
                  </a:cubicBezTo>
                  <a:lnTo>
                    <a:pt x="421370" y="253854"/>
                  </a:lnTo>
                  <a:lnTo>
                    <a:pt x="447078" y="253854"/>
                  </a:lnTo>
                  <a:cubicBezTo>
                    <a:pt x="456482" y="253853"/>
                    <a:pt x="464104" y="261477"/>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9"/>
                    <a:pt x="447079" y="345279"/>
                  </a:cubicBezTo>
                  <a:cubicBezTo>
                    <a:pt x="438510" y="345279"/>
                    <a:pt x="429940" y="345279"/>
                    <a:pt x="421371" y="345279"/>
                  </a:cubicBezTo>
                  <a:lnTo>
                    <a:pt x="421371" y="368601"/>
                  </a:lnTo>
                  <a:lnTo>
                    <a:pt x="447078" y="368601"/>
                  </a:lnTo>
                  <a:cubicBezTo>
                    <a:pt x="456482" y="368601"/>
                    <a:pt x="464104" y="376224"/>
                    <a:pt x="464104" y="385627"/>
                  </a:cubicBezTo>
                  <a:lnTo>
                    <a:pt x="464104" y="385627"/>
                  </a:lnTo>
                  <a:cubicBezTo>
                    <a:pt x="464104" y="395030"/>
                    <a:pt x="456481" y="402652"/>
                    <a:pt x="447079" y="402653"/>
                  </a:cubicBezTo>
                  <a:cubicBezTo>
                    <a:pt x="438509" y="402653"/>
                    <a:pt x="429940" y="402652"/>
                    <a:pt x="421371" y="402653"/>
                  </a:cubicBezTo>
                  <a:lnTo>
                    <a:pt x="421370" y="417162"/>
                  </a:lnTo>
                  <a:lnTo>
                    <a:pt x="762268" y="381333"/>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1"/>
                  </a:lnTo>
                  <a:lnTo>
                    <a:pt x="398669" y="402653"/>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9"/>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7"/>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30"/>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3" y="197162"/>
                  </a:cubicBezTo>
                  <a:cubicBezTo>
                    <a:pt x="938710" y="197163"/>
                    <a:pt x="925591" y="210281"/>
                    <a:pt x="925591" y="226464"/>
                  </a:cubicBezTo>
                  <a:lnTo>
                    <a:pt x="925591" y="425710"/>
                  </a:lnTo>
                  <a:cubicBezTo>
                    <a:pt x="925591" y="441893"/>
                    <a:pt x="938710" y="455012"/>
                    <a:pt x="954893" y="455012"/>
                  </a:cubicBezTo>
                  <a:lnTo>
                    <a:pt x="954893" y="455011"/>
                  </a:lnTo>
                  <a:cubicBezTo>
                    <a:pt x="971075" y="455011"/>
                    <a:pt x="984194" y="441892"/>
                    <a:pt x="984194" y="425710"/>
                  </a:cubicBezTo>
                  <a:close/>
                  <a:moveTo>
                    <a:pt x="1075004" y="402269"/>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2"/>
                    <a:pt x="1029520" y="431570"/>
                    <a:pt x="1045703" y="431570"/>
                  </a:cubicBezTo>
                  <a:lnTo>
                    <a:pt x="1045703" y="431570"/>
                  </a:lnTo>
                  <a:cubicBezTo>
                    <a:pt x="1061885" y="431570"/>
                    <a:pt x="1075004" y="418451"/>
                    <a:pt x="1075004" y="4022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grpSp>
      <p:grpSp>
        <p:nvGrpSpPr>
          <p:cNvPr id="13" name="Group 29">
            <a:extLst>
              <a:ext uri="{FF2B5EF4-FFF2-40B4-BE49-F238E27FC236}">
                <a16:creationId xmlns:a16="http://schemas.microsoft.com/office/drawing/2014/main" id="{EA48789E-AC13-479A-8BB9-E5803B7C368C}"/>
              </a:ext>
            </a:extLst>
          </p:cNvPr>
          <p:cNvGrpSpPr/>
          <p:nvPr userDrawn="1"/>
        </p:nvGrpSpPr>
        <p:grpSpPr>
          <a:xfrm>
            <a:off x="3158599" y="-1847"/>
            <a:ext cx="762976" cy="2936601"/>
            <a:chOff x="3158599" y="-1847"/>
            <a:chExt cx="762976" cy="2936601"/>
          </a:xfrm>
          <a:solidFill>
            <a:schemeClr val="accent4"/>
          </a:solidFill>
        </p:grpSpPr>
        <p:sp>
          <p:nvSpPr>
            <p:cNvPr id="14" name="Rectangle 5">
              <a:extLst>
                <a:ext uri="{FF2B5EF4-FFF2-40B4-BE49-F238E27FC236}">
                  <a16:creationId xmlns:a16="http://schemas.microsoft.com/office/drawing/2014/main" id="{E288A36F-8760-470E-9FAF-9E10C4151C0D}"/>
                </a:ext>
              </a:extLst>
            </p:cNvPr>
            <p:cNvSpPr/>
            <p:nvPr/>
          </p:nvSpPr>
          <p:spPr>
            <a:xfrm>
              <a:off x="3501625" y="-1847"/>
              <a:ext cx="72000" cy="1737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5" name="Freeform: Shape 25">
              <a:extLst>
                <a:ext uri="{FF2B5EF4-FFF2-40B4-BE49-F238E27FC236}">
                  <a16:creationId xmlns:a16="http://schemas.microsoft.com/office/drawing/2014/main" id="{CAB0F5FC-71F6-4358-9037-E077D60FCFBC}"/>
                </a:ext>
              </a:extLst>
            </p:cNvPr>
            <p:cNvSpPr/>
            <p:nvPr/>
          </p:nvSpPr>
          <p:spPr>
            <a:xfrm rot="5400000" flipH="1">
              <a:off x="2911264" y="1924443"/>
              <a:ext cx="1257646" cy="762976"/>
            </a:xfrm>
            <a:custGeom>
              <a:avLst/>
              <a:gdLst>
                <a:gd name="connsiteX0" fmla="*/ 782320 w 1075004"/>
                <a:gd name="connsiteY0" fmla="*/ 253919 h 652173"/>
                <a:gd name="connsiteX1" fmla="*/ 763875 w 1075004"/>
                <a:gd name="connsiteY1" fmla="*/ 269396 h 652173"/>
                <a:gd name="connsiteX2" fmla="*/ 421371 w 1075004"/>
                <a:gd name="connsiteY2" fmla="*/ 239431 h 652173"/>
                <a:gd name="connsiteX3" fmla="*/ 421370 w 1075004"/>
                <a:gd name="connsiteY3" fmla="*/ 253854 h 652173"/>
                <a:gd name="connsiteX4" fmla="*/ 447078 w 1075004"/>
                <a:gd name="connsiteY4" fmla="*/ 253854 h 652173"/>
                <a:gd name="connsiteX5" fmla="*/ 464104 w 1075004"/>
                <a:gd name="connsiteY5" fmla="*/ 270880 h 652173"/>
                <a:gd name="connsiteX6" fmla="*/ 464104 w 1075004"/>
                <a:gd name="connsiteY6" fmla="*/ 270879 h 652173"/>
                <a:gd name="connsiteX7" fmla="*/ 447079 w 1075004"/>
                <a:gd name="connsiteY7" fmla="*/ 287905 h 652173"/>
                <a:gd name="connsiteX8" fmla="*/ 421371 w 1075004"/>
                <a:gd name="connsiteY8" fmla="*/ 287905 h 652173"/>
                <a:gd name="connsiteX9" fmla="*/ 421371 w 1075004"/>
                <a:gd name="connsiteY9" fmla="*/ 311227 h 652173"/>
                <a:gd name="connsiteX10" fmla="*/ 447078 w 1075004"/>
                <a:gd name="connsiteY10" fmla="*/ 311227 h 652173"/>
                <a:gd name="connsiteX11" fmla="*/ 464104 w 1075004"/>
                <a:gd name="connsiteY11" fmla="*/ 328253 h 652173"/>
                <a:gd name="connsiteX12" fmla="*/ 464104 w 1075004"/>
                <a:gd name="connsiteY12" fmla="*/ 328253 h 652173"/>
                <a:gd name="connsiteX13" fmla="*/ 447079 w 1075004"/>
                <a:gd name="connsiteY13" fmla="*/ 345278 h 652173"/>
                <a:gd name="connsiteX14" fmla="*/ 421371 w 1075004"/>
                <a:gd name="connsiteY14" fmla="*/ 345279 h 652173"/>
                <a:gd name="connsiteX15" fmla="*/ 421371 w 1075004"/>
                <a:gd name="connsiteY15" fmla="*/ 368601 h 652173"/>
                <a:gd name="connsiteX16" fmla="*/ 447078 w 1075004"/>
                <a:gd name="connsiteY16" fmla="*/ 368601 h 652173"/>
                <a:gd name="connsiteX17" fmla="*/ 464104 w 1075004"/>
                <a:gd name="connsiteY17" fmla="*/ 385627 h 652173"/>
                <a:gd name="connsiteX18" fmla="*/ 464104 w 1075004"/>
                <a:gd name="connsiteY18" fmla="*/ 385627 h 652173"/>
                <a:gd name="connsiteX19" fmla="*/ 447079 w 1075004"/>
                <a:gd name="connsiteY19" fmla="*/ 402652 h 652173"/>
                <a:gd name="connsiteX20" fmla="*/ 421371 w 1075004"/>
                <a:gd name="connsiteY20" fmla="*/ 402652 h 652173"/>
                <a:gd name="connsiteX21" fmla="*/ 421370 w 1075004"/>
                <a:gd name="connsiteY21" fmla="*/ 417162 h 652173"/>
                <a:gd name="connsiteX22" fmla="*/ 762268 w 1075004"/>
                <a:gd name="connsiteY22" fmla="*/ 381332 h 652173"/>
                <a:gd name="connsiteX23" fmla="*/ 780980 w 1075004"/>
                <a:gd name="connsiteY23" fmla="*/ 396486 h 652173"/>
                <a:gd name="connsiteX24" fmla="*/ 765828 w 1075004"/>
                <a:gd name="connsiteY24" fmla="*/ 415197 h 652173"/>
                <a:gd name="connsiteX25" fmla="*/ 415893 w 1075004"/>
                <a:gd name="connsiteY25" fmla="*/ 451977 h 652173"/>
                <a:gd name="connsiteX26" fmla="*/ 397181 w 1075004"/>
                <a:gd name="connsiteY26" fmla="*/ 436824 h 652173"/>
                <a:gd name="connsiteX27" fmla="*/ 398889 w 1075004"/>
                <a:gd name="connsiteY27" fmla="*/ 431060 h 652173"/>
                <a:gd name="connsiteX28" fmla="*/ 398669 w 1075004"/>
                <a:gd name="connsiteY28" fmla="*/ 430530 h 652173"/>
                <a:gd name="connsiteX29" fmla="*/ 398669 w 1075004"/>
                <a:gd name="connsiteY29" fmla="*/ 402652 h 652173"/>
                <a:gd name="connsiteX30" fmla="*/ 372962 w 1075004"/>
                <a:gd name="connsiteY30" fmla="*/ 402653 h 652173"/>
                <a:gd name="connsiteX31" fmla="*/ 355936 w 1075004"/>
                <a:gd name="connsiteY31" fmla="*/ 385627 h 652173"/>
                <a:gd name="connsiteX32" fmla="*/ 372962 w 1075004"/>
                <a:gd name="connsiteY32" fmla="*/ 368601 h 652173"/>
                <a:gd name="connsiteX33" fmla="*/ 398669 w 1075004"/>
                <a:gd name="connsiteY33" fmla="*/ 368601 h 652173"/>
                <a:gd name="connsiteX34" fmla="*/ 398670 w 1075004"/>
                <a:gd name="connsiteY34" fmla="*/ 345279 h 652173"/>
                <a:gd name="connsiteX35" fmla="*/ 372962 w 1075004"/>
                <a:gd name="connsiteY35" fmla="*/ 345279 h 652173"/>
                <a:gd name="connsiteX36" fmla="*/ 355936 w 1075004"/>
                <a:gd name="connsiteY36" fmla="*/ 328253 h 652173"/>
                <a:gd name="connsiteX37" fmla="*/ 372962 w 1075004"/>
                <a:gd name="connsiteY37" fmla="*/ 311228 h 652173"/>
                <a:gd name="connsiteX38" fmla="*/ 398669 w 1075004"/>
                <a:gd name="connsiteY38" fmla="*/ 311227 h 652173"/>
                <a:gd name="connsiteX39" fmla="*/ 398669 w 1075004"/>
                <a:gd name="connsiteY39" fmla="*/ 287905 h 652173"/>
                <a:gd name="connsiteX40" fmla="*/ 372962 w 1075004"/>
                <a:gd name="connsiteY40" fmla="*/ 287905 h 652173"/>
                <a:gd name="connsiteX41" fmla="*/ 355936 w 1075004"/>
                <a:gd name="connsiteY41" fmla="*/ 270880 h 652173"/>
                <a:gd name="connsiteX42" fmla="*/ 372962 w 1075004"/>
                <a:gd name="connsiteY42" fmla="*/ 253854 h 652173"/>
                <a:gd name="connsiteX43" fmla="*/ 398670 w 1075004"/>
                <a:gd name="connsiteY43" fmla="*/ 253854 h 652173"/>
                <a:gd name="connsiteX44" fmla="*/ 398670 w 1075004"/>
                <a:gd name="connsiteY44" fmla="*/ 226224 h 652173"/>
                <a:gd name="connsiteX45" fmla="*/ 399282 w 1075004"/>
                <a:gd name="connsiteY45" fmla="*/ 224745 h 652173"/>
                <a:gd name="connsiteX46" fmla="*/ 397876 w 1075004"/>
                <a:gd name="connsiteY46" fmla="*/ 220285 h 652173"/>
                <a:gd name="connsiteX47" fmla="*/ 416321 w 1075004"/>
                <a:gd name="connsiteY47" fmla="*/ 204807 h 652173"/>
                <a:gd name="connsiteX48" fmla="*/ 766843 w 1075004"/>
                <a:gd name="connsiteY48" fmla="*/ 235474 h 652173"/>
                <a:gd name="connsiteX49" fmla="*/ 782320 w 1075004"/>
                <a:gd name="connsiteY49" fmla="*/ 253919 h 652173"/>
                <a:gd name="connsiteX50" fmla="*/ 787242 w 1075004"/>
                <a:gd name="connsiteY50" fmla="*/ 326087 h 652173"/>
                <a:gd name="connsiteX51" fmla="*/ 785600 w 1075004"/>
                <a:gd name="connsiteY51" fmla="*/ 324445 h 652173"/>
                <a:gd name="connsiteX52" fmla="*/ 785600 w 1075004"/>
                <a:gd name="connsiteY52" fmla="*/ 237207 h 652173"/>
                <a:gd name="connsiteX53" fmla="*/ 722116 w 1075004"/>
                <a:gd name="connsiteY53" fmla="*/ 173722 h 652173"/>
                <a:gd name="connsiteX54" fmla="*/ 634876 w 1075004"/>
                <a:gd name="connsiteY54" fmla="*/ 173722 h 652173"/>
                <a:gd name="connsiteX55" fmla="*/ 556664 w 1075004"/>
                <a:gd name="connsiteY55" fmla="*/ 95509 h 652173"/>
                <a:gd name="connsiteX56" fmla="*/ 95508 w 1075004"/>
                <a:gd name="connsiteY56" fmla="*/ 95509 h 652173"/>
                <a:gd name="connsiteX57" fmla="*/ 0 w 1075004"/>
                <a:gd name="connsiteY57" fmla="*/ 326087 h 652173"/>
                <a:gd name="connsiteX58" fmla="*/ 95508 w 1075004"/>
                <a:gd name="connsiteY58" fmla="*/ 556665 h 652173"/>
                <a:gd name="connsiteX59" fmla="*/ 556665 w 1075004"/>
                <a:gd name="connsiteY59" fmla="*/ 556665 h 652173"/>
                <a:gd name="connsiteX60" fmla="*/ 634877 w 1075004"/>
                <a:gd name="connsiteY60" fmla="*/ 478452 h 652173"/>
                <a:gd name="connsiteX61" fmla="*/ 722116 w 1075004"/>
                <a:gd name="connsiteY61" fmla="*/ 478453 h 652173"/>
                <a:gd name="connsiteX62" fmla="*/ 785600 w 1075004"/>
                <a:gd name="connsiteY62" fmla="*/ 414968 h 652173"/>
                <a:gd name="connsiteX63" fmla="*/ 785600 w 1075004"/>
                <a:gd name="connsiteY63" fmla="*/ 327729 h 652173"/>
                <a:gd name="connsiteX64" fmla="*/ 893383 w 1075004"/>
                <a:gd name="connsiteY64" fmla="*/ 437430 h 652173"/>
                <a:gd name="connsiteX65" fmla="*/ 893383 w 1075004"/>
                <a:gd name="connsiteY65" fmla="*/ 214743 h 652173"/>
                <a:gd name="connsiteX66" fmla="*/ 864082 w 1075004"/>
                <a:gd name="connsiteY66" fmla="*/ 185442 h 652173"/>
                <a:gd name="connsiteX67" fmla="*/ 834781 w 1075004"/>
                <a:gd name="connsiteY67" fmla="*/ 214743 h 652173"/>
                <a:gd name="connsiteX68" fmla="*/ 834781 w 1075004"/>
                <a:gd name="connsiteY68" fmla="*/ 437431 h 652173"/>
                <a:gd name="connsiteX69" fmla="*/ 864082 w 1075004"/>
                <a:gd name="connsiteY69" fmla="*/ 466732 h 652173"/>
                <a:gd name="connsiteX70" fmla="*/ 864082 w 1075004"/>
                <a:gd name="connsiteY70" fmla="*/ 466731 h 652173"/>
                <a:gd name="connsiteX71" fmla="*/ 893383 w 1075004"/>
                <a:gd name="connsiteY71" fmla="*/ 437430 h 652173"/>
                <a:gd name="connsiteX72" fmla="*/ 984194 w 1075004"/>
                <a:gd name="connsiteY72" fmla="*/ 425710 h 652173"/>
                <a:gd name="connsiteX73" fmla="*/ 984193 w 1075004"/>
                <a:gd name="connsiteY73" fmla="*/ 226464 h 652173"/>
                <a:gd name="connsiteX74" fmla="*/ 954892 w 1075004"/>
                <a:gd name="connsiteY74" fmla="*/ 197162 h 652173"/>
                <a:gd name="connsiteX75" fmla="*/ 925591 w 1075004"/>
                <a:gd name="connsiteY75" fmla="*/ 226464 h 652173"/>
                <a:gd name="connsiteX76" fmla="*/ 925591 w 1075004"/>
                <a:gd name="connsiteY76" fmla="*/ 425710 h 652173"/>
                <a:gd name="connsiteX77" fmla="*/ 954892 w 1075004"/>
                <a:gd name="connsiteY77" fmla="*/ 455011 h 652173"/>
                <a:gd name="connsiteX78" fmla="*/ 954892 w 1075004"/>
                <a:gd name="connsiteY78" fmla="*/ 455011 h 652173"/>
                <a:gd name="connsiteX79" fmla="*/ 984194 w 1075004"/>
                <a:gd name="connsiteY79" fmla="*/ 425710 h 652173"/>
                <a:gd name="connsiteX80" fmla="*/ 1075004 w 1075004"/>
                <a:gd name="connsiteY80" fmla="*/ 402268 h 652173"/>
                <a:gd name="connsiteX81" fmla="*/ 1075004 w 1075004"/>
                <a:gd name="connsiteY81" fmla="*/ 249904 h 652173"/>
                <a:gd name="connsiteX82" fmla="*/ 1045703 w 1075004"/>
                <a:gd name="connsiteY82" fmla="*/ 220603 h 652173"/>
                <a:gd name="connsiteX83" fmla="*/ 1016402 w 1075004"/>
                <a:gd name="connsiteY83" fmla="*/ 249904 h 652173"/>
                <a:gd name="connsiteX84" fmla="*/ 1016402 w 1075004"/>
                <a:gd name="connsiteY84" fmla="*/ 402269 h 652173"/>
                <a:gd name="connsiteX85" fmla="*/ 1045703 w 1075004"/>
                <a:gd name="connsiteY85" fmla="*/ 431570 h 652173"/>
                <a:gd name="connsiteX86" fmla="*/ 1045703 w 1075004"/>
                <a:gd name="connsiteY86" fmla="*/ 431570 h 652173"/>
                <a:gd name="connsiteX87" fmla="*/ 1075004 w 1075004"/>
                <a:gd name="connsiteY87" fmla="*/ 402268 h 65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75004" h="652173">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4" y="261476"/>
                    <a:pt x="464104" y="270880"/>
                  </a:cubicBezTo>
                  <a:lnTo>
                    <a:pt x="464104" y="270879"/>
                  </a:lnTo>
                  <a:cubicBezTo>
                    <a:pt x="464104" y="280282"/>
                    <a:pt x="456482" y="287905"/>
                    <a:pt x="447079" y="287905"/>
                  </a:cubicBezTo>
                  <a:cubicBezTo>
                    <a:pt x="438509" y="287905"/>
                    <a:pt x="429940" y="287905"/>
                    <a:pt x="421371" y="287905"/>
                  </a:cubicBezTo>
                  <a:lnTo>
                    <a:pt x="421371" y="311227"/>
                  </a:lnTo>
                  <a:lnTo>
                    <a:pt x="447078" y="311227"/>
                  </a:lnTo>
                  <a:cubicBezTo>
                    <a:pt x="456482" y="311227"/>
                    <a:pt x="464104" y="318850"/>
                    <a:pt x="464104" y="328253"/>
                  </a:cubicBezTo>
                  <a:lnTo>
                    <a:pt x="464104" y="328253"/>
                  </a:lnTo>
                  <a:cubicBezTo>
                    <a:pt x="464104" y="337655"/>
                    <a:pt x="456482" y="345278"/>
                    <a:pt x="447079" y="345278"/>
                  </a:cubicBezTo>
                  <a:cubicBezTo>
                    <a:pt x="438510" y="345278"/>
                    <a:pt x="429940"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8" y="381332"/>
                  </a:lnTo>
                  <a:cubicBezTo>
                    <a:pt x="771619" y="380350"/>
                    <a:pt x="779997" y="387134"/>
                    <a:pt x="780980" y="396486"/>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9" y="368601"/>
                    <a:pt x="372962" y="368601"/>
                  </a:cubicBezTo>
                  <a:lnTo>
                    <a:pt x="398669" y="368601"/>
                  </a:lnTo>
                  <a:lnTo>
                    <a:pt x="398670"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70" y="253854"/>
                  </a:lnTo>
                  <a:lnTo>
                    <a:pt x="398670" y="226224"/>
                  </a:lnTo>
                  <a:cubicBezTo>
                    <a:pt x="398670" y="225699"/>
                    <a:pt x="398705" y="225182"/>
                    <a:pt x="399282" y="224745"/>
                  </a:cubicBezTo>
                  <a:lnTo>
                    <a:pt x="397876" y="220285"/>
                  </a:lnTo>
                  <a:cubicBezTo>
                    <a:pt x="398695" y="210917"/>
                    <a:pt x="406953" y="203988"/>
                    <a:pt x="416321" y="204807"/>
                  </a:cubicBezTo>
                  <a:lnTo>
                    <a:pt x="766843" y="235474"/>
                  </a:lnTo>
                  <a:cubicBezTo>
                    <a:pt x="776210" y="236294"/>
                    <a:pt x="783140" y="244551"/>
                    <a:pt x="782320" y="253919"/>
                  </a:cubicBezTo>
                  <a:close/>
                  <a:moveTo>
                    <a:pt x="787242" y="326087"/>
                  </a:moveTo>
                  <a:lnTo>
                    <a:pt x="785600" y="324445"/>
                  </a:lnTo>
                  <a:lnTo>
                    <a:pt x="785600" y="237207"/>
                  </a:lnTo>
                  <a:cubicBezTo>
                    <a:pt x="785600" y="202145"/>
                    <a:pt x="757177" y="173722"/>
                    <a:pt x="722116" y="173722"/>
                  </a:cubicBezTo>
                  <a:lnTo>
                    <a:pt x="634876" y="173722"/>
                  </a:lnTo>
                  <a:cubicBezTo>
                    <a:pt x="608806"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5"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900"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4"/>
                  </a:lnTo>
                  <a:cubicBezTo>
                    <a:pt x="984193" y="210281"/>
                    <a:pt x="971075" y="197163"/>
                    <a:pt x="954892" y="197162"/>
                  </a:cubicBezTo>
                  <a:cubicBezTo>
                    <a:pt x="938710" y="197163"/>
                    <a:pt x="925591" y="210281"/>
                    <a:pt x="925591" y="226464"/>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4" y="249904"/>
                  </a:lnTo>
                  <a:cubicBezTo>
                    <a:pt x="1075004" y="233721"/>
                    <a:pt x="1061885" y="220603"/>
                    <a:pt x="1045703" y="220603"/>
                  </a:cubicBezTo>
                  <a:cubicBezTo>
                    <a:pt x="1029520" y="220603"/>
                    <a:pt x="1016402" y="233721"/>
                    <a:pt x="1016402"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grpSp>
      <p:grpSp>
        <p:nvGrpSpPr>
          <p:cNvPr id="16" name="Group 32">
            <a:extLst>
              <a:ext uri="{FF2B5EF4-FFF2-40B4-BE49-F238E27FC236}">
                <a16:creationId xmlns:a16="http://schemas.microsoft.com/office/drawing/2014/main" id="{93E04854-D581-43B4-B688-1C9BF05FE4B5}"/>
              </a:ext>
            </a:extLst>
          </p:cNvPr>
          <p:cNvGrpSpPr/>
          <p:nvPr userDrawn="1"/>
        </p:nvGrpSpPr>
        <p:grpSpPr>
          <a:xfrm>
            <a:off x="2015424" y="-1847"/>
            <a:ext cx="1437328" cy="5489412"/>
            <a:chOff x="2015424" y="-1847"/>
            <a:chExt cx="1437328" cy="5489412"/>
          </a:xfrm>
        </p:grpSpPr>
        <p:sp>
          <p:nvSpPr>
            <p:cNvPr id="17" name="Rectangle 3">
              <a:extLst>
                <a:ext uri="{FF2B5EF4-FFF2-40B4-BE49-F238E27FC236}">
                  <a16:creationId xmlns:a16="http://schemas.microsoft.com/office/drawing/2014/main" id="{AD90C900-84F8-4AD1-9657-4989D26C286B}"/>
                </a:ext>
              </a:extLst>
            </p:cNvPr>
            <p:cNvSpPr/>
            <p:nvPr/>
          </p:nvSpPr>
          <p:spPr>
            <a:xfrm>
              <a:off x="2701620" y="-1847"/>
              <a:ext cx="72000" cy="4023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8" name="Rounded Rectangle 51">
              <a:extLst>
                <a:ext uri="{FF2B5EF4-FFF2-40B4-BE49-F238E27FC236}">
                  <a16:creationId xmlns:a16="http://schemas.microsoft.com/office/drawing/2014/main" id="{A7A4586B-C394-494B-86BA-34B466351BFD}"/>
                </a:ext>
              </a:extLst>
            </p:cNvPr>
            <p:cNvSpPr/>
            <p:nvPr/>
          </p:nvSpPr>
          <p:spPr>
            <a:xfrm rot="5400000" flipH="1">
              <a:off x="1970982" y="4005795"/>
              <a:ext cx="1526212" cy="1437328"/>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grpSp>
      <p:grpSp>
        <p:nvGrpSpPr>
          <p:cNvPr id="19" name="Group 31">
            <a:extLst>
              <a:ext uri="{FF2B5EF4-FFF2-40B4-BE49-F238E27FC236}">
                <a16:creationId xmlns:a16="http://schemas.microsoft.com/office/drawing/2014/main" id="{B2724E67-57CE-40FB-9DC0-5859D84AD667}"/>
              </a:ext>
            </a:extLst>
          </p:cNvPr>
          <p:cNvGrpSpPr/>
          <p:nvPr userDrawn="1"/>
        </p:nvGrpSpPr>
        <p:grpSpPr>
          <a:xfrm>
            <a:off x="808111" y="-1847"/>
            <a:ext cx="762978" cy="3628896"/>
            <a:chOff x="808111" y="-1847"/>
            <a:chExt cx="762978" cy="3628896"/>
          </a:xfrm>
          <a:solidFill>
            <a:schemeClr val="accent2"/>
          </a:solidFill>
        </p:grpSpPr>
        <p:sp>
          <p:nvSpPr>
            <p:cNvPr id="20" name="Rectangle 2">
              <a:extLst>
                <a:ext uri="{FF2B5EF4-FFF2-40B4-BE49-F238E27FC236}">
                  <a16:creationId xmlns:a16="http://schemas.microsoft.com/office/drawing/2014/main" id="{33FD8E0E-4265-499E-BC6D-02CF38DC2A48}"/>
                </a:ext>
              </a:extLst>
            </p:cNvPr>
            <p:cNvSpPr/>
            <p:nvPr/>
          </p:nvSpPr>
          <p:spPr>
            <a:xfrm>
              <a:off x="1152817" y="-1847"/>
              <a:ext cx="72000" cy="2377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21" name="Freeform: Shape 27">
              <a:extLst>
                <a:ext uri="{FF2B5EF4-FFF2-40B4-BE49-F238E27FC236}">
                  <a16:creationId xmlns:a16="http://schemas.microsoft.com/office/drawing/2014/main" id="{939FB5BC-9C88-45C0-8A1F-B27414AAFF5C}"/>
                </a:ext>
              </a:extLst>
            </p:cNvPr>
            <p:cNvSpPr/>
            <p:nvPr/>
          </p:nvSpPr>
          <p:spPr>
            <a:xfrm rot="5400000" flipH="1">
              <a:off x="560777" y="2616737"/>
              <a:ext cx="1257646" cy="762978"/>
            </a:xfrm>
            <a:custGeom>
              <a:avLst/>
              <a:gdLst>
                <a:gd name="connsiteX0" fmla="*/ 782320 w 1075004"/>
                <a:gd name="connsiteY0" fmla="*/ 253920 h 652174"/>
                <a:gd name="connsiteX1" fmla="*/ 763875 w 1075004"/>
                <a:gd name="connsiteY1" fmla="*/ 269397 h 652174"/>
                <a:gd name="connsiteX2" fmla="*/ 421371 w 1075004"/>
                <a:gd name="connsiteY2" fmla="*/ 239432 h 652174"/>
                <a:gd name="connsiteX3" fmla="*/ 421370 w 1075004"/>
                <a:gd name="connsiteY3" fmla="*/ 253855 h 652174"/>
                <a:gd name="connsiteX4" fmla="*/ 447078 w 1075004"/>
                <a:gd name="connsiteY4" fmla="*/ 253855 h 652174"/>
                <a:gd name="connsiteX5" fmla="*/ 464104 w 1075004"/>
                <a:gd name="connsiteY5" fmla="*/ 270881 h 652174"/>
                <a:gd name="connsiteX6" fmla="*/ 464104 w 1075004"/>
                <a:gd name="connsiteY6" fmla="*/ 270880 h 652174"/>
                <a:gd name="connsiteX7" fmla="*/ 447079 w 1075004"/>
                <a:gd name="connsiteY7" fmla="*/ 287906 h 652174"/>
                <a:gd name="connsiteX8" fmla="*/ 421371 w 1075004"/>
                <a:gd name="connsiteY8" fmla="*/ 287906 h 652174"/>
                <a:gd name="connsiteX9" fmla="*/ 421371 w 1075004"/>
                <a:gd name="connsiteY9" fmla="*/ 311228 h 652174"/>
                <a:gd name="connsiteX10" fmla="*/ 447078 w 1075004"/>
                <a:gd name="connsiteY10" fmla="*/ 311228 h 652174"/>
                <a:gd name="connsiteX11" fmla="*/ 464104 w 1075004"/>
                <a:gd name="connsiteY11" fmla="*/ 328254 h 652174"/>
                <a:gd name="connsiteX12" fmla="*/ 464104 w 1075004"/>
                <a:gd name="connsiteY12" fmla="*/ 328254 h 652174"/>
                <a:gd name="connsiteX13" fmla="*/ 447079 w 1075004"/>
                <a:gd name="connsiteY13" fmla="*/ 345279 h 652174"/>
                <a:gd name="connsiteX14" fmla="*/ 421371 w 1075004"/>
                <a:gd name="connsiteY14" fmla="*/ 345280 h 652174"/>
                <a:gd name="connsiteX15" fmla="*/ 421371 w 1075004"/>
                <a:gd name="connsiteY15" fmla="*/ 368602 h 652174"/>
                <a:gd name="connsiteX16" fmla="*/ 447078 w 1075004"/>
                <a:gd name="connsiteY16" fmla="*/ 368602 h 652174"/>
                <a:gd name="connsiteX17" fmla="*/ 464104 w 1075004"/>
                <a:gd name="connsiteY17" fmla="*/ 385628 h 652174"/>
                <a:gd name="connsiteX18" fmla="*/ 464104 w 1075004"/>
                <a:gd name="connsiteY18" fmla="*/ 385628 h 652174"/>
                <a:gd name="connsiteX19" fmla="*/ 447079 w 1075004"/>
                <a:gd name="connsiteY19" fmla="*/ 402653 h 652174"/>
                <a:gd name="connsiteX20" fmla="*/ 421371 w 1075004"/>
                <a:gd name="connsiteY20" fmla="*/ 402653 h 652174"/>
                <a:gd name="connsiteX21" fmla="*/ 421370 w 1075004"/>
                <a:gd name="connsiteY21" fmla="*/ 417163 h 652174"/>
                <a:gd name="connsiteX22" fmla="*/ 762268 w 1075004"/>
                <a:gd name="connsiteY22" fmla="*/ 381333 h 652174"/>
                <a:gd name="connsiteX23" fmla="*/ 780980 w 1075004"/>
                <a:gd name="connsiteY23" fmla="*/ 396486 h 652174"/>
                <a:gd name="connsiteX24" fmla="*/ 765828 w 1075004"/>
                <a:gd name="connsiteY24" fmla="*/ 415198 h 652174"/>
                <a:gd name="connsiteX25" fmla="*/ 415893 w 1075004"/>
                <a:gd name="connsiteY25" fmla="*/ 451978 h 652174"/>
                <a:gd name="connsiteX26" fmla="*/ 397181 w 1075004"/>
                <a:gd name="connsiteY26" fmla="*/ 436825 h 652174"/>
                <a:gd name="connsiteX27" fmla="*/ 398889 w 1075004"/>
                <a:gd name="connsiteY27" fmla="*/ 431061 h 652174"/>
                <a:gd name="connsiteX28" fmla="*/ 398669 w 1075004"/>
                <a:gd name="connsiteY28" fmla="*/ 430531 h 652174"/>
                <a:gd name="connsiteX29" fmla="*/ 398669 w 1075004"/>
                <a:gd name="connsiteY29" fmla="*/ 402653 h 652174"/>
                <a:gd name="connsiteX30" fmla="*/ 372962 w 1075004"/>
                <a:gd name="connsiteY30" fmla="*/ 402654 h 652174"/>
                <a:gd name="connsiteX31" fmla="*/ 355936 w 1075004"/>
                <a:gd name="connsiteY31" fmla="*/ 385628 h 652174"/>
                <a:gd name="connsiteX32" fmla="*/ 372962 w 1075004"/>
                <a:gd name="connsiteY32" fmla="*/ 368602 h 652174"/>
                <a:gd name="connsiteX33" fmla="*/ 398669 w 1075004"/>
                <a:gd name="connsiteY33" fmla="*/ 368602 h 652174"/>
                <a:gd name="connsiteX34" fmla="*/ 398670 w 1075004"/>
                <a:gd name="connsiteY34" fmla="*/ 345280 h 652174"/>
                <a:gd name="connsiteX35" fmla="*/ 372962 w 1075004"/>
                <a:gd name="connsiteY35" fmla="*/ 345280 h 652174"/>
                <a:gd name="connsiteX36" fmla="*/ 355936 w 1075004"/>
                <a:gd name="connsiteY36" fmla="*/ 328254 h 652174"/>
                <a:gd name="connsiteX37" fmla="*/ 372962 w 1075004"/>
                <a:gd name="connsiteY37" fmla="*/ 311229 h 652174"/>
                <a:gd name="connsiteX38" fmla="*/ 398669 w 1075004"/>
                <a:gd name="connsiteY38" fmla="*/ 311228 h 652174"/>
                <a:gd name="connsiteX39" fmla="*/ 398669 w 1075004"/>
                <a:gd name="connsiteY39" fmla="*/ 287906 h 652174"/>
                <a:gd name="connsiteX40" fmla="*/ 372962 w 1075004"/>
                <a:gd name="connsiteY40" fmla="*/ 287906 h 652174"/>
                <a:gd name="connsiteX41" fmla="*/ 355936 w 1075004"/>
                <a:gd name="connsiteY41" fmla="*/ 270881 h 652174"/>
                <a:gd name="connsiteX42" fmla="*/ 372962 w 1075004"/>
                <a:gd name="connsiteY42" fmla="*/ 253855 h 652174"/>
                <a:gd name="connsiteX43" fmla="*/ 398670 w 1075004"/>
                <a:gd name="connsiteY43" fmla="*/ 253855 h 652174"/>
                <a:gd name="connsiteX44" fmla="*/ 398670 w 1075004"/>
                <a:gd name="connsiteY44" fmla="*/ 226225 h 652174"/>
                <a:gd name="connsiteX45" fmla="*/ 399282 w 1075004"/>
                <a:gd name="connsiteY45" fmla="*/ 224746 h 652174"/>
                <a:gd name="connsiteX46" fmla="*/ 397876 w 1075004"/>
                <a:gd name="connsiteY46" fmla="*/ 220286 h 652174"/>
                <a:gd name="connsiteX47" fmla="*/ 416321 w 1075004"/>
                <a:gd name="connsiteY47" fmla="*/ 204808 h 652174"/>
                <a:gd name="connsiteX48" fmla="*/ 766843 w 1075004"/>
                <a:gd name="connsiteY48" fmla="*/ 235475 h 652174"/>
                <a:gd name="connsiteX49" fmla="*/ 782320 w 1075004"/>
                <a:gd name="connsiteY49" fmla="*/ 253920 h 652174"/>
                <a:gd name="connsiteX50" fmla="*/ 787242 w 1075004"/>
                <a:gd name="connsiteY50" fmla="*/ 326088 h 652174"/>
                <a:gd name="connsiteX51" fmla="*/ 785600 w 1075004"/>
                <a:gd name="connsiteY51" fmla="*/ 324446 h 652174"/>
                <a:gd name="connsiteX52" fmla="*/ 785600 w 1075004"/>
                <a:gd name="connsiteY52" fmla="*/ 237208 h 652174"/>
                <a:gd name="connsiteX53" fmla="*/ 722116 w 1075004"/>
                <a:gd name="connsiteY53" fmla="*/ 173723 h 652174"/>
                <a:gd name="connsiteX54" fmla="*/ 634876 w 1075004"/>
                <a:gd name="connsiteY54" fmla="*/ 173723 h 652174"/>
                <a:gd name="connsiteX55" fmla="*/ 556664 w 1075004"/>
                <a:gd name="connsiteY55" fmla="*/ 95510 h 652174"/>
                <a:gd name="connsiteX56" fmla="*/ 95508 w 1075004"/>
                <a:gd name="connsiteY56" fmla="*/ 95510 h 652174"/>
                <a:gd name="connsiteX57" fmla="*/ 0 w 1075004"/>
                <a:gd name="connsiteY57" fmla="*/ 326088 h 652174"/>
                <a:gd name="connsiteX58" fmla="*/ 95508 w 1075004"/>
                <a:gd name="connsiteY58" fmla="*/ 556666 h 652174"/>
                <a:gd name="connsiteX59" fmla="*/ 556665 w 1075004"/>
                <a:gd name="connsiteY59" fmla="*/ 556666 h 652174"/>
                <a:gd name="connsiteX60" fmla="*/ 634877 w 1075004"/>
                <a:gd name="connsiteY60" fmla="*/ 478453 h 652174"/>
                <a:gd name="connsiteX61" fmla="*/ 722116 w 1075004"/>
                <a:gd name="connsiteY61" fmla="*/ 478454 h 652174"/>
                <a:gd name="connsiteX62" fmla="*/ 785600 w 1075004"/>
                <a:gd name="connsiteY62" fmla="*/ 414969 h 652174"/>
                <a:gd name="connsiteX63" fmla="*/ 785600 w 1075004"/>
                <a:gd name="connsiteY63" fmla="*/ 327730 h 652174"/>
                <a:gd name="connsiteX64" fmla="*/ 893383 w 1075004"/>
                <a:gd name="connsiteY64" fmla="*/ 437431 h 652174"/>
                <a:gd name="connsiteX65" fmla="*/ 893383 w 1075004"/>
                <a:gd name="connsiteY65" fmla="*/ 214744 h 652174"/>
                <a:gd name="connsiteX66" fmla="*/ 864082 w 1075004"/>
                <a:gd name="connsiteY66" fmla="*/ 185443 h 652174"/>
                <a:gd name="connsiteX67" fmla="*/ 834781 w 1075004"/>
                <a:gd name="connsiteY67" fmla="*/ 214744 h 652174"/>
                <a:gd name="connsiteX68" fmla="*/ 834781 w 1075004"/>
                <a:gd name="connsiteY68" fmla="*/ 437432 h 652174"/>
                <a:gd name="connsiteX69" fmla="*/ 864082 w 1075004"/>
                <a:gd name="connsiteY69" fmla="*/ 466733 h 652174"/>
                <a:gd name="connsiteX70" fmla="*/ 864082 w 1075004"/>
                <a:gd name="connsiteY70" fmla="*/ 466732 h 652174"/>
                <a:gd name="connsiteX71" fmla="*/ 893383 w 1075004"/>
                <a:gd name="connsiteY71" fmla="*/ 437431 h 652174"/>
                <a:gd name="connsiteX72" fmla="*/ 984194 w 1075004"/>
                <a:gd name="connsiteY72" fmla="*/ 425711 h 652174"/>
                <a:gd name="connsiteX73" fmla="*/ 984193 w 1075004"/>
                <a:gd name="connsiteY73" fmla="*/ 226464 h 652174"/>
                <a:gd name="connsiteX74" fmla="*/ 954893 w 1075004"/>
                <a:gd name="connsiteY74" fmla="*/ 197163 h 652174"/>
                <a:gd name="connsiteX75" fmla="*/ 925591 w 1075004"/>
                <a:gd name="connsiteY75" fmla="*/ 226464 h 652174"/>
                <a:gd name="connsiteX76" fmla="*/ 925591 w 1075004"/>
                <a:gd name="connsiteY76" fmla="*/ 425711 h 652174"/>
                <a:gd name="connsiteX77" fmla="*/ 954893 w 1075004"/>
                <a:gd name="connsiteY77" fmla="*/ 455012 h 652174"/>
                <a:gd name="connsiteX78" fmla="*/ 954893 w 1075004"/>
                <a:gd name="connsiteY78" fmla="*/ 455012 h 652174"/>
                <a:gd name="connsiteX79" fmla="*/ 984194 w 1075004"/>
                <a:gd name="connsiteY79" fmla="*/ 425711 h 652174"/>
                <a:gd name="connsiteX80" fmla="*/ 1075004 w 1075004"/>
                <a:gd name="connsiteY80" fmla="*/ 402269 h 652174"/>
                <a:gd name="connsiteX81" fmla="*/ 1075004 w 1075004"/>
                <a:gd name="connsiteY81" fmla="*/ 249905 h 652174"/>
                <a:gd name="connsiteX82" fmla="*/ 1045703 w 1075004"/>
                <a:gd name="connsiteY82" fmla="*/ 220604 h 652174"/>
                <a:gd name="connsiteX83" fmla="*/ 1016402 w 1075004"/>
                <a:gd name="connsiteY83" fmla="*/ 249905 h 652174"/>
                <a:gd name="connsiteX84" fmla="*/ 1016402 w 1075004"/>
                <a:gd name="connsiteY84" fmla="*/ 402270 h 652174"/>
                <a:gd name="connsiteX85" fmla="*/ 1045703 w 1075004"/>
                <a:gd name="connsiteY85" fmla="*/ 431571 h 652174"/>
                <a:gd name="connsiteX86" fmla="*/ 1045703 w 1075004"/>
                <a:gd name="connsiteY86" fmla="*/ 431571 h 652174"/>
                <a:gd name="connsiteX87" fmla="*/ 1075004 w 1075004"/>
                <a:gd name="connsiteY87" fmla="*/ 402269 h 6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75004" h="652174">
                  <a:moveTo>
                    <a:pt x="782320" y="253920"/>
                  </a:moveTo>
                  <a:cubicBezTo>
                    <a:pt x="781500" y="263287"/>
                    <a:pt x="773242" y="270216"/>
                    <a:pt x="763875" y="269397"/>
                  </a:cubicBezTo>
                  <a:cubicBezTo>
                    <a:pt x="649707" y="259409"/>
                    <a:pt x="535539" y="249421"/>
                    <a:pt x="421371" y="239432"/>
                  </a:cubicBezTo>
                  <a:lnTo>
                    <a:pt x="421370" y="253855"/>
                  </a:lnTo>
                  <a:lnTo>
                    <a:pt x="447078" y="253855"/>
                  </a:lnTo>
                  <a:cubicBezTo>
                    <a:pt x="456482" y="253854"/>
                    <a:pt x="464104" y="261477"/>
                    <a:pt x="464104" y="270881"/>
                  </a:cubicBezTo>
                  <a:lnTo>
                    <a:pt x="464104" y="270880"/>
                  </a:lnTo>
                  <a:cubicBezTo>
                    <a:pt x="464104" y="280283"/>
                    <a:pt x="456482" y="287906"/>
                    <a:pt x="447079" y="287906"/>
                  </a:cubicBezTo>
                  <a:cubicBezTo>
                    <a:pt x="438509" y="287906"/>
                    <a:pt x="429940" y="287905"/>
                    <a:pt x="421371" y="287906"/>
                  </a:cubicBezTo>
                  <a:lnTo>
                    <a:pt x="421371" y="311228"/>
                  </a:lnTo>
                  <a:lnTo>
                    <a:pt x="447078" y="311228"/>
                  </a:lnTo>
                  <a:cubicBezTo>
                    <a:pt x="456482" y="311228"/>
                    <a:pt x="464104" y="318851"/>
                    <a:pt x="464104" y="328254"/>
                  </a:cubicBezTo>
                  <a:lnTo>
                    <a:pt x="464104" y="328254"/>
                  </a:lnTo>
                  <a:cubicBezTo>
                    <a:pt x="464104" y="337656"/>
                    <a:pt x="456482" y="345279"/>
                    <a:pt x="447079" y="345279"/>
                  </a:cubicBezTo>
                  <a:cubicBezTo>
                    <a:pt x="438510" y="345279"/>
                    <a:pt x="429940" y="345279"/>
                    <a:pt x="421371" y="345280"/>
                  </a:cubicBezTo>
                  <a:lnTo>
                    <a:pt x="421371" y="368602"/>
                  </a:lnTo>
                  <a:lnTo>
                    <a:pt x="447078" y="368602"/>
                  </a:lnTo>
                  <a:cubicBezTo>
                    <a:pt x="456482" y="368602"/>
                    <a:pt x="464104" y="376224"/>
                    <a:pt x="464104" y="385628"/>
                  </a:cubicBezTo>
                  <a:lnTo>
                    <a:pt x="464104" y="385628"/>
                  </a:lnTo>
                  <a:cubicBezTo>
                    <a:pt x="464104" y="395031"/>
                    <a:pt x="456481" y="402653"/>
                    <a:pt x="447079" y="402653"/>
                  </a:cubicBezTo>
                  <a:cubicBezTo>
                    <a:pt x="438509" y="402653"/>
                    <a:pt x="429940" y="402653"/>
                    <a:pt x="421371" y="402653"/>
                  </a:cubicBezTo>
                  <a:lnTo>
                    <a:pt x="421370" y="417163"/>
                  </a:lnTo>
                  <a:lnTo>
                    <a:pt x="762268" y="381333"/>
                  </a:lnTo>
                  <a:cubicBezTo>
                    <a:pt x="771619" y="380351"/>
                    <a:pt x="779997" y="387135"/>
                    <a:pt x="780980" y="396486"/>
                  </a:cubicBezTo>
                  <a:cubicBezTo>
                    <a:pt x="781963" y="405838"/>
                    <a:pt x="775179" y="414215"/>
                    <a:pt x="765828" y="415198"/>
                  </a:cubicBezTo>
                  <a:cubicBezTo>
                    <a:pt x="649182" y="427458"/>
                    <a:pt x="532538" y="439719"/>
                    <a:pt x="415893" y="451978"/>
                  </a:cubicBezTo>
                  <a:cubicBezTo>
                    <a:pt x="406541" y="452961"/>
                    <a:pt x="398164" y="446177"/>
                    <a:pt x="397181" y="436825"/>
                  </a:cubicBezTo>
                  <a:cubicBezTo>
                    <a:pt x="396959" y="434721"/>
                    <a:pt x="397132" y="432666"/>
                    <a:pt x="398889" y="431061"/>
                  </a:cubicBezTo>
                  <a:lnTo>
                    <a:pt x="398669" y="430531"/>
                  </a:lnTo>
                  <a:lnTo>
                    <a:pt x="398669" y="402653"/>
                  </a:lnTo>
                  <a:lnTo>
                    <a:pt x="372962" y="402654"/>
                  </a:lnTo>
                  <a:cubicBezTo>
                    <a:pt x="363559" y="402654"/>
                    <a:pt x="355936" y="395032"/>
                    <a:pt x="355936" y="385628"/>
                  </a:cubicBezTo>
                  <a:cubicBezTo>
                    <a:pt x="355936" y="376225"/>
                    <a:pt x="363559" y="368602"/>
                    <a:pt x="372962" y="368602"/>
                  </a:cubicBezTo>
                  <a:lnTo>
                    <a:pt x="398669" y="368602"/>
                  </a:lnTo>
                  <a:lnTo>
                    <a:pt x="398670" y="345280"/>
                  </a:lnTo>
                  <a:lnTo>
                    <a:pt x="372962" y="345280"/>
                  </a:lnTo>
                  <a:cubicBezTo>
                    <a:pt x="363559" y="345279"/>
                    <a:pt x="355937" y="337657"/>
                    <a:pt x="355936" y="328254"/>
                  </a:cubicBezTo>
                  <a:cubicBezTo>
                    <a:pt x="355937" y="318851"/>
                    <a:pt x="363559" y="311228"/>
                    <a:pt x="372962" y="311229"/>
                  </a:cubicBezTo>
                  <a:lnTo>
                    <a:pt x="398669" y="311228"/>
                  </a:lnTo>
                  <a:lnTo>
                    <a:pt x="398669" y="287906"/>
                  </a:lnTo>
                  <a:lnTo>
                    <a:pt x="372962" y="287906"/>
                  </a:lnTo>
                  <a:cubicBezTo>
                    <a:pt x="363559" y="287906"/>
                    <a:pt x="355936" y="280284"/>
                    <a:pt x="355936" y="270881"/>
                  </a:cubicBezTo>
                  <a:cubicBezTo>
                    <a:pt x="355936" y="261477"/>
                    <a:pt x="363559" y="253855"/>
                    <a:pt x="372962" y="253855"/>
                  </a:cubicBezTo>
                  <a:lnTo>
                    <a:pt x="398670" y="253855"/>
                  </a:lnTo>
                  <a:lnTo>
                    <a:pt x="398670" y="226225"/>
                  </a:lnTo>
                  <a:cubicBezTo>
                    <a:pt x="398670" y="225700"/>
                    <a:pt x="398705" y="225183"/>
                    <a:pt x="399282" y="224746"/>
                  </a:cubicBezTo>
                  <a:lnTo>
                    <a:pt x="397876" y="220286"/>
                  </a:lnTo>
                  <a:cubicBezTo>
                    <a:pt x="398695" y="210918"/>
                    <a:pt x="406953" y="203989"/>
                    <a:pt x="416321" y="204808"/>
                  </a:cubicBezTo>
                  <a:lnTo>
                    <a:pt x="766843" y="235475"/>
                  </a:lnTo>
                  <a:cubicBezTo>
                    <a:pt x="776210" y="236295"/>
                    <a:pt x="783140" y="244552"/>
                    <a:pt x="782320" y="253920"/>
                  </a:cubicBezTo>
                  <a:close/>
                  <a:moveTo>
                    <a:pt x="787242" y="326088"/>
                  </a:moveTo>
                  <a:lnTo>
                    <a:pt x="785600" y="324446"/>
                  </a:lnTo>
                  <a:lnTo>
                    <a:pt x="785600" y="237208"/>
                  </a:lnTo>
                  <a:cubicBezTo>
                    <a:pt x="785600" y="202146"/>
                    <a:pt x="757177" y="173723"/>
                    <a:pt x="722116" y="173723"/>
                  </a:cubicBezTo>
                  <a:lnTo>
                    <a:pt x="634876" y="173723"/>
                  </a:lnTo>
                  <a:cubicBezTo>
                    <a:pt x="608806" y="147652"/>
                    <a:pt x="582735" y="121580"/>
                    <a:pt x="556664" y="95510"/>
                  </a:cubicBezTo>
                  <a:cubicBezTo>
                    <a:pt x="429319" y="-31836"/>
                    <a:pt x="222853" y="-31835"/>
                    <a:pt x="95508" y="95510"/>
                  </a:cubicBezTo>
                  <a:cubicBezTo>
                    <a:pt x="31836" y="159182"/>
                    <a:pt x="0" y="242635"/>
                    <a:pt x="0" y="326088"/>
                  </a:cubicBezTo>
                  <a:cubicBezTo>
                    <a:pt x="0" y="409541"/>
                    <a:pt x="31836" y="492993"/>
                    <a:pt x="95508" y="556666"/>
                  </a:cubicBezTo>
                  <a:cubicBezTo>
                    <a:pt x="222853" y="684011"/>
                    <a:pt x="429320" y="684011"/>
                    <a:pt x="556665" y="556666"/>
                  </a:cubicBezTo>
                  <a:lnTo>
                    <a:pt x="634877" y="478453"/>
                  </a:lnTo>
                  <a:lnTo>
                    <a:pt x="722116" y="478454"/>
                  </a:lnTo>
                  <a:cubicBezTo>
                    <a:pt x="757178" y="478453"/>
                    <a:pt x="785600" y="450030"/>
                    <a:pt x="785600" y="414969"/>
                  </a:cubicBezTo>
                  <a:lnTo>
                    <a:pt x="785600" y="327730"/>
                  </a:lnTo>
                  <a:close/>
                  <a:moveTo>
                    <a:pt x="893383" y="437431"/>
                  </a:moveTo>
                  <a:lnTo>
                    <a:pt x="893383" y="214744"/>
                  </a:lnTo>
                  <a:cubicBezTo>
                    <a:pt x="893383" y="198562"/>
                    <a:pt x="880265" y="185443"/>
                    <a:pt x="864082" y="185443"/>
                  </a:cubicBezTo>
                  <a:cubicBezTo>
                    <a:pt x="847900" y="185443"/>
                    <a:pt x="834781" y="198562"/>
                    <a:pt x="834781" y="214744"/>
                  </a:cubicBezTo>
                  <a:lnTo>
                    <a:pt x="834781" y="437432"/>
                  </a:lnTo>
                  <a:cubicBezTo>
                    <a:pt x="834781" y="453614"/>
                    <a:pt x="847900" y="466733"/>
                    <a:pt x="864082" y="466733"/>
                  </a:cubicBezTo>
                  <a:lnTo>
                    <a:pt x="864082" y="466732"/>
                  </a:lnTo>
                  <a:cubicBezTo>
                    <a:pt x="880265" y="466732"/>
                    <a:pt x="893383" y="453614"/>
                    <a:pt x="893383" y="437431"/>
                  </a:cubicBezTo>
                  <a:close/>
                  <a:moveTo>
                    <a:pt x="984194" y="425711"/>
                  </a:moveTo>
                  <a:lnTo>
                    <a:pt x="984193" y="226464"/>
                  </a:lnTo>
                  <a:cubicBezTo>
                    <a:pt x="984193" y="210282"/>
                    <a:pt x="971075" y="197164"/>
                    <a:pt x="954893" y="197163"/>
                  </a:cubicBezTo>
                  <a:cubicBezTo>
                    <a:pt x="938710" y="197164"/>
                    <a:pt x="925591" y="210282"/>
                    <a:pt x="925591" y="226464"/>
                  </a:cubicBezTo>
                  <a:lnTo>
                    <a:pt x="925591" y="425711"/>
                  </a:lnTo>
                  <a:cubicBezTo>
                    <a:pt x="925591" y="441894"/>
                    <a:pt x="938710" y="455012"/>
                    <a:pt x="954893" y="455012"/>
                  </a:cubicBezTo>
                  <a:lnTo>
                    <a:pt x="954893" y="455012"/>
                  </a:lnTo>
                  <a:cubicBezTo>
                    <a:pt x="971075" y="455012"/>
                    <a:pt x="984194" y="441893"/>
                    <a:pt x="984194" y="425711"/>
                  </a:cubicBezTo>
                  <a:close/>
                  <a:moveTo>
                    <a:pt x="1075004" y="402269"/>
                  </a:moveTo>
                  <a:lnTo>
                    <a:pt x="1075004" y="249905"/>
                  </a:lnTo>
                  <a:cubicBezTo>
                    <a:pt x="1075004" y="233722"/>
                    <a:pt x="1061885" y="220604"/>
                    <a:pt x="1045703" y="220604"/>
                  </a:cubicBezTo>
                  <a:cubicBezTo>
                    <a:pt x="1029520" y="220604"/>
                    <a:pt x="1016402" y="233722"/>
                    <a:pt x="1016402" y="249905"/>
                  </a:cubicBezTo>
                  <a:lnTo>
                    <a:pt x="1016402" y="402270"/>
                  </a:lnTo>
                  <a:cubicBezTo>
                    <a:pt x="1016402" y="418452"/>
                    <a:pt x="1029520" y="431571"/>
                    <a:pt x="1045703" y="431571"/>
                  </a:cubicBezTo>
                  <a:lnTo>
                    <a:pt x="1045703" y="431571"/>
                  </a:lnTo>
                  <a:cubicBezTo>
                    <a:pt x="1061885" y="431571"/>
                    <a:pt x="1075004" y="418452"/>
                    <a:pt x="1075004" y="4022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grpSp>
      <p:grpSp>
        <p:nvGrpSpPr>
          <p:cNvPr id="22" name="Group 30">
            <a:extLst>
              <a:ext uri="{FF2B5EF4-FFF2-40B4-BE49-F238E27FC236}">
                <a16:creationId xmlns:a16="http://schemas.microsoft.com/office/drawing/2014/main" id="{3193A893-D68E-42E9-B465-5ED23933E529}"/>
              </a:ext>
            </a:extLst>
          </p:cNvPr>
          <p:cNvGrpSpPr/>
          <p:nvPr userDrawn="1"/>
        </p:nvGrpSpPr>
        <p:grpSpPr>
          <a:xfrm>
            <a:off x="1591607" y="-20084"/>
            <a:ext cx="762976" cy="2449850"/>
            <a:chOff x="1591607" y="-20084"/>
            <a:chExt cx="762976" cy="2449850"/>
          </a:xfrm>
        </p:grpSpPr>
        <p:sp>
          <p:nvSpPr>
            <p:cNvPr id="23" name="Rectangle 6">
              <a:extLst>
                <a:ext uri="{FF2B5EF4-FFF2-40B4-BE49-F238E27FC236}">
                  <a16:creationId xmlns:a16="http://schemas.microsoft.com/office/drawing/2014/main" id="{7EB814D5-3091-4DFC-BB16-33BD7088271C}"/>
                </a:ext>
              </a:extLst>
            </p:cNvPr>
            <p:cNvSpPr/>
            <p:nvPr/>
          </p:nvSpPr>
          <p:spPr>
            <a:xfrm>
              <a:off x="1936171" y="-20084"/>
              <a:ext cx="72000" cy="118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24" name="Freeform: Shape 26">
              <a:extLst>
                <a:ext uri="{FF2B5EF4-FFF2-40B4-BE49-F238E27FC236}">
                  <a16:creationId xmlns:a16="http://schemas.microsoft.com/office/drawing/2014/main" id="{C468DF09-CC58-4E36-8D57-831B85335D3F}"/>
                </a:ext>
              </a:extLst>
            </p:cNvPr>
            <p:cNvSpPr/>
            <p:nvPr/>
          </p:nvSpPr>
          <p:spPr>
            <a:xfrm rot="5400000" flipH="1">
              <a:off x="1344272" y="1419455"/>
              <a:ext cx="1257646" cy="762976"/>
            </a:xfrm>
            <a:custGeom>
              <a:avLst/>
              <a:gdLst>
                <a:gd name="connsiteX0" fmla="*/ 782320 w 1075004"/>
                <a:gd name="connsiteY0" fmla="*/ 253919 h 652173"/>
                <a:gd name="connsiteX1" fmla="*/ 763875 w 1075004"/>
                <a:gd name="connsiteY1" fmla="*/ 269396 h 652173"/>
                <a:gd name="connsiteX2" fmla="*/ 421371 w 1075004"/>
                <a:gd name="connsiteY2" fmla="*/ 239431 h 652173"/>
                <a:gd name="connsiteX3" fmla="*/ 421370 w 1075004"/>
                <a:gd name="connsiteY3" fmla="*/ 253854 h 652173"/>
                <a:gd name="connsiteX4" fmla="*/ 447078 w 1075004"/>
                <a:gd name="connsiteY4" fmla="*/ 253854 h 652173"/>
                <a:gd name="connsiteX5" fmla="*/ 464104 w 1075004"/>
                <a:gd name="connsiteY5" fmla="*/ 270880 h 652173"/>
                <a:gd name="connsiteX6" fmla="*/ 464104 w 1075004"/>
                <a:gd name="connsiteY6" fmla="*/ 270879 h 652173"/>
                <a:gd name="connsiteX7" fmla="*/ 447078 w 1075004"/>
                <a:gd name="connsiteY7" fmla="*/ 287905 h 652173"/>
                <a:gd name="connsiteX8" fmla="*/ 421371 w 1075004"/>
                <a:gd name="connsiteY8" fmla="*/ 287905 h 652173"/>
                <a:gd name="connsiteX9" fmla="*/ 421371 w 1075004"/>
                <a:gd name="connsiteY9" fmla="*/ 311227 h 652173"/>
                <a:gd name="connsiteX10" fmla="*/ 447078 w 1075004"/>
                <a:gd name="connsiteY10" fmla="*/ 311227 h 652173"/>
                <a:gd name="connsiteX11" fmla="*/ 464104 w 1075004"/>
                <a:gd name="connsiteY11" fmla="*/ 328253 h 652173"/>
                <a:gd name="connsiteX12" fmla="*/ 464104 w 1075004"/>
                <a:gd name="connsiteY12" fmla="*/ 328253 h 652173"/>
                <a:gd name="connsiteX13" fmla="*/ 447078 w 1075004"/>
                <a:gd name="connsiteY13" fmla="*/ 345278 h 652173"/>
                <a:gd name="connsiteX14" fmla="*/ 421371 w 1075004"/>
                <a:gd name="connsiteY14" fmla="*/ 345279 h 652173"/>
                <a:gd name="connsiteX15" fmla="*/ 421371 w 1075004"/>
                <a:gd name="connsiteY15" fmla="*/ 368601 h 652173"/>
                <a:gd name="connsiteX16" fmla="*/ 447078 w 1075004"/>
                <a:gd name="connsiteY16" fmla="*/ 368601 h 652173"/>
                <a:gd name="connsiteX17" fmla="*/ 464104 w 1075004"/>
                <a:gd name="connsiteY17" fmla="*/ 385627 h 652173"/>
                <a:gd name="connsiteX18" fmla="*/ 464104 w 1075004"/>
                <a:gd name="connsiteY18" fmla="*/ 385627 h 652173"/>
                <a:gd name="connsiteX19" fmla="*/ 447079 w 1075004"/>
                <a:gd name="connsiteY19" fmla="*/ 402652 h 652173"/>
                <a:gd name="connsiteX20" fmla="*/ 421371 w 1075004"/>
                <a:gd name="connsiteY20" fmla="*/ 402652 h 652173"/>
                <a:gd name="connsiteX21" fmla="*/ 421370 w 1075004"/>
                <a:gd name="connsiteY21" fmla="*/ 417162 h 652173"/>
                <a:gd name="connsiteX22" fmla="*/ 762267 w 1075004"/>
                <a:gd name="connsiteY22" fmla="*/ 381332 h 652173"/>
                <a:gd name="connsiteX23" fmla="*/ 780979 w 1075004"/>
                <a:gd name="connsiteY23" fmla="*/ 396485 h 652173"/>
                <a:gd name="connsiteX24" fmla="*/ 765828 w 1075004"/>
                <a:gd name="connsiteY24" fmla="*/ 415197 h 652173"/>
                <a:gd name="connsiteX25" fmla="*/ 415893 w 1075004"/>
                <a:gd name="connsiteY25" fmla="*/ 451977 h 652173"/>
                <a:gd name="connsiteX26" fmla="*/ 397181 w 1075004"/>
                <a:gd name="connsiteY26" fmla="*/ 436824 h 652173"/>
                <a:gd name="connsiteX27" fmla="*/ 398889 w 1075004"/>
                <a:gd name="connsiteY27" fmla="*/ 431060 h 652173"/>
                <a:gd name="connsiteX28" fmla="*/ 398669 w 1075004"/>
                <a:gd name="connsiteY28" fmla="*/ 430530 h 652173"/>
                <a:gd name="connsiteX29" fmla="*/ 398669 w 1075004"/>
                <a:gd name="connsiteY29" fmla="*/ 402652 h 652173"/>
                <a:gd name="connsiteX30" fmla="*/ 372962 w 1075004"/>
                <a:gd name="connsiteY30" fmla="*/ 402653 h 652173"/>
                <a:gd name="connsiteX31" fmla="*/ 355936 w 1075004"/>
                <a:gd name="connsiteY31" fmla="*/ 385627 h 652173"/>
                <a:gd name="connsiteX32" fmla="*/ 372962 w 1075004"/>
                <a:gd name="connsiteY32" fmla="*/ 368601 h 652173"/>
                <a:gd name="connsiteX33" fmla="*/ 398669 w 1075004"/>
                <a:gd name="connsiteY33" fmla="*/ 368601 h 652173"/>
                <a:gd name="connsiteX34" fmla="*/ 398669 w 1075004"/>
                <a:gd name="connsiteY34" fmla="*/ 345279 h 652173"/>
                <a:gd name="connsiteX35" fmla="*/ 372962 w 1075004"/>
                <a:gd name="connsiteY35" fmla="*/ 345279 h 652173"/>
                <a:gd name="connsiteX36" fmla="*/ 355936 w 1075004"/>
                <a:gd name="connsiteY36" fmla="*/ 328253 h 652173"/>
                <a:gd name="connsiteX37" fmla="*/ 372962 w 1075004"/>
                <a:gd name="connsiteY37" fmla="*/ 311228 h 652173"/>
                <a:gd name="connsiteX38" fmla="*/ 398669 w 1075004"/>
                <a:gd name="connsiteY38" fmla="*/ 311227 h 652173"/>
                <a:gd name="connsiteX39" fmla="*/ 398669 w 1075004"/>
                <a:gd name="connsiteY39" fmla="*/ 287905 h 652173"/>
                <a:gd name="connsiteX40" fmla="*/ 372962 w 1075004"/>
                <a:gd name="connsiteY40" fmla="*/ 287905 h 652173"/>
                <a:gd name="connsiteX41" fmla="*/ 355936 w 1075004"/>
                <a:gd name="connsiteY41" fmla="*/ 270880 h 652173"/>
                <a:gd name="connsiteX42" fmla="*/ 372962 w 1075004"/>
                <a:gd name="connsiteY42" fmla="*/ 253854 h 652173"/>
                <a:gd name="connsiteX43" fmla="*/ 398669 w 1075004"/>
                <a:gd name="connsiteY43" fmla="*/ 253854 h 652173"/>
                <a:gd name="connsiteX44" fmla="*/ 398669 w 1075004"/>
                <a:gd name="connsiteY44" fmla="*/ 226224 h 652173"/>
                <a:gd name="connsiteX45" fmla="*/ 399282 w 1075004"/>
                <a:gd name="connsiteY45" fmla="*/ 224745 h 652173"/>
                <a:gd name="connsiteX46" fmla="*/ 397875 w 1075004"/>
                <a:gd name="connsiteY46" fmla="*/ 220285 h 652173"/>
                <a:gd name="connsiteX47" fmla="*/ 416320 w 1075004"/>
                <a:gd name="connsiteY47" fmla="*/ 204807 h 652173"/>
                <a:gd name="connsiteX48" fmla="*/ 766843 w 1075004"/>
                <a:gd name="connsiteY48" fmla="*/ 235474 h 652173"/>
                <a:gd name="connsiteX49" fmla="*/ 782320 w 1075004"/>
                <a:gd name="connsiteY49" fmla="*/ 253919 h 652173"/>
                <a:gd name="connsiteX50" fmla="*/ 787242 w 1075004"/>
                <a:gd name="connsiteY50" fmla="*/ 326087 h 652173"/>
                <a:gd name="connsiteX51" fmla="*/ 785600 w 1075004"/>
                <a:gd name="connsiteY51" fmla="*/ 324445 h 652173"/>
                <a:gd name="connsiteX52" fmla="*/ 785600 w 1075004"/>
                <a:gd name="connsiteY52" fmla="*/ 237207 h 652173"/>
                <a:gd name="connsiteX53" fmla="*/ 722115 w 1075004"/>
                <a:gd name="connsiteY53" fmla="*/ 173722 h 652173"/>
                <a:gd name="connsiteX54" fmla="*/ 634876 w 1075004"/>
                <a:gd name="connsiteY54" fmla="*/ 173722 h 652173"/>
                <a:gd name="connsiteX55" fmla="*/ 556664 w 1075004"/>
                <a:gd name="connsiteY55" fmla="*/ 95509 h 652173"/>
                <a:gd name="connsiteX56" fmla="*/ 95508 w 1075004"/>
                <a:gd name="connsiteY56" fmla="*/ 95509 h 652173"/>
                <a:gd name="connsiteX57" fmla="*/ 0 w 1075004"/>
                <a:gd name="connsiteY57" fmla="*/ 326087 h 652173"/>
                <a:gd name="connsiteX58" fmla="*/ 95508 w 1075004"/>
                <a:gd name="connsiteY58" fmla="*/ 556665 h 652173"/>
                <a:gd name="connsiteX59" fmla="*/ 556664 w 1075004"/>
                <a:gd name="connsiteY59" fmla="*/ 556665 h 652173"/>
                <a:gd name="connsiteX60" fmla="*/ 634877 w 1075004"/>
                <a:gd name="connsiteY60" fmla="*/ 478452 h 652173"/>
                <a:gd name="connsiteX61" fmla="*/ 722116 w 1075004"/>
                <a:gd name="connsiteY61" fmla="*/ 478453 h 652173"/>
                <a:gd name="connsiteX62" fmla="*/ 785600 w 1075004"/>
                <a:gd name="connsiteY62" fmla="*/ 414968 h 652173"/>
                <a:gd name="connsiteX63" fmla="*/ 785600 w 1075004"/>
                <a:gd name="connsiteY63" fmla="*/ 327729 h 652173"/>
                <a:gd name="connsiteX64" fmla="*/ 893383 w 1075004"/>
                <a:gd name="connsiteY64" fmla="*/ 437430 h 652173"/>
                <a:gd name="connsiteX65" fmla="*/ 893383 w 1075004"/>
                <a:gd name="connsiteY65" fmla="*/ 214743 h 652173"/>
                <a:gd name="connsiteX66" fmla="*/ 864082 w 1075004"/>
                <a:gd name="connsiteY66" fmla="*/ 185442 h 652173"/>
                <a:gd name="connsiteX67" fmla="*/ 834781 w 1075004"/>
                <a:gd name="connsiteY67" fmla="*/ 214743 h 652173"/>
                <a:gd name="connsiteX68" fmla="*/ 834781 w 1075004"/>
                <a:gd name="connsiteY68" fmla="*/ 437431 h 652173"/>
                <a:gd name="connsiteX69" fmla="*/ 864082 w 1075004"/>
                <a:gd name="connsiteY69" fmla="*/ 466732 h 652173"/>
                <a:gd name="connsiteX70" fmla="*/ 864082 w 1075004"/>
                <a:gd name="connsiteY70" fmla="*/ 466731 h 652173"/>
                <a:gd name="connsiteX71" fmla="*/ 893383 w 1075004"/>
                <a:gd name="connsiteY71" fmla="*/ 437430 h 652173"/>
                <a:gd name="connsiteX72" fmla="*/ 984194 w 1075004"/>
                <a:gd name="connsiteY72" fmla="*/ 425710 h 652173"/>
                <a:gd name="connsiteX73" fmla="*/ 984193 w 1075004"/>
                <a:gd name="connsiteY73" fmla="*/ 226463 h 652173"/>
                <a:gd name="connsiteX74" fmla="*/ 954892 w 1075004"/>
                <a:gd name="connsiteY74" fmla="*/ 197162 h 652173"/>
                <a:gd name="connsiteX75" fmla="*/ 925591 w 1075004"/>
                <a:gd name="connsiteY75" fmla="*/ 226463 h 652173"/>
                <a:gd name="connsiteX76" fmla="*/ 925591 w 1075004"/>
                <a:gd name="connsiteY76" fmla="*/ 425710 h 652173"/>
                <a:gd name="connsiteX77" fmla="*/ 954892 w 1075004"/>
                <a:gd name="connsiteY77" fmla="*/ 455011 h 652173"/>
                <a:gd name="connsiteX78" fmla="*/ 954892 w 1075004"/>
                <a:gd name="connsiteY78" fmla="*/ 455011 h 652173"/>
                <a:gd name="connsiteX79" fmla="*/ 984194 w 1075004"/>
                <a:gd name="connsiteY79" fmla="*/ 425710 h 652173"/>
                <a:gd name="connsiteX80" fmla="*/ 1075004 w 1075004"/>
                <a:gd name="connsiteY80" fmla="*/ 402268 h 652173"/>
                <a:gd name="connsiteX81" fmla="*/ 1075003 w 1075004"/>
                <a:gd name="connsiteY81" fmla="*/ 249904 h 652173"/>
                <a:gd name="connsiteX82" fmla="*/ 1045703 w 1075004"/>
                <a:gd name="connsiteY82" fmla="*/ 220603 h 652173"/>
                <a:gd name="connsiteX83" fmla="*/ 1016401 w 1075004"/>
                <a:gd name="connsiteY83" fmla="*/ 249904 h 652173"/>
                <a:gd name="connsiteX84" fmla="*/ 1016402 w 1075004"/>
                <a:gd name="connsiteY84" fmla="*/ 402269 h 652173"/>
                <a:gd name="connsiteX85" fmla="*/ 1045703 w 1075004"/>
                <a:gd name="connsiteY85" fmla="*/ 431570 h 652173"/>
                <a:gd name="connsiteX86" fmla="*/ 1045703 w 1075004"/>
                <a:gd name="connsiteY86" fmla="*/ 431570 h 652173"/>
                <a:gd name="connsiteX87" fmla="*/ 1075004 w 1075004"/>
                <a:gd name="connsiteY87" fmla="*/ 402268 h 65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75004" h="652173">
                  <a:moveTo>
                    <a:pt x="782320" y="253919"/>
                  </a:moveTo>
                  <a:cubicBezTo>
                    <a:pt x="781500" y="263286"/>
                    <a:pt x="773242" y="270215"/>
                    <a:pt x="763875" y="269396"/>
                  </a:cubicBezTo>
                  <a:cubicBezTo>
                    <a:pt x="649707" y="259408"/>
                    <a:pt x="535539" y="249420"/>
                    <a:pt x="421371" y="239431"/>
                  </a:cubicBezTo>
                  <a:lnTo>
                    <a:pt x="421370" y="253854"/>
                  </a:lnTo>
                  <a:lnTo>
                    <a:pt x="447078" y="253854"/>
                  </a:lnTo>
                  <a:cubicBezTo>
                    <a:pt x="456482" y="253853"/>
                    <a:pt x="464103" y="261476"/>
                    <a:pt x="464104" y="270880"/>
                  </a:cubicBezTo>
                  <a:lnTo>
                    <a:pt x="464104" y="270879"/>
                  </a:lnTo>
                  <a:cubicBezTo>
                    <a:pt x="464104" y="280282"/>
                    <a:pt x="456482" y="287905"/>
                    <a:pt x="447078" y="287905"/>
                  </a:cubicBezTo>
                  <a:cubicBezTo>
                    <a:pt x="438509" y="287905"/>
                    <a:pt x="429939" y="287904"/>
                    <a:pt x="421371" y="287905"/>
                  </a:cubicBezTo>
                  <a:lnTo>
                    <a:pt x="421371" y="311227"/>
                  </a:lnTo>
                  <a:lnTo>
                    <a:pt x="447078" y="311227"/>
                  </a:lnTo>
                  <a:cubicBezTo>
                    <a:pt x="456482" y="311227"/>
                    <a:pt x="464104" y="318850"/>
                    <a:pt x="464104" y="328253"/>
                  </a:cubicBezTo>
                  <a:lnTo>
                    <a:pt x="464104" y="328253"/>
                  </a:lnTo>
                  <a:cubicBezTo>
                    <a:pt x="464104" y="337655"/>
                    <a:pt x="456482" y="345278"/>
                    <a:pt x="447078" y="345278"/>
                  </a:cubicBezTo>
                  <a:cubicBezTo>
                    <a:pt x="438510" y="345278"/>
                    <a:pt x="429939" y="345278"/>
                    <a:pt x="421371" y="345279"/>
                  </a:cubicBezTo>
                  <a:lnTo>
                    <a:pt x="421371" y="368601"/>
                  </a:lnTo>
                  <a:lnTo>
                    <a:pt x="447078" y="368601"/>
                  </a:lnTo>
                  <a:cubicBezTo>
                    <a:pt x="456482" y="368601"/>
                    <a:pt x="464104" y="376223"/>
                    <a:pt x="464104" y="385627"/>
                  </a:cubicBezTo>
                  <a:lnTo>
                    <a:pt x="464104" y="385627"/>
                  </a:lnTo>
                  <a:cubicBezTo>
                    <a:pt x="464104" y="395030"/>
                    <a:pt x="456481" y="402652"/>
                    <a:pt x="447079" y="402652"/>
                  </a:cubicBezTo>
                  <a:cubicBezTo>
                    <a:pt x="438509" y="402652"/>
                    <a:pt x="429940" y="402652"/>
                    <a:pt x="421371" y="402652"/>
                  </a:cubicBezTo>
                  <a:lnTo>
                    <a:pt x="421370" y="417162"/>
                  </a:lnTo>
                  <a:lnTo>
                    <a:pt x="762267" y="381332"/>
                  </a:lnTo>
                  <a:cubicBezTo>
                    <a:pt x="771619" y="380350"/>
                    <a:pt x="779997" y="387134"/>
                    <a:pt x="780979" y="396485"/>
                  </a:cubicBezTo>
                  <a:cubicBezTo>
                    <a:pt x="781963" y="405837"/>
                    <a:pt x="775179" y="414214"/>
                    <a:pt x="765828" y="415197"/>
                  </a:cubicBezTo>
                  <a:cubicBezTo>
                    <a:pt x="649182" y="427457"/>
                    <a:pt x="532538" y="439718"/>
                    <a:pt x="415893" y="451977"/>
                  </a:cubicBezTo>
                  <a:cubicBezTo>
                    <a:pt x="406541" y="452960"/>
                    <a:pt x="398164" y="446176"/>
                    <a:pt x="397181" y="436824"/>
                  </a:cubicBezTo>
                  <a:cubicBezTo>
                    <a:pt x="396959" y="434720"/>
                    <a:pt x="397132" y="432665"/>
                    <a:pt x="398889" y="431060"/>
                  </a:cubicBezTo>
                  <a:lnTo>
                    <a:pt x="398669" y="430530"/>
                  </a:lnTo>
                  <a:lnTo>
                    <a:pt x="398669" y="402652"/>
                  </a:lnTo>
                  <a:lnTo>
                    <a:pt x="372962" y="402653"/>
                  </a:lnTo>
                  <a:cubicBezTo>
                    <a:pt x="363559" y="402653"/>
                    <a:pt x="355936" y="395031"/>
                    <a:pt x="355936" y="385627"/>
                  </a:cubicBezTo>
                  <a:cubicBezTo>
                    <a:pt x="355936" y="376224"/>
                    <a:pt x="363558" y="368601"/>
                    <a:pt x="372962" y="368601"/>
                  </a:cubicBezTo>
                  <a:lnTo>
                    <a:pt x="398669" y="368601"/>
                  </a:lnTo>
                  <a:lnTo>
                    <a:pt x="398669" y="345279"/>
                  </a:lnTo>
                  <a:lnTo>
                    <a:pt x="372962" y="345279"/>
                  </a:lnTo>
                  <a:cubicBezTo>
                    <a:pt x="363559" y="345278"/>
                    <a:pt x="355937" y="337656"/>
                    <a:pt x="355936" y="328253"/>
                  </a:cubicBezTo>
                  <a:cubicBezTo>
                    <a:pt x="355937" y="318850"/>
                    <a:pt x="363559" y="311227"/>
                    <a:pt x="372962" y="311228"/>
                  </a:cubicBezTo>
                  <a:lnTo>
                    <a:pt x="398669" y="311227"/>
                  </a:lnTo>
                  <a:lnTo>
                    <a:pt x="398669" y="287905"/>
                  </a:lnTo>
                  <a:lnTo>
                    <a:pt x="372962" y="287905"/>
                  </a:lnTo>
                  <a:cubicBezTo>
                    <a:pt x="363559" y="287905"/>
                    <a:pt x="355936" y="280283"/>
                    <a:pt x="355936" y="270880"/>
                  </a:cubicBezTo>
                  <a:cubicBezTo>
                    <a:pt x="355936" y="261476"/>
                    <a:pt x="363559" y="253854"/>
                    <a:pt x="372962" y="253854"/>
                  </a:cubicBezTo>
                  <a:lnTo>
                    <a:pt x="398669" y="253854"/>
                  </a:lnTo>
                  <a:lnTo>
                    <a:pt x="398669" y="226224"/>
                  </a:lnTo>
                  <a:cubicBezTo>
                    <a:pt x="398669" y="225699"/>
                    <a:pt x="398705" y="225182"/>
                    <a:pt x="399282" y="224745"/>
                  </a:cubicBezTo>
                  <a:lnTo>
                    <a:pt x="397875" y="220285"/>
                  </a:lnTo>
                  <a:cubicBezTo>
                    <a:pt x="398695" y="210917"/>
                    <a:pt x="406953" y="203988"/>
                    <a:pt x="416320" y="204807"/>
                  </a:cubicBezTo>
                  <a:lnTo>
                    <a:pt x="766843" y="235474"/>
                  </a:lnTo>
                  <a:cubicBezTo>
                    <a:pt x="776210" y="236294"/>
                    <a:pt x="783139" y="244551"/>
                    <a:pt x="782320" y="253919"/>
                  </a:cubicBezTo>
                  <a:close/>
                  <a:moveTo>
                    <a:pt x="787242" y="326087"/>
                  </a:moveTo>
                  <a:lnTo>
                    <a:pt x="785600" y="324445"/>
                  </a:lnTo>
                  <a:lnTo>
                    <a:pt x="785600" y="237207"/>
                  </a:lnTo>
                  <a:cubicBezTo>
                    <a:pt x="785600" y="202145"/>
                    <a:pt x="757177" y="173722"/>
                    <a:pt x="722115" y="173722"/>
                  </a:cubicBezTo>
                  <a:lnTo>
                    <a:pt x="634876" y="173722"/>
                  </a:lnTo>
                  <a:cubicBezTo>
                    <a:pt x="608805" y="147651"/>
                    <a:pt x="582735" y="121579"/>
                    <a:pt x="556664" y="95509"/>
                  </a:cubicBezTo>
                  <a:cubicBezTo>
                    <a:pt x="429319" y="-31836"/>
                    <a:pt x="222853" y="-31836"/>
                    <a:pt x="95508" y="95509"/>
                  </a:cubicBezTo>
                  <a:cubicBezTo>
                    <a:pt x="31836" y="159181"/>
                    <a:pt x="0" y="242634"/>
                    <a:pt x="0" y="326087"/>
                  </a:cubicBezTo>
                  <a:cubicBezTo>
                    <a:pt x="0" y="409540"/>
                    <a:pt x="31836" y="492992"/>
                    <a:pt x="95508" y="556665"/>
                  </a:cubicBezTo>
                  <a:cubicBezTo>
                    <a:pt x="222853" y="684010"/>
                    <a:pt x="429320" y="684010"/>
                    <a:pt x="556664" y="556665"/>
                  </a:cubicBezTo>
                  <a:lnTo>
                    <a:pt x="634877" y="478452"/>
                  </a:lnTo>
                  <a:lnTo>
                    <a:pt x="722116" y="478453"/>
                  </a:lnTo>
                  <a:cubicBezTo>
                    <a:pt x="757178" y="478452"/>
                    <a:pt x="785600" y="450029"/>
                    <a:pt x="785600" y="414968"/>
                  </a:cubicBezTo>
                  <a:lnTo>
                    <a:pt x="785600" y="327729"/>
                  </a:lnTo>
                  <a:close/>
                  <a:moveTo>
                    <a:pt x="893383" y="437430"/>
                  </a:moveTo>
                  <a:lnTo>
                    <a:pt x="893383" y="214743"/>
                  </a:lnTo>
                  <a:cubicBezTo>
                    <a:pt x="893383" y="198561"/>
                    <a:pt x="880265" y="185442"/>
                    <a:pt x="864082" y="185442"/>
                  </a:cubicBezTo>
                  <a:cubicBezTo>
                    <a:pt x="847899" y="185442"/>
                    <a:pt x="834781" y="198561"/>
                    <a:pt x="834781" y="214743"/>
                  </a:cubicBezTo>
                  <a:lnTo>
                    <a:pt x="834781" y="437431"/>
                  </a:lnTo>
                  <a:cubicBezTo>
                    <a:pt x="834781" y="453613"/>
                    <a:pt x="847900" y="466732"/>
                    <a:pt x="864082" y="466732"/>
                  </a:cubicBezTo>
                  <a:lnTo>
                    <a:pt x="864082" y="466731"/>
                  </a:lnTo>
                  <a:cubicBezTo>
                    <a:pt x="880265" y="466731"/>
                    <a:pt x="893383" y="453613"/>
                    <a:pt x="893383" y="437430"/>
                  </a:cubicBezTo>
                  <a:close/>
                  <a:moveTo>
                    <a:pt x="984194" y="425710"/>
                  </a:moveTo>
                  <a:lnTo>
                    <a:pt x="984193" y="226463"/>
                  </a:lnTo>
                  <a:cubicBezTo>
                    <a:pt x="984193" y="210281"/>
                    <a:pt x="971075" y="197163"/>
                    <a:pt x="954892" y="197162"/>
                  </a:cubicBezTo>
                  <a:cubicBezTo>
                    <a:pt x="938710" y="197163"/>
                    <a:pt x="925591" y="210281"/>
                    <a:pt x="925591" y="226463"/>
                  </a:cubicBezTo>
                  <a:lnTo>
                    <a:pt x="925591" y="425710"/>
                  </a:lnTo>
                  <a:cubicBezTo>
                    <a:pt x="925591" y="441893"/>
                    <a:pt x="938710" y="455011"/>
                    <a:pt x="954892" y="455011"/>
                  </a:cubicBezTo>
                  <a:lnTo>
                    <a:pt x="954892" y="455011"/>
                  </a:lnTo>
                  <a:cubicBezTo>
                    <a:pt x="971075" y="455011"/>
                    <a:pt x="984194" y="441892"/>
                    <a:pt x="984194" y="425710"/>
                  </a:cubicBezTo>
                  <a:close/>
                  <a:moveTo>
                    <a:pt x="1075004" y="402268"/>
                  </a:moveTo>
                  <a:lnTo>
                    <a:pt x="1075003" y="249904"/>
                  </a:lnTo>
                  <a:cubicBezTo>
                    <a:pt x="1075003" y="233721"/>
                    <a:pt x="1061885" y="220603"/>
                    <a:pt x="1045703" y="220603"/>
                  </a:cubicBezTo>
                  <a:cubicBezTo>
                    <a:pt x="1029520" y="220603"/>
                    <a:pt x="1016401" y="233721"/>
                    <a:pt x="1016401" y="249904"/>
                  </a:cubicBezTo>
                  <a:lnTo>
                    <a:pt x="1016402" y="402269"/>
                  </a:lnTo>
                  <a:cubicBezTo>
                    <a:pt x="1016402" y="418451"/>
                    <a:pt x="1029520" y="431570"/>
                    <a:pt x="1045703" y="431570"/>
                  </a:cubicBezTo>
                  <a:lnTo>
                    <a:pt x="1045703" y="431570"/>
                  </a:lnTo>
                  <a:cubicBezTo>
                    <a:pt x="1061885" y="431570"/>
                    <a:pt x="1075004" y="418451"/>
                    <a:pt x="1075004" y="4022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grpSp>
      <p:sp>
        <p:nvSpPr>
          <p:cNvPr id="25" name="TextBox 34">
            <a:extLst>
              <a:ext uri="{FF2B5EF4-FFF2-40B4-BE49-F238E27FC236}">
                <a16:creationId xmlns:a16="http://schemas.microsoft.com/office/drawing/2014/main" id="{C4356A56-BFAB-4F90-A96B-F5AA49C78139}"/>
              </a:ext>
            </a:extLst>
          </p:cNvPr>
          <p:cNvSpPr txBox="1"/>
          <p:nvPr userDrawn="1"/>
        </p:nvSpPr>
        <p:spPr>
          <a:xfrm>
            <a:off x="5192216" y="510552"/>
            <a:ext cx="6191673" cy="923330"/>
          </a:xfrm>
          <a:prstGeom prst="rect">
            <a:avLst/>
          </a:prstGeom>
          <a:noFill/>
        </p:spPr>
        <p:txBody>
          <a:bodyPr wrap="square" rtlCol="0" anchor="ctr">
            <a:spAutoFit/>
          </a:bodyPr>
          <a:lstStyle/>
          <a:p>
            <a:r>
              <a:rPr lang="en-US" altLang="ko-KR" sz="5400" dirty="0">
                <a:solidFill>
                  <a:schemeClr val="accent1"/>
                </a:solidFill>
                <a:cs typeface="Arial" pitchFamily="34" charset="0"/>
              </a:rPr>
              <a:t>Infographic</a:t>
            </a:r>
            <a:r>
              <a:rPr lang="en-US" altLang="ko-KR" sz="5400" dirty="0">
                <a:solidFill>
                  <a:schemeClr val="tx1">
                    <a:lumMod val="85000"/>
                    <a:lumOff val="15000"/>
                  </a:schemeClr>
                </a:solidFill>
                <a:cs typeface="Arial" pitchFamily="34" charset="0"/>
              </a:rPr>
              <a:t> Style</a:t>
            </a:r>
            <a:endParaRPr lang="ko-KR" altLang="en-US" sz="5400" dirty="0">
              <a:solidFill>
                <a:schemeClr val="tx1">
                  <a:lumMod val="85000"/>
                  <a:lumOff val="15000"/>
                </a:schemeClr>
              </a:solidFill>
              <a:cs typeface="Arial" pitchFamily="34" charset="0"/>
            </a:endParaRPr>
          </a:p>
        </p:txBody>
      </p:sp>
      <p:sp>
        <p:nvSpPr>
          <p:cNvPr id="26" name="TextBox 35">
            <a:extLst>
              <a:ext uri="{FF2B5EF4-FFF2-40B4-BE49-F238E27FC236}">
                <a16:creationId xmlns:a16="http://schemas.microsoft.com/office/drawing/2014/main" id="{1C15A796-D882-4907-BF81-FF83238AF46A}"/>
              </a:ext>
            </a:extLst>
          </p:cNvPr>
          <p:cNvSpPr txBox="1"/>
          <p:nvPr userDrawn="1"/>
        </p:nvSpPr>
        <p:spPr>
          <a:xfrm>
            <a:off x="5186420" y="1390596"/>
            <a:ext cx="6163615" cy="461665"/>
          </a:xfrm>
          <a:prstGeom prst="rect">
            <a:avLst/>
          </a:prstGeom>
          <a:noFill/>
        </p:spPr>
        <p:txBody>
          <a:bodyPr wrap="square" rtlCol="0">
            <a:spAutoFit/>
          </a:bodyPr>
          <a:lstStyle/>
          <a:p>
            <a:r>
              <a:rPr lang="en-US" altLang="ko-KR" sz="1200" dirty="0">
                <a:cs typeface="Arial" pitchFamily="34" charset="0"/>
              </a:rPr>
              <a:t>Get a modern PowerPoint  Presentation that is beautifully designed. </a:t>
            </a:r>
            <a:r>
              <a:rPr lang="en-US" altLang="ko-KR" sz="1200" dirty="0">
                <a:ea typeface="FZShuTi" pitchFamily="2" charset="-122"/>
                <a:cs typeface="Arial" pitchFamily="34" charset="0"/>
              </a:rPr>
              <a:t>I hope and I believe that this Template will your Time.</a:t>
            </a:r>
            <a:endParaRPr lang="en-US" altLang="ko-KR" sz="1200" dirty="0">
              <a:cs typeface="Arial" pitchFamily="34" charset="0"/>
            </a:endParaRPr>
          </a:p>
        </p:txBody>
      </p:sp>
      <p:sp>
        <p:nvSpPr>
          <p:cNvPr id="27" name="TextBox 36">
            <a:extLst>
              <a:ext uri="{FF2B5EF4-FFF2-40B4-BE49-F238E27FC236}">
                <a16:creationId xmlns:a16="http://schemas.microsoft.com/office/drawing/2014/main" id="{8D005235-0BD6-4421-9A1C-C801E7861F46}"/>
              </a:ext>
            </a:extLst>
          </p:cNvPr>
          <p:cNvSpPr txBox="1"/>
          <p:nvPr userDrawn="1"/>
        </p:nvSpPr>
        <p:spPr>
          <a:xfrm>
            <a:off x="5220542" y="2051697"/>
            <a:ext cx="1312726" cy="1015663"/>
          </a:xfrm>
          <a:prstGeom prst="rect">
            <a:avLst/>
          </a:prstGeom>
          <a:noFill/>
        </p:spPr>
        <p:txBody>
          <a:bodyPr wrap="square" rtlCol="0" anchor="ctr">
            <a:spAutoFit/>
          </a:bodyPr>
          <a:lstStyle/>
          <a:p>
            <a:pPr algn="ctr"/>
            <a:r>
              <a:rPr lang="en-US" altLang="ko-KR" sz="6000" b="1" dirty="0">
                <a:solidFill>
                  <a:schemeClr val="accent3"/>
                </a:solidFill>
                <a:cs typeface="Arial" pitchFamily="34" charset="0"/>
              </a:rPr>
              <a:t>80</a:t>
            </a:r>
            <a:r>
              <a:rPr lang="en-US" altLang="ko-KR" sz="2400" b="1" dirty="0">
                <a:solidFill>
                  <a:schemeClr val="accent3"/>
                </a:solidFill>
                <a:cs typeface="Arial" pitchFamily="34" charset="0"/>
              </a:rPr>
              <a:t>%</a:t>
            </a:r>
            <a:endParaRPr lang="ko-KR" altLang="en-US" sz="2400" b="1" dirty="0">
              <a:solidFill>
                <a:schemeClr val="accent3"/>
              </a:solidFill>
              <a:cs typeface="Arial" pitchFamily="34" charset="0"/>
            </a:endParaRPr>
          </a:p>
        </p:txBody>
      </p:sp>
      <p:sp>
        <p:nvSpPr>
          <p:cNvPr id="28" name="TextBox 37">
            <a:extLst>
              <a:ext uri="{FF2B5EF4-FFF2-40B4-BE49-F238E27FC236}">
                <a16:creationId xmlns:a16="http://schemas.microsoft.com/office/drawing/2014/main" id="{CF70503E-B84B-4ACE-9F82-690B17F69816}"/>
              </a:ext>
            </a:extLst>
          </p:cNvPr>
          <p:cNvSpPr txBox="1"/>
          <p:nvPr userDrawn="1"/>
        </p:nvSpPr>
        <p:spPr>
          <a:xfrm>
            <a:off x="6512653" y="2287379"/>
            <a:ext cx="5082717" cy="646331"/>
          </a:xfrm>
          <a:prstGeom prst="rect">
            <a:avLst/>
          </a:prstGeom>
          <a:noFill/>
        </p:spPr>
        <p:txBody>
          <a:bodyPr wrap="square" rtlCol="0">
            <a:spAutoFit/>
          </a:bodyPr>
          <a:lstStyle/>
          <a:p>
            <a:r>
              <a:rPr lang="en-US" altLang="ko-KR" sz="1200" b="1" dirty="0">
                <a:solidFill>
                  <a:schemeClr val="accent1"/>
                </a:solidFill>
                <a:cs typeface="Arial" pitchFamily="34" charset="0"/>
              </a:rPr>
              <a:t>You can simply impress your audience and add a unique zing and appeal to your Presentations. Get a modern PowerPoint  Presentation that is beautifully designed. </a:t>
            </a:r>
          </a:p>
        </p:txBody>
      </p:sp>
      <p:sp>
        <p:nvSpPr>
          <p:cNvPr id="29" name="Rectangle: Rounded Corners 38">
            <a:extLst>
              <a:ext uri="{FF2B5EF4-FFF2-40B4-BE49-F238E27FC236}">
                <a16:creationId xmlns:a16="http://schemas.microsoft.com/office/drawing/2014/main" id="{1F5FC5E0-5208-493E-AC23-A12CDCD2E1D2}"/>
              </a:ext>
            </a:extLst>
          </p:cNvPr>
          <p:cNvSpPr/>
          <p:nvPr userDrawn="1"/>
        </p:nvSpPr>
        <p:spPr>
          <a:xfrm>
            <a:off x="5393756" y="4478671"/>
            <a:ext cx="630776" cy="630776"/>
          </a:xfrm>
          <a:prstGeom prst="round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0" name="Rectangle: Rounded Corners 39">
            <a:extLst>
              <a:ext uri="{FF2B5EF4-FFF2-40B4-BE49-F238E27FC236}">
                <a16:creationId xmlns:a16="http://schemas.microsoft.com/office/drawing/2014/main" id="{538BFDDE-8D64-4BA0-8051-6EEF529BB62B}"/>
              </a:ext>
            </a:extLst>
          </p:cNvPr>
          <p:cNvSpPr/>
          <p:nvPr userDrawn="1"/>
        </p:nvSpPr>
        <p:spPr>
          <a:xfrm>
            <a:off x="5393756" y="5597423"/>
            <a:ext cx="630776" cy="630776"/>
          </a:xfrm>
          <a:prstGeom prst="round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1" name="Rectangle: Rounded Corners 40">
            <a:extLst>
              <a:ext uri="{FF2B5EF4-FFF2-40B4-BE49-F238E27FC236}">
                <a16:creationId xmlns:a16="http://schemas.microsoft.com/office/drawing/2014/main" id="{81D53AB1-7970-4B20-B5B1-8B03E62BB74E}"/>
              </a:ext>
            </a:extLst>
          </p:cNvPr>
          <p:cNvSpPr/>
          <p:nvPr userDrawn="1"/>
        </p:nvSpPr>
        <p:spPr>
          <a:xfrm>
            <a:off x="5393756" y="3311660"/>
            <a:ext cx="630776" cy="630776"/>
          </a:xfrm>
          <a:prstGeom prst="round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nvGrpSpPr>
          <p:cNvPr id="32" name="Group 41">
            <a:extLst>
              <a:ext uri="{FF2B5EF4-FFF2-40B4-BE49-F238E27FC236}">
                <a16:creationId xmlns:a16="http://schemas.microsoft.com/office/drawing/2014/main" id="{0DEE27F1-3628-4C5C-B6FE-EDC871F8F338}"/>
              </a:ext>
            </a:extLst>
          </p:cNvPr>
          <p:cNvGrpSpPr/>
          <p:nvPr userDrawn="1"/>
        </p:nvGrpSpPr>
        <p:grpSpPr>
          <a:xfrm>
            <a:off x="6355409" y="4427126"/>
            <a:ext cx="5239961" cy="733867"/>
            <a:chOff x="1758834" y="1773770"/>
            <a:chExt cx="2741158" cy="733867"/>
          </a:xfrm>
        </p:grpSpPr>
        <p:sp>
          <p:nvSpPr>
            <p:cNvPr id="33" name="TextBox 42">
              <a:extLst>
                <a:ext uri="{FF2B5EF4-FFF2-40B4-BE49-F238E27FC236}">
                  <a16:creationId xmlns:a16="http://schemas.microsoft.com/office/drawing/2014/main" id="{D2102387-98FB-446B-9F99-B4CE7C6579C7}"/>
                </a:ext>
              </a:extLst>
            </p:cNvPr>
            <p:cNvSpPr txBox="1"/>
            <p:nvPr/>
          </p:nvSpPr>
          <p:spPr>
            <a:xfrm>
              <a:off x="1758834" y="2045972"/>
              <a:ext cx="2741158"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r>
                <a:rPr lang="en-US" altLang="ko-KR" sz="1200" dirty="0">
                  <a:solidFill>
                    <a:schemeClr val="tx1">
                      <a:lumMod val="65000"/>
                      <a:lumOff val="35000"/>
                    </a:schemeClr>
                  </a:solidFill>
                  <a:cs typeface="Arial" pitchFamily="34" charset="0"/>
                </a:rPr>
                <a:t>Easy to change colors, photos.</a:t>
              </a:r>
              <a:r>
                <a:rPr lang="en-US" altLang="ko-KR" sz="1200" dirty="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34" name="TextBox 43">
              <a:extLst>
                <a:ext uri="{FF2B5EF4-FFF2-40B4-BE49-F238E27FC236}">
                  <a16:creationId xmlns:a16="http://schemas.microsoft.com/office/drawing/2014/main" id="{CB8346DE-E885-4B83-ADD0-D065C95D279C}"/>
                </a:ext>
              </a:extLst>
            </p:cNvPr>
            <p:cNvSpPr txBox="1"/>
            <p:nvPr/>
          </p:nvSpPr>
          <p:spPr>
            <a:xfrm>
              <a:off x="1758834" y="1773770"/>
              <a:ext cx="274115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Your Contents Here</a:t>
              </a:r>
              <a:endParaRPr lang="ko-KR" altLang="en-US" sz="1400" b="1" dirty="0">
                <a:solidFill>
                  <a:schemeClr val="tx1">
                    <a:lumMod val="75000"/>
                    <a:lumOff val="25000"/>
                  </a:schemeClr>
                </a:solidFill>
                <a:cs typeface="Arial" pitchFamily="34" charset="0"/>
              </a:endParaRPr>
            </a:p>
          </p:txBody>
        </p:sp>
      </p:grpSp>
      <p:grpSp>
        <p:nvGrpSpPr>
          <p:cNvPr id="35" name="Group 44">
            <a:extLst>
              <a:ext uri="{FF2B5EF4-FFF2-40B4-BE49-F238E27FC236}">
                <a16:creationId xmlns:a16="http://schemas.microsoft.com/office/drawing/2014/main" id="{C706A6EB-A83F-438F-B421-8BEB01671226}"/>
              </a:ext>
            </a:extLst>
          </p:cNvPr>
          <p:cNvGrpSpPr/>
          <p:nvPr userDrawn="1"/>
        </p:nvGrpSpPr>
        <p:grpSpPr>
          <a:xfrm>
            <a:off x="6355409" y="5545878"/>
            <a:ext cx="5239961" cy="733867"/>
            <a:chOff x="1758834" y="1773770"/>
            <a:chExt cx="2741158" cy="733867"/>
          </a:xfrm>
        </p:grpSpPr>
        <p:sp>
          <p:nvSpPr>
            <p:cNvPr id="36" name="TextBox 45">
              <a:extLst>
                <a:ext uri="{FF2B5EF4-FFF2-40B4-BE49-F238E27FC236}">
                  <a16:creationId xmlns:a16="http://schemas.microsoft.com/office/drawing/2014/main" id="{5DFD9698-7E0A-4A71-9645-D6286AF7D0BF}"/>
                </a:ext>
              </a:extLst>
            </p:cNvPr>
            <p:cNvSpPr txBox="1"/>
            <p:nvPr/>
          </p:nvSpPr>
          <p:spPr>
            <a:xfrm>
              <a:off x="1758834" y="2045972"/>
              <a:ext cx="2741158"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r>
                <a:rPr lang="en-US" altLang="ko-KR" sz="1200" dirty="0">
                  <a:solidFill>
                    <a:schemeClr val="tx1">
                      <a:lumMod val="65000"/>
                      <a:lumOff val="35000"/>
                    </a:schemeClr>
                  </a:solidFill>
                  <a:cs typeface="Arial" pitchFamily="34" charset="0"/>
                </a:rPr>
                <a:t>Easy to change colors, photos.</a:t>
              </a:r>
              <a:r>
                <a:rPr lang="en-US" altLang="ko-KR" sz="1200" dirty="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37" name="TextBox 46">
              <a:extLst>
                <a:ext uri="{FF2B5EF4-FFF2-40B4-BE49-F238E27FC236}">
                  <a16:creationId xmlns:a16="http://schemas.microsoft.com/office/drawing/2014/main" id="{16C0AD1C-4CAE-45F2-82D3-F2D899E829EB}"/>
                </a:ext>
              </a:extLst>
            </p:cNvPr>
            <p:cNvSpPr txBox="1"/>
            <p:nvPr/>
          </p:nvSpPr>
          <p:spPr>
            <a:xfrm>
              <a:off x="1758834" y="1773770"/>
              <a:ext cx="274115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Your Contents Here</a:t>
              </a:r>
              <a:endParaRPr lang="ko-KR" altLang="en-US" sz="1400" b="1" dirty="0">
                <a:solidFill>
                  <a:schemeClr val="tx1">
                    <a:lumMod val="75000"/>
                    <a:lumOff val="25000"/>
                  </a:schemeClr>
                </a:solidFill>
                <a:cs typeface="Arial" pitchFamily="34" charset="0"/>
              </a:endParaRPr>
            </a:p>
          </p:txBody>
        </p:sp>
      </p:grpSp>
      <p:grpSp>
        <p:nvGrpSpPr>
          <p:cNvPr id="38" name="Group 47">
            <a:extLst>
              <a:ext uri="{FF2B5EF4-FFF2-40B4-BE49-F238E27FC236}">
                <a16:creationId xmlns:a16="http://schemas.microsoft.com/office/drawing/2014/main" id="{E8E364C3-77D5-4F67-B6C2-AFA0D2BA6B0D}"/>
              </a:ext>
            </a:extLst>
          </p:cNvPr>
          <p:cNvGrpSpPr/>
          <p:nvPr userDrawn="1"/>
        </p:nvGrpSpPr>
        <p:grpSpPr>
          <a:xfrm>
            <a:off x="6355409" y="3260115"/>
            <a:ext cx="5239961" cy="733867"/>
            <a:chOff x="1758834" y="1773770"/>
            <a:chExt cx="2741158" cy="733867"/>
          </a:xfrm>
        </p:grpSpPr>
        <p:sp>
          <p:nvSpPr>
            <p:cNvPr id="39" name="TextBox 48">
              <a:extLst>
                <a:ext uri="{FF2B5EF4-FFF2-40B4-BE49-F238E27FC236}">
                  <a16:creationId xmlns:a16="http://schemas.microsoft.com/office/drawing/2014/main" id="{ACF184C9-6D4F-4097-BA56-33832CA81CA2}"/>
                </a:ext>
              </a:extLst>
            </p:cNvPr>
            <p:cNvSpPr txBox="1"/>
            <p:nvPr/>
          </p:nvSpPr>
          <p:spPr>
            <a:xfrm>
              <a:off x="1758834" y="2045972"/>
              <a:ext cx="2741158"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r>
                <a:rPr lang="en-US" altLang="ko-KR" sz="1200" dirty="0">
                  <a:solidFill>
                    <a:schemeClr val="tx1">
                      <a:lumMod val="65000"/>
                      <a:lumOff val="35000"/>
                    </a:schemeClr>
                  </a:solidFill>
                  <a:cs typeface="Arial" pitchFamily="34" charset="0"/>
                </a:rPr>
                <a:t> Easy to change colors, photos.</a:t>
              </a:r>
              <a:r>
                <a:rPr lang="en-US" altLang="ko-KR" sz="1200" dirty="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40" name="TextBox 49">
              <a:extLst>
                <a:ext uri="{FF2B5EF4-FFF2-40B4-BE49-F238E27FC236}">
                  <a16:creationId xmlns:a16="http://schemas.microsoft.com/office/drawing/2014/main" id="{B28E6AD5-5060-4DE7-88C4-FDA71A8E7924}"/>
                </a:ext>
              </a:extLst>
            </p:cNvPr>
            <p:cNvSpPr txBox="1"/>
            <p:nvPr/>
          </p:nvSpPr>
          <p:spPr>
            <a:xfrm>
              <a:off x="1758834" y="1773770"/>
              <a:ext cx="274115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Your Contents Here</a:t>
              </a:r>
              <a:endParaRPr lang="ko-KR" altLang="en-US" sz="1400" b="1" dirty="0">
                <a:solidFill>
                  <a:schemeClr val="tx1">
                    <a:lumMod val="75000"/>
                    <a:lumOff val="25000"/>
                  </a:schemeClr>
                </a:solidFill>
                <a:cs typeface="Arial" pitchFamily="34" charset="0"/>
              </a:endParaRPr>
            </a:p>
          </p:txBody>
        </p:sp>
      </p:grpSp>
      <p:sp>
        <p:nvSpPr>
          <p:cNvPr id="41" name="Rounded Rectangle 27">
            <a:extLst>
              <a:ext uri="{FF2B5EF4-FFF2-40B4-BE49-F238E27FC236}">
                <a16:creationId xmlns:a16="http://schemas.microsoft.com/office/drawing/2014/main" id="{BC45673A-0B4A-4673-A8EE-13CE7528B58B}"/>
              </a:ext>
            </a:extLst>
          </p:cNvPr>
          <p:cNvSpPr/>
          <p:nvPr userDrawn="1"/>
        </p:nvSpPr>
        <p:spPr>
          <a:xfrm>
            <a:off x="5550572" y="3505243"/>
            <a:ext cx="317145" cy="24361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sz="1200" dirty="0"/>
          </a:p>
        </p:txBody>
      </p:sp>
      <p:sp>
        <p:nvSpPr>
          <p:cNvPr id="42" name="Rounded Rectangle 7">
            <a:extLst>
              <a:ext uri="{FF2B5EF4-FFF2-40B4-BE49-F238E27FC236}">
                <a16:creationId xmlns:a16="http://schemas.microsoft.com/office/drawing/2014/main" id="{2702A519-4C60-45FA-B119-5F257439F4F5}"/>
              </a:ext>
            </a:extLst>
          </p:cNvPr>
          <p:cNvSpPr/>
          <p:nvPr userDrawn="1"/>
        </p:nvSpPr>
        <p:spPr>
          <a:xfrm>
            <a:off x="5547926" y="4654930"/>
            <a:ext cx="322437" cy="278259"/>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sz="1200" dirty="0"/>
          </a:p>
        </p:txBody>
      </p:sp>
      <p:sp>
        <p:nvSpPr>
          <p:cNvPr id="43" name="Round Same Side Corner Rectangle 36">
            <a:extLst>
              <a:ext uri="{FF2B5EF4-FFF2-40B4-BE49-F238E27FC236}">
                <a16:creationId xmlns:a16="http://schemas.microsoft.com/office/drawing/2014/main" id="{C84D313A-7E4C-4124-A5BD-D72CCCC33ABA}"/>
              </a:ext>
            </a:extLst>
          </p:cNvPr>
          <p:cNvSpPr/>
          <p:nvPr userDrawn="1"/>
        </p:nvSpPr>
        <p:spPr>
          <a:xfrm>
            <a:off x="5545334" y="5783300"/>
            <a:ext cx="327620" cy="259022"/>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sz="1200" dirty="0"/>
          </a:p>
        </p:txBody>
      </p:sp>
    </p:spTree>
    <p:extLst>
      <p:ext uri="{BB962C8B-B14F-4D97-AF65-F5344CB8AC3E}">
        <p14:creationId xmlns:p14="http://schemas.microsoft.com/office/powerpoint/2010/main" val="695850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444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layout v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1234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130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A6D39-9DFD-4F67-94B9-4D1042BB365A}"/>
              </a:ext>
            </a:extLst>
          </p:cNvPr>
          <p:cNvSpPr/>
          <p:nvPr userDrawn="1"/>
        </p:nvSpPr>
        <p:spPr>
          <a:xfrm>
            <a:off x="0" y="0"/>
            <a:ext cx="12192000" cy="6858000"/>
          </a:xfrm>
          <a:prstGeom prst="rect">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49457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4437516-06DB-4972-90D9-3F56529C786D}"/>
              </a:ext>
            </a:extLst>
          </p:cNvPr>
          <p:cNvSpPr/>
          <p:nvPr userDrawn="1"/>
        </p:nvSpPr>
        <p:spPr>
          <a:xfrm>
            <a:off x="0" y="0"/>
            <a:ext cx="9569302" cy="6858000"/>
          </a:xfrm>
          <a:custGeom>
            <a:avLst/>
            <a:gdLst>
              <a:gd name="connsiteX0" fmla="*/ 0 w 9703610"/>
              <a:gd name="connsiteY0" fmla="*/ 0 h 6858000"/>
              <a:gd name="connsiteX1" fmla="*/ 5546070 w 9703610"/>
              <a:gd name="connsiteY1" fmla="*/ 0 h 6858000"/>
              <a:gd name="connsiteX2" fmla="*/ 9703610 w 9703610"/>
              <a:gd name="connsiteY2" fmla="*/ 6858000 h 6858000"/>
              <a:gd name="connsiteX3" fmla="*/ 0 w 97036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703610" h="6858000">
                <a:moveTo>
                  <a:pt x="0" y="0"/>
                </a:moveTo>
                <a:lnTo>
                  <a:pt x="5546070" y="0"/>
                </a:lnTo>
                <a:lnTo>
                  <a:pt x="9703610" y="6858000"/>
                </a:lnTo>
                <a:lnTo>
                  <a:pt x="0" y="6858000"/>
                </a:lnTo>
                <a:close/>
              </a:path>
            </a:pathLst>
          </a:cu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491758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246FC87-D219-463B-8334-E16E14819052}"/>
              </a:ext>
            </a:extLst>
          </p:cNvPr>
          <p:cNvSpPr>
            <a:spLocks noGrp="1"/>
          </p:cNvSpPr>
          <p:nvPr>
            <p:ph type="pic" idx="12" hasCustomPrompt="1"/>
          </p:nvPr>
        </p:nvSpPr>
        <p:spPr>
          <a:xfrm>
            <a:off x="9178591"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3" name="Picture Placeholder 2">
            <a:extLst>
              <a:ext uri="{FF2B5EF4-FFF2-40B4-BE49-F238E27FC236}">
                <a16:creationId xmlns:a16="http://schemas.microsoft.com/office/drawing/2014/main" id="{608C9F45-5627-4842-A3EA-25038EF99EC8}"/>
              </a:ext>
            </a:extLst>
          </p:cNvPr>
          <p:cNvSpPr>
            <a:spLocks noGrp="1"/>
          </p:cNvSpPr>
          <p:nvPr>
            <p:ph type="pic" idx="13" hasCustomPrompt="1"/>
          </p:nvPr>
        </p:nvSpPr>
        <p:spPr>
          <a:xfrm>
            <a:off x="6186490"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380854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4E14D27-AD6A-4547-8A35-F0A6A7B2B893}"/>
              </a:ext>
            </a:extLst>
          </p:cNvPr>
          <p:cNvGrpSpPr/>
          <p:nvPr userDrawn="1"/>
        </p:nvGrpSpPr>
        <p:grpSpPr>
          <a:xfrm>
            <a:off x="739019" y="1801308"/>
            <a:ext cx="2251389" cy="4202048"/>
            <a:chOff x="3501573" y="3178068"/>
            <a:chExt cx="1340594" cy="2737840"/>
          </a:xfrm>
        </p:grpSpPr>
        <p:sp>
          <p:nvSpPr>
            <p:cNvPr id="4" name="Freeform: Shape 3">
              <a:extLst>
                <a:ext uri="{FF2B5EF4-FFF2-40B4-BE49-F238E27FC236}">
                  <a16:creationId xmlns:a16="http://schemas.microsoft.com/office/drawing/2014/main" id="{1FFFD2AF-5064-446A-95B2-FCACE1D003DC}"/>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CED64445-B2E0-4D7E-8491-252F042F0F6D}"/>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BA429A64-82C5-47BC-985E-3FDFE804E532}"/>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D8DF180B-C394-4B18-8CF3-2228F33ED174}"/>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8B1C391E-60EC-4442-81F5-E5BD8E5FB94B}"/>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1042DFF-AC0C-4A34-B83D-F94290F8566A}"/>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10" name="Group 9">
              <a:extLst>
                <a:ext uri="{FF2B5EF4-FFF2-40B4-BE49-F238E27FC236}">
                  <a16:creationId xmlns:a16="http://schemas.microsoft.com/office/drawing/2014/main" id="{4033404E-34F2-4512-89D1-3226AA01335F}"/>
                </a:ext>
              </a:extLst>
            </p:cNvPr>
            <p:cNvGrpSpPr/>
            <p:nvPr/>
          </p:nvGrpSpPr>
          <p:grpSpPr>
            <a:xfrm>
              <a:off x="4088508" y="5635852"/>
              <a:ext cx="173080" cy="173080"/>
              <a:chOff x="6768665" y="6038214"/>
              <a:chExt cx="147968" cy="147968"/>
            </a:xfrm>
          </p:grpSpPr>
          <p:sp>
            <p:nvSpPr>
              <p:cNvPr id="14" name="Oval 13">
                <a:extLst>
                  <a:ext uri="{FF2B5EF4-FFF2-40B4-BE49-F238E27FC236}">
                    <a16:creationId xmlns:a16="http://schemas.microsoft.com/office/drawing/2014/main" id="{C419DFAD-C059-430D-B51F-48079403ED7B}"/>
                  </a:ext>
                </a:extLst>
              </p:cNvPr>
              <p:cNvSpPr/>
              <p:nvPr/>
            </p:nvSpPr>
            <p:spPr>
              <a:xfrm>
                <a:off x="6768665" y="6038214"/>
                <a:ext cx="147968"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BAE4FA9-2632-4576-9E0A-CDF8B2A15BA5}"/>
                  </a:ext>
                </a:extLst>
              </p:cNvPr>
              <p:cNvSpPr/>
              <p:nvPr/>
            </p:nvSpPr>
            <p:spPr>
              <a:xfrm>
                <a:off x="6802088" y="6071634"/>
                <a:ext cx="81180"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4B70F8A7-6A5E-4962-A676-F6F37304642E}"/>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12" name="Rectangle: Rounded Corners 11">
              <a:extLst>
                <a:ext uri="{FF2B5EF4-FFF2-40B4-BE49-F238E27FC236}">
                  <a16:creationId xmlns:a16="http://schemas.microsoft.com/office/drawing/2014/main" id="{FE8FB11B-C9EA-4E18-89D9-555C50D3B3E9}"/>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55F62B4-2F6F-4328-9162-DF7E3A0CF7C4}"/>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989494" y="2484310"/>
            <a:ext cx="1808430" cy="2953939"/>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555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mage Layou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2" name="Group 21">
            <a:extLst>
              <a:ext uri="{FF2B5EF4-FFF2-40B4-BE49-F238E27FC236}">
                <a16:creationId xmlns:a16="http://schemas.microsoft.com/office/drawing/2014/main" id="{A06CCA5E-451F-4542-B206-D2D13583114C}"/>
              </a:ext>
            </a:extLst>
          </p:cNvPr>
          <p:cNvGrpSpPr/>
          <p:nvPr userDrawn="1"/>
        </p:nvGrpSpPr>
        <p:grpSpPr>
          <a:xfrm>
            <a:off x="758507" y="2603862"/>
            <a:ext cx="5920691" cy="3565483"/>
            <a:chOff x="4098364" y="1571764"/>
            <a:chExt cx="7301609" cy="4397082"/>
          </a:xfrm>
        </p:grpSpPr>
        <p:grpSp>
          <p:nvGrpSpPr>
            <p:cNvPr id="23" name="Graphic 55">
              <a:extLst>
                <a:ext uri="{FF2B5EF4-FFF2-40B4-BE49-F238E27FC236}">
                  <a16:creationId xmlns:a16="http://schemas.microsoft.com/office/drawing/2014/main" id="{C49AFA94-CB02-406A-B68E-76F7985C97D6}"/>
                </a:ext>
              </a:extLst>
            </p:cNvPr>
            <p:cNvGrpSpPr/>
            <p:nvPr/>
          </p:nvGrpSpPr>
          <p:grpSpPr>
            <a:xfrm>
              <a:off x="4910815" y="1571764"/>
              <a:ext cx="5616422" cy="3644404"/>
              <a:chOff x="5769768" y="3217068"/>
              <a:chExt cx="651510" cy="422754"/>
            </a:xfrm>
          </p:grpSpPr>
          <p:sp>
            <p:nvSpPr>
              <p:cNvPr id="48" name="Freeform: Shape 47">
                <a:extLst>
                  <a:ext uri="{FF2B5EF4-FFF2-40B4-BE49-F238E27FC236}">
                    <a16:creationId xmlns:a16="http://schemas.microsoft.com/office/drawing/2014/main" id="{05F19F3B-FACD-4743-81B8-DE3B3FC0991C}"/>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11E77FD-F910-47B9-9EE0-9CA9EBB5AD17}"/>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B00050F-BBCF-4B07-B144-24AF043BE2C0}"/>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8BADC4B-6EB9-42D0-A753-3C5C7C5FCBF3}"/>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378FDA6-D5BA-443E-8CD4-3C2B46AB6C8A}"/>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5070495-6AB5-4439-8EED-4223B30F9EAF}"/>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821168E-844C-481A-B8F3-32C75B5054F4}"/>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F376C1E-829F-4627-A9FC-603E3F9D8239}"/>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DCC7A37-C1A5-44ED-8513-F2059D79E78B}"/>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E8CCBE0-1B0C-438D-94FF-E082C11F048B}"/>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43BC099-A056-42DA-9F53-27069C0E9109}"/>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B8C23E-608C-4981-A399-48E23E7525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D903373-9B9B-454A-8CB4-E269AA113942}"/>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2F0A2CF-6C4D-4D84-9F0B-0C8B25E6F53C}"/>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3A2E818-EF4F-458C-8F18-9578121D3660}"/>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nvGrpSpPr>
            <p:cNvPr id="37" name="Group 36">
              <a:extLst>
                <a:ext uri="{FF2B5EF4-FFF2-40B4-BE49-F238E27FC236}">
                  <a16:creationId xmlns:a16="http://schemas.microsoft.com/office/drawing/2014/main" id="{63C6B529-B489-4639-A7B2-5AA9180E9729}"/>
                </a:ext>
              </a:extLst>
            </p:cNvPr>
            <p:cNvGrpSpPr/>
            <p:nvPr/>
          </p:nvGrpSpPr>
          <p:grpSpPr>
            <a:xfrm>
              <a:off x="5370712" y="5206368"/>
              <a:ext cx="4572000" cy="149296"/>
              <a:chOff x="5370712" y="5206368"/>
              <a:chExt cx="4572000" cy="149296"/>
            </a:xfrm>
          </p:grpSpPr>
          <p:sp>
            <p:nvSpPr>
              <p:cNvPr id="44" name="Rectangle 43">
                <a:extLst>
                  <a:ext uri="{FF2B5EF4-FFF2-40B4-BE49-F238E27FC236}">
                    <a16:creationId xmlns:a16="http://schemas.microsoft.com/office/drawing/2014/main" id="{4F3DA74A-1C4B-4138-A563-129A39FD9B7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22AAAA6-2F39-4DD6-8134-716B9CF62E97}"/>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E744CD6-14E4-479D-8F9D-0DF957DAAD2D}"/>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31A40E9-999D-4DB7-A1CE-6B1F19EA0EF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68C9FECB-7A52-4CDC-994B-69A5B24ABCE8}"/>
                </a:ext>
              </a:extLst>
            </p:cNvPr>
            <p:cNvGrpSpPr/>
            <p:nvPr/>
          </p:nvGrpSpPr>
          <p:grpSpPr>
            <a:xfrm>
              <a:off x="7661590" y="1698465"/>
              <a:ext cx="114873" cy="114873"/>
              <a:chOff x="7627525" y="1132589"/>
              <a:chExt cx="234846" cy="234846"/>
            </a:xfrm>
          </p:grpSpPr>
          <p:sp>
            <p:nvSpPr>
              <p:cNvPr id="41" name="Oval 40">
                <a:extLst>
                  <a:ext uri="{FF2B5EF4-FFF2-40B4-BE49-F238E27FC236}">
                    <a16:creationId xmlns:a16="http://schemas.microsoft.com/office/drawing/2014/main" id="{A6AAC56F-62D7-45DE-87B5-B9D9F6A9BFCE}"/>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075BA51-0F2B-4136-85AE-6668752886F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599569D-ABEC-4CDC-8AEC-FB8A512A7CB6}"/>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Rounded Corners 38">
              <a:extLst>
                <a:ext uri="{FF2B5EF4-FFF2-40B4-BE49-F238E27FC236}">
                  <a16:creationId xmlns:a16="http://schemas.microsoft.com/office/drawing/2014/main" id="{FFF08BBD-F12B-4D72-905D-82425437657C}"/>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37A376A-6189-420B-8C13-3900F127BE7C}"/>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1619684" y="2798339"/>
            <a:ext cx="4140889" cy="2612234"/>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974330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Image Layout">
    <p:spTree>
      <p:nvGrpSpPr>
        <p:cNvPr id="1" name=""/>
        <p:cNvGrpSpPr/>
        <p:nvPr/>
      </p:nvGrpSpPr>
      <p:grpSpPr>
        <a:xfrm>
          <a:off x="0" y="0"/>
          <a:ext cx="0" cy="0"/>
          <a:chOff x="0" y="0"/>
          <a:chExt cx="0" cy="0"/>
        </a:xfrm>
      </p:grpSpPr>
      <p:sp>
        <p:nvSpPr>
          <p:cNvPr id="50" name="Picture Placeholder 20">
            <a:extLst>
              <a:ext uri="{FF2B5EF4-FFF2-40B4-BE49-F238E27FC236}">
                <a16:creationId xmlns:a16="http://schemas.microsoft.com/office/drawing/2014/main" id="{6FE311F5-A9A3-4147-874B-14B212E901EC}"/>
              </a:ext>
            </a:extLst>
          </p:cNvPr>
          <p:cNvSpPr>
            <a:spLocks noGrp="1"/>
          </p:cNvSpPr>
          <p:nvPr>
            <p:ph type="pic" idx="11" hasCustomPrompt="1"/>
          </p:nvPr>
        </p:nvSpPr>
        <p:spPr>
          <a:xfrm>
            <a:off x="6587381" y="3577044"/>
            <a:ext cx="3100540" cy="3100540"/>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6587381" y="204021"/>
            <a:ext cx="3100540" cy="3100540"/>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2" name="Picture Placeholder 19">
            <a:extLst>
              <a:ext uri="{FF2B5EF4-FFF2-40B4-BE49-F238E27FC236}">
                <a16:creationId xmlns:a16="http://schemas.microsoft.com/office/drawing/2014/main" id="{90C4F28F-E0C5-4C6F-9778-5071266AA6DB}"/>
              </a:ext>
            </a:extLst>
          </p:cNvPr>
          <p:cNvSpPr>
            <a:spLocks noGrp="1"/>
          </p:cNvSpPr>
          <p:nvPr>
            <p:ph type="pic" idx="13" hasCustomPrompt="1"/>
          </p:nvPr>
        </p:nvSpPr>
        <p:spPr>
          <a:xfrm>
            <a:off x="8420748" y="1890533"/>
            <a:ext cx="3100541" cy="3100540"/>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051026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6480636" y="1431517"/>
            <a:ext cx="3994966" cy="3994966"/>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2510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0" y="0"/>
            <a:ext cx="12192000" cy="6858000"/>
          </a:xfrm>
          <a:prstGeom prst="rect">
            <a:avLst/>
          </a:pr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81511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el und Aufzähl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5651" y="188916"/>
            <a:ext cx="10678580" cy="936625"/>
          </a:xfrm>
        </p:spPr>
        <p:txBody>
          <a:bodyPr/>
          <a:lstStyle>
            <a:lvl1pPr>
              <a:defRPr/>
            </a:lvl1pPr>
          </a:lstStyle>
          <a:p>
            <a:r>
              <a:rPr lang="de-DE" dirty="0"/>
              <a:t>Prototypische einzeilige Headline</a:t>
            </a:r>
            <a:endParaRPr lang="de-AT" dirty="0"/>
          </a:p>
        </p:txBody>
      </p:sp>
      <p:sp>
        <p:nvSpPr>
          <p:cNvPr id="3" name="Inhaltsplatzhalter 2"/>
          <p:cNvSpPr>
            <a:spLocks noGrp="1"/>
          </p:cNvSpPr>
          <p:nvPr>
            <p:ph idx="1" hasCustomPrompt="1"/>
          </p:nvPr>
        </p:nvSpPr>
        <p:spPr>
          <a:xfrm>
            <a:off x="755652" y="1484316"/>
            <a:ext cx="10668001" cy="4537075"/>
          </a:xfrm>
          <a:prstGeom prst="rect">
            <a:avLst/>
          </a:prstGeom>
        </p:spPr>
        <p:txBody>
          <a:bodyPr/>
          <a:lstStyle>
            <a:lvl1pPr>
              <a:defRPr/>
            </a:lvl1pPr>
            <a:lvl2pPr>
              <a:defRPr/>
            </a:lvl2pPr>
            <a:lvl3pPr>
              <a:defRPr/>
            </a:lvl3pPr>
          </a:lstStyle>
          <a:p>
            <a:pPr lvl="0"/>
            <a:r>
              <a:rPr lang="de-DE" dirty="0"/>
              <a:t>Sie lesen eben einen Blindtext beziehungsweise Musterworte, um die Optik besser sehen zu können.</a:t>
            </a:r>
          </a:p>
          <a:p>
            <a:pPr lvl="0"/>
            <a:r>
              <a:rPr lang="de-DE" dirty="0"/>
              <a:t>Der Text ist daher an sich redundant, aber Sie können nun die Abtrennungen besser sehen.</a:t>
            </a:r>
          </a:p>
          <a:p>
            <a:pPr lvl="1"/>
            <a:r>
              <a:rPr lang="de-DE" dirty="0"/>
              <a:t>Beispielsweise wäre die zweite Ebene jene, die jetzt</a:t>
            </a:r>
          </a:p>
          <a:p>
            <a:pPr lvl="1"/>
            <a:r>
              <a:rPr lang="de-DE" dirty="0"/>
              <a:t>folgt.</a:t>
            </a:r>
          </a:p>
          <a:p>
            <a:pPr lvl="2"/>
            <a:r>
              <a:rPr lang="de-DE" dirty="0"/>
              <a:t>Beispielsweise wäre die dritte Ebene jene, die jetzt</a:t>
            </a:r>
          </a:p>
          <a:p>
            <a:pPr lvl="2"/>
            <a:r>
              <a:rPr lang="de-DE" dirty="0"/>
              <a:t>folgt.</a:t>
            </a:r>
          </a:p>
        </p:txBody>
      </p:sp>
      <p:sp>
        <p:nvSpPr>
          <p:cNvPr id="4" name="Foliennummernplatzhalter 3"/>
          <p:cNvSpPr>
            <a:spLocks noGrp="1"/>
          </p:cNvSpPr>
          <p:nvPr>
            <p:ph type="sldNum" sz="quarter" idx="10"/>
          </p:nvPr>
        </p:nvSpPr>
        <p:spPr/>
        <p:txBody>
          <a:bodyPr/>
          <a:lstStyle>
            <a:lvl1pPr>
              <a:defRPr/>
            </a:lvl1pPr>
          </a:lstStyle>
          <a:p>
            <a:fld id="{01920E2B-FC99-4A38-BFFD-416A818AECB0}" type="slidenum">
              <a:rPr lang="de-AT"/>
              <a:pPr/>
              <a:t>‹Nr.›</a:t>
            </a:fld>
            <a:endParaRPr lang="de-AT"/>
          </a:p>
        </p:txBody>
      </p:sp>
    </p:spTree>
    <p:extLst>
      <p:ext uri="{BB962C8B-B14F-4D97-AF65-F5344CB8AC3E}">
        <p14:creationId xmlns:p14="http://schemas.microsoft.com/office/powerpoint/2010/main" val="3654824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 y="0"/>
            <a:ext cx="3868240" cy="6858000"/>
          </a:xfrm>
        </p:spPr>
        <p:txBody>
          <a:bodyPr>
            <a:normAutofit/>
          </a:bodyPr>
          <a:lstStyle>
            <a:lvl1pPr>
              <a:defRPr sz="1400"/>
            </a:lvl1pPr>
          </a:lstStyle>
          <a:p>
            <a:endParaRPr lang="en-US"/>
          </a:p>
        </p:txBody>
      </p:sp>
    </p:spTree>
    <p:extLst>
      <p:ext uri="{BB962C8B-B14F-4D97-AF65-F5344CB8AC3E}">
        <p14:creationId xmlns:p14="http://schemas.microsoft.com/office/powerpoint/2010/main" val="10744723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8323760" y="0"/>
            <a:ext cx="3868240" cy="6858000"/>
          </a:xfrm>
        </p:spPr>
        <p:txBody>
          <a:bodyPr>
            <a:normAutofit/>
          </a:bodyPr>
          <a:lstStyle>
            <a:lvl1pPr>
              <a:defRPr sz="1400"/>
            </a:lvl1pPr>
          </a:lstStyle>
          <a:p>
            <a:endParaRPr lang="en-US"/>
          </a:p>
        </p:txBody>
      </p:sp>
    </p:spTree>
    <p:extLst>
      <p:ext uri="{BB962C8B-B14F-4D97-AF65-F5344CB8AC3E}">
        <p14:creationId xmlns:p14="http://schemas.microsoft.com/office/powerpoint/2010/main" val="154464710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Inhalt mit Überschrift" type="objTx">
  <p:cSld name="Inhalt mit Überschrift">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 name="Shape 50"/>
          <p:cNvSpPr txBox="1">
            <a:spLocks noGrp="1"/>
          </p:cNvSpPr>
          <p:nvPr>
            <p:ph type="body" idx="1"/>
          </p:nvPr>
        </p:nvSpPr>
        <p:spPr>
          <a:xfrm>
            <a:off x="5183188" y="987425"/>
            <a:ext cx="6172200" cy="4873625"/>
          </a:xfrm>
          <a:prstGeom prst="rect">
            <a:avLst/>
          </a:prstGeom>
          <a:noFill/>
          <a:ln>
            <a:noFill/>
          </a:ln>
        </p:spPr>
        <p:txBody>
          <a:bodyPr spcFirstLastPara="1" wrap="square" lIns="91425" tIns="91425" rIns="91425" bIns="91425"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2"/>
          </p:nvPr>
        </p:nvSpPr>
        <p:spPr>
          <a:xfrm>
            <a:off x="839788" y="2057400"/>
            <a:ext cx="3932237"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‹Nr.›</a:t>
            </a:fld>
            <a:endParaRPr/>
          </a:p>
        </p:txBody>
      </p:sp>
    </p:spTree>
    <p:extLst>
      <p:ext uri="{BB962C8B-B14F-4D97-AF65-F5344CB8AC3E}">
        <p14:creationId xmlns:p14="http://schemas.microsoft.com/office/powerpoint/2010/main" val="2772636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ur Text">
    <p:spTree>
      <p:nvGrpSpPr>
        <p:cNvPr id="1" name=""/>
        <p:cNvGrpSpPr/>
        <p:nvPr/>
      </p:nvGrpSpPr>
      <p:grpSpPr>
        <a:xfrm>
          <a:off x="0" y="0"/>
          <a:ext cx="0" cy="0"/>
          <a:chOff x="0" y="0"/>
          <a:chExt cx="0" cy="0"/>
        </a:xfrm>
      </p:grpSpPr>
      <p:sp>
        <p:nvSpPr>
          <p:cNvPr id="10" name="Textplatzhalter 10"/>
          <p:cNvSpPr>
            <a:spLocks noGrp="1"/>
          </p:cNvSpPr>
          <p:nvPr>
            <p:ph type="body" sz="quarter" idx="13"/>
          </p:nvPr>
        </p:nvSpPr>
        <p:spPr>
          <a:xfrm>
            <a:off x="527382" y="1795495"/>
            <a:ext cx="10369551" cy="3841751"/>
          </a:xfrm>
          <a:prstGeom prst="rect">
            <a:avLst/>
          </a:prstGeom>
        </p:spPr>
        <p:txBody>
          <a:bodyPr/>
          <a:lstStyle>
            <a:lvl1pPr>
              <a:defRPr sz="2400">
                <a:latin typeface="Arial" panose="020B0604020202020204" pitchFamily="34" charset="0"/>
                <a:cs typeface="Arial" panose="020B0604020202020204" pitchFamily="34" charset="0"/>
              </a:defRPr>
            </a:lvl1pPr>
            <a:lvl2pPr>
              <a:defRPr sz="2133">
                <a:latin typeface="Arial" panose="020B0604020202020204" pitchFamily="34" charset="0"/>
                <a:cs typeface="Arial" panose="020B0604020202020204" pitchFamily="34" charset="0"/>
              </a:defRPr>
            </a:lvl2pPr>
            <a:lvl3pPr>
              <a:defRPr sz="1867">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marL="2438339" indent="0">
              <a:buNone/>
              <a:defRPr sz="1867">
                <a:latin typeface="Arial" panose="020B0604020202020204" pitchFamily="34" charset="0"/>
                <a:cs typeface="Arial" panose="020B0604020202020204" pitchFamily="34" charset="0"/>
              </a:defRPr>
            </a:lvl5pPr>
          </a:lstStyle>
          <a:p>
            <a:pPr lvl="0"/>
            <a:r>
              <a:rPr lang="de-AT"/>
              <a:t>Mastertextformat bearbeiten</a:t>
            </a:r>
          </a:p>
          <a:p>
            <a:pPr lvl="1"/>
            <a:r>
              <a:rPr lang="de-AT"/>
              <a:t>Zweite Ebene</a:t>
            </a:r>
          </a:p>
          <a:p>
            <a:pPr lvl="2"/>
            <a:r>
              <a:rPr lang="de-AT"/>
              <a:t>Dritte Ebene</a:t>
            </a:r>
          </a:p>
          <a:p>
            <a:pPr lvl="3"/>
            <a:r>
              <a:rPr lang="de-AT"/>
              <a:t>Vierte Ebene</a:t>
            </a:r>
          </a:p>
        </p:txBody>
      </p:sp>
      <p:sp>
        <p:nvSpPr>
          <p:cNvPr id="12" name="Titel 1"/>
          <p:cNvSpPr>
            <a:spLocks noGrp="1"/>
          </p:cNvSpPr>
          <p:nvPr>
            <p:ph type="title"/>
          </p:nvPr>
        </p:nvSpPr>
        <p:spPr>
          <a:xfrm>
            <a:off x="527381" y="932723"/>
            <a:ext cx="10177131" cy="576064"/>
          </a:xfrm>
          <a:prstGeom prst="rect">
            <a:avLst/>
          </a:prstGeom>
          <a:solidFill>
            <a:srgbClr val="474B6D"/>
          </a:solidFill>
          <a:ln>
            <a:noFill/>
          </a:ln>
        </p:spPr>
        <p:txBody>
          <a:bodyPr/>
          <a:lstStyle>
            <a:lvl1pPr>
              <a:defRPr sz="2933" b="1" cap="all" baseline="0">
                <a:solidFill>
                  <a:schemeClr val="bg1"/>
                </a:solidFill>
                <a:latin typeface="Arial" panose="020B0604020202020204" pitchFamily="34" charset="0"/>
                <a:cs typeface="Arial" panose="020B0604020202020204" pitchFamily="34" charset="0"/>
              </a:defRPr>
            </a:lvl1pPr>
          </a:lstStyle>
          <a:p>
            <a:r>
              <a:rPr lang="de-AT"/>
              <a:t>Mastertitelformat bearbeiten</a:t>
            </a:r>
            <a:endParaRPr lang="de-AT" dirty="0"/>
          </a:p>
        </p:txBody>
      </p:sp>
      <p:sp>
        <p:nvSpPr>
          <p:cNvPr id="13" name="Rechteck 12"/>
          <p:cNvSpPr/>
          <p:nvPr userDrawn="1"/>
        </p:nvSpPr>
        <p:spPr>
          <a:xfrm>
            <a:off x="0" y="932723"/>
            <a:ext cx="623392" cy="576064"/>
          </a:xfrm>
          <a:prstGeom prst="rect">
            <a:avLst/>
          </a:prstGeom>
          <a:solidFill>
            <a:srgbClr val="474B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2400"/>
          </a:p>
        </p:txBody>
      </p:sp>
      <p:sp>
        <p:nvSpPr>
          <p:cNvPr id="7" name="Datumsplatzhalter 3"/>
          <p:cNvSpPr>
            <a:spLocks noGrp="1"/>
          </p:cNvSpPr>
          <p:nvPr>
            <p:ph type="dt" sz="half" idx="10"/>
          </p:nvPr>
        </p:nvSpPr>
        <p:spPr>
          <a:xfrm>
            <a:off x="527381" y="6432715"/>
            <a:ext cx="2765563" cy="430247"/>
          </a:xfrm>
          <a:prstGeom prst="rect">
            <a:avLst/>
          </a:prstGeom>
        </p:spPr>
        <p:txBody>
          <a:bodyPr/>
          <a:lstStyle>
            <a:lvl1pPr>
              <a:defRPr sz="1867">
                <a:solidFill>
                  <a:schemeClr val="bg1"/>
                </a:solidFill>
                <a:latin typeface="Arial" panose="020B0604020202020204" pitchFamily="34" charset="0"/>
                <a:cs typeface="Arial" panose="020B0604020202020204" pitchFamily="34" charset="0"/>
              </a:defRPr>
            </a:lvl1pPr>
          </a:lstStyle>
          <a:p>
            <a:endParaRPr lang="de-AT" dirty="0"/>
          </a:p>
        </p:txBody>
      </p:sp>
      <p:sp>
        <p:nvSpPr>
          <p:cNvPr id="9" name="Foliennummernplatzhalter 5"/>
          <p:cNvSpPr>
            <a:spLocks noGrp="1"/>
          </p:cNvSpPr>
          <p:nvPr>
            <p:ph type="sldNum" sz="quarter" idx="12"/>
          </p:nvPr>
        </p:nvSpPr>
        <p:spPr>
          <a:xfrm>
            <a:off x="10704512" y="6432715"/>
            <a:ext cx="838269" cy="430247"/>
          </a:xfrm>
          <a:prstGeom prst="rect">
            <a:avLst/>
          </a:prstGeom>
        </p:spPr>
        <p:txBody>
          <a:bodyPr/>
          <a:lstStyle>
            <a:lvl1pPr>
              <a:defRPr lang="de-AT" sz="1867" kern="1200" smtClean="0">
                <a:solidFill>
                  <a:schemeClr val="bg1"/>
                </a:solidFill>
                <a:latin typeface="Arial" panose="020B0604020202020204" pitchFamily="34" charset="0"/>
                <a:ea typeface="+mn-ea"/>
                <a:cs typeface="Arial" panose="020B0604020202020204" pitchFamily="34" charset="0"/>
              </a:defRPr>
            </a:lvl1pPr>
          </a:lstStyle>
          <a:p>
            <a:fld id="{387080FE-A30B-4D78-A9DE-E8092D79E966}" type="slidenum">
              <a:rPr lang="de-AT" smtClean="0"/>
              <a:pPr/>
              <a:t>‹Nr.›</a:t>
            </a:fld>
            <a:endParaRPr lang="de-AT" dirty="0"/>
          </a:p>
        </p:txBody>
      </p:sp>
      <p:sp>
        <p:nvSpPr>
          <p:cNvPr id="17" name="Fußzeilenplatzhalter 4"/>
          <p:cNvSpPr>
            <a:spLocks noGrp="1"/>
          </p:cNvSpPr>
          <p:nvPr>
            <p:ph type="ftr" sz="quarter" idx="11"/>
          </p:nvPr>
        </p:nvSpPr>
        <p:spPr>
          <a:xfrm>
            <a:off x="4079776" y="6436088"/>
            <a:ext cx="5280587" cy="449297"/>
          </a:xfrm>
          <a:prstGeom prst="rect">
            <a:avLst/>
          </a:prstGeom>
        </p:spPr>
        <p:txBody>
          <a:bodyPr/>
          <a:lstStyle>
            <a:lvl1pPr>
              <a:defRPr lang="de-AT" sz="1867" kern="1200" dirty="0" smtClean="0">
                <a:solidFill>
                  <a:schemeClr val="bg1"/>
                </a:solidFill>
                <a:latin typeface="Arial" panose="020B0604020202020204" pitchFamily="34" charset="0"/>
                <a:ea typeface="+mn-ea"/>
                <a:cs typeface="Arial" panose="020B0604020202020204" pitchFamily="34" charset="0"/>
              </a:defRPr>
            </a:lvl1pPr>
          </a:lstStyle>
          <a:p>
            <a:endParaRPr lang="de-AT" dirty="0"/>
          </a:p>
        </p:txBody>
      </p:sp>
    </p:spTree>
    <p:extLst>
      <p:ext uri="{BB962C8B-B14F-4D97-AF65-F5344CB8AC3E}">
        <p14:creationId xmlns:p14="http://schemas.microsoft.com/office/powerpoint/2010/main" val="458804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080"/>
            </a:lvl1pPr>
          </a:lstStyle>
          <a:p>
            <a:r>
              <a:rPr lang="de-DE"/>
              <a:t>Mastertitelformat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032"/>
            </a:lvl1pPr>
            <a:lvl2pPr marL="387111" indent="0" algn="ctr">
              <a:buNone/>
              <a:defRPr sz="1693"/>
            </a:lvl2pPr>
            <a:lvl3pPr marL="774222" indent="0" algn="ctr">
              <a:buNone/>
              <a:defRPr sz="1524"/>
            </a:lvl3pPr>
            <a:lvl4pPr marL="1161334" indent="0" algn="ctr">
              <a:buNone/>
              <a:defRPr sz="1355"/>
            </a:lvl4pPr>
            <a:lvl5pPr marL="1548445" indent="0" algn="ctr">
              <a:buNone/>
              <a:defRPr sz="1355"/>
            </a:lvl5pPr>
            <a:lvl6pPr marL="1935556" indent="0" algn="ctr">
              <a:buNone/>
              <a:defRPr sz="1355"/>
            </a:lvl6pPr>
            <a:lvl7pPr marL="2322667" indent="0" algn="ctr">
              <a:buNone/>
              <a:defRPr sz="1355"/>
            </a:lvl7pPr>
            <a:lvl8pPr marL="2709779" indent="0" algn="ctr">
              <a:buNone/>
              <a:defRPr sz="1355"/>
            </a:lvl8pPr>
            <a:lvl9pPr marL="3096890" indent="0" algn="ctr">
              <a:buNone/>
              <a:defRPr sz="1355"/>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1EB48E-C9ED-8541-AD9A-3656BB40E85A}" type="slidenum">
              <a:rPr lang="de-DE" smtClean="0"/>
              <a:t>‹Nr.›</a:t>
            </a:fld>
            <a:endParaRPr lang="de-DE"/>
          </a:p>
        </p:txBody>
      </p:sp>
    </p:spTree>
    <p:extLst>
      <p:ext uri="{BB962C8B-B14F-4D97-AF65-F5344CB8AC3E}">
        <p14:creationId xmlns:p14="http://schemas.microsoft.com/office/powerpoint/2010/main" val="30397139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ection Break v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8573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838200" y="1261533"/>
            <a:ext cx="10515600" cy="4648200"/>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6" name="Symbol zastępczy numeru slajdu 5"/>
          <p:cNvSpPr>
            <a:spLocks noGrp="1"/>
          </p:cNvSpPr>
          <p:nvPr>
            <p:ph type="sldNum" sz="quarter" idx="4"/>
          </p:nvPr>
        </p:nvSpPr>
        <p:spPr>
          <a:xfrm>
            <a:off x="8610600" y="62039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C6C3F-668B-4AF5-BFA9-0F657EB068D6}" type="slidenum">
              <a:rPr lang="pl-PL" smtClean="0"/>
              <a:pPr/>
              <a:t>‹Nr.›</a:t>
            </a:fld>
            <a:endParaRPr lang="pl-PL" dirty="0"/>
          </a:p>
        </p:txBody>
      </p:sp>
    </p:spTree>
    <p:extLst>
      <p:ext uri="{BB962C8B-B14F-4D97-AF65-F5344CB8AC3E}">
        <p14:creationId xmlns:p14="http://schemas.microsoft.com/office/powerpoint/2010/main" val="65366679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8" r:id="rId7"/>
    <p:sldLayoutId id="2147483733" r:id="rId8"/>
    <p:sldLayoutId id="2147483734" r:id="rId9"/>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29920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Lst>
  <p:hf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openclipart.org/detail/169757/check-and-cross-marks-by-gcross" TargetMode="External"/><Relationship Id="rId3" Type="http://schemas.openxmlformats.org/officeDocument/2006/relationships/tags" Target="../tags/tag2.xml"/><Relationship Id="rId7" Type="http://schemas.openxmlformats.org/officeDocument/2006/relationships/image" Target="../media/image13.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2.jpeg"/><Relationship Id="rId5" Type="http://schemas.openxmlformats.org/officeDocument/2006/relationships/notesSlide" Target="../notesSlides/notesSlide1.xml"/><Relationship Id="rId10" Type="http://schemas.openxmlformats.org/officeDocument/2006/relationships/image" Target="../media/image11.emf"/><Relationship Id="rId4" Type="http://schemas.openxmlformats.org/officeDocument/2006/relationships/slideLayout" Target="../slideLayouts/slideLayout3.xml"/><Relationship Id="rId9"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4.xml"/><Relationship Id="rId7" Type="http://schemas.openxmlformats.org/officeDocument/2006/relationships/image" Target="../media/image14.jpe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2.jpeg"/><Relationship Id="rId5" Type="http://schemas.openxmlformats.org/officeDocument/2006/relationships/slideLayout" Target="../slideLayouts/slideLayout4.xml"/><Relationship Id="rId4" Type="http://schemas.openxmlformats.org/officeDocument/2006/relationships/tags" Target="../tags/tag5.xml"/><Relationship Id="rId9" Type="http://schemas.openxmlformats.org/officeDocument/2006/relationships/image" Target="../media/image11.emf"/></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7.xml"/><Relationship Id="rId7" Type="http://schemas.openxmlformats.org/officeDocument/2006/relationships/oleObject" Target="../embeddings/oleObject2.bin"/><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3.xml"/><Relationship Id="rId7" Type="http://schemas.openxmlformats.org/officeDocument/2006/relationships/oleObject" Target="../embeddings/oleObject2.bin"/><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6.xml"/><Relationship Id="rId7" Type="http://schemas.openxmlformats.org/officeDocument/2006/relationships/oleObject" Target="../embeddings/oleObject2.bin"/><Relationship Id="rId2" Type="http://schemas.openxmlformats.org/officeDocument/2006/relationships/tags" Target="../tags/tag15.xml"/><Relationship Id="rId1" Type="http://schemas.openxmlformats.org/officeDocument/2006/relationships/vmlDrawing" Target="../drawings/vmlDrawing6.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1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4.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9.xml"/><Relationship Id="rId7" Type="http://schemas.openxmlformats.org/officeDocument/2006/relationships/oleObject" Target="../embeddings/oleObject2.bin"/><Relationship Id="rId2" Type="http://schemas.openxmlformats.org/officeDocument/2006/relationships/tags" Target="../tags/tag18.xml"/><Relationship Id="rId1" Type="http://schemas.openxmlformats.org/officeDocument/2006/relationships/vmlDrawing" Target="../drawings/vmlDrawing7.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20.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22.xml"/><Relationship Id="rId7" Type="http://schemas.openxmlformats.org/officeDocument/2006/relationships/oleObject" Target="../embeddings/oleObject2.bin"/><Relationship Id="rId2" Type="http://schemas.openxmlformats.org/officeDocument/2006/relationships/tags" Target="../tags/tag21.xml"/><Relationship Id="rId1" Type="http://schemas.openxmlformats.org/officeDocument/2006/relationships/vmlDrawing" Target="../drawings/vmlDrawing8.vml"/><Relationship Id="rId6" Type="http://schemas.openxmlformats.org/officeDocument/2006/relationships/image" Target="../media/image14.jpeg"/><Relationship Id="rId5" Type="http://schemas.openxmlformats.org/officeDocument/2006/relationships/slideLayout" Target="../slideLayouts/slideLayout4.xml"/><Relationship Id="rId4" Type="http://schemas.openxmlformats.org/officeDocument/2006/relationships/tags" Target="../tags/tag23.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endParaRPr lang="en-US"/>
          </a:p>
        </p:txBody>
      </p:sp>
      <p:sp>
        <p:nvSpPr>
          <p:cNvPr id="6" name="Slide Number Placeholder 5"/>
          <p:cNvSpPr>
            <a:spLocks noGrp="1"/>
          </p:cNvSpPr>
          <p:nvPr>
            <p:ph type="sldNum" sz="quarter" idx="11"/>
          </p:nvPr>
        </p:nvSpPr>
        <p:spPr>
          <a:xfrm>
            <a:off x="9448800" y="62039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a:xfrm>
            <a:off x="544585" y="2076479"/>
            <a:ext cx="10515600" cy="1325563"/>
          </a:xfrm>
          <a:prstGeom prst="rect">
            <a:avLst/>
          </a:prstGeom>
        </p:spPr>
        <p:txBody>
          <a:bodyPr/>
          <a:lstStyle/>
          <a:p>
            <a:r>
              <a:rPr lang="en-US" dirty="0" err="1"/>
              <a:t>Spezialisierungsmodul</a:t>
            </a:r>
            <a:r>
              <a:rPr lang="en-US" dirty="0"/>
              <a:t>:</a:t>
            </a:r>
            <a:br>
              <a:rPr lang="en-US" dirty="0"/>
            </a:br>
            <a:r>
              <a:rPr lang="en-US" dirty="0"/>
              <a:t>Crowdfunding</a:t>
            </a:r>
          </a:p>
        </p:txBody>
      </p:sp>
    </p:spTree>
    <p:extLst>
      <p:ext uri="{BB962C8B-B14F-4D97-AF65-F5344CB8AC3E}">
        <p14:creationId xmlns:p14="http://schemas.microsoft.com/office/powerpoint/2010/main" val="1701644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03B54B9-570A-4910-9220-E86FEC37B920}"/>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54392"/>
          <a:stretch/>
        </p:blipFill>
        <p:spPr>
          <a:xfrm>
            <a:off x="6531610" y="2272172"/>
            <a:ext cx="2758440" cy="2726706"/>
          </a:xfrm>
          <a:prstGeom prst="rect">
            <a:avLst/>
          </a:prstGeom>
        </p:spPr>
      </p:pic>
      <p:pic>
        <p:nvPicPr>
          <p:cNvPr id="60" name="Picture 59">
            <a:extLst>
              <a:ext uri="{FF2B5EF4-FFF2-40B4-BE49-F238E27FC236}">
                <a16:creationId xmlns:a16="http://schemas.microsoft.com/office/drawing/2014/main" id="{8FEAE114-A038-4CAA-907E-AB59EF4FCF92}"/>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54392"/>
          <a:stretch/>
        </p:blipFill>
        <p:spPr>
          <a:xfrm>
            <a:off x="2293204" y="2272172"/>
            <a:ext cx="2758440" cy="2726706"/>
          </a:xfrm>
          <a:prstGeom prst="rect">
            <a:avLst/>
          </a:prstGeom>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2"/>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282" name="think-cell Slide" r:id="rId9" imgW="425" imgH="426" progId="TCLayout.ActiveDocument.1">
                  <p:embed/>
                </p:oleObj>
              </mc:Choice>
              <mc:Fallback>
                <p:oleObj name="think-cell Slide" r:id="rId9"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10"/>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3"/>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630714" y="147813"/>
            <a:ext cx="8189686" cy="523875"/>
          </a:xfrm>
        </p:spPr>
        <p:txBody>
          <a:bodyPr>
            <a:noAutofit/>
          </a:bodyPr>
          <a:lstStyle/>
          <a:p>
            <a:r>
              <a:rPr lang="de-DE" dirty="0">
                <a:latin typeface="Calibri"/>
                <a:cs typeface="Calibri"/>
              </a:rPr>
              <a:t>Bevor wir anfangen – was ist dieses Spezialisierungsmodul (… und was nicht)</a:t>
            </a:r>
          </a:p>
        </p:txBody>
      </p:sp>
      <p:sp>
        <p:nvSpPr>
          <p:cNvPr id="10" name="Slide Number Placeholder 9"/>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06FCBC10-E769-45CB-81A1-62ACE1556354}"/>
              </a:ext>
            </a:extLst>
          </p:cNvPr>
          <p:cNvCxnSpPr/>
          <p:nvPr/>
        </p:nvCxnSpPr>
        <p:spPr>
          <a:xfrm>
            <a:off x="2033286" y="1585732"/>
            <a:ext cx="3588152"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DAC42B-AD32-4382-A663-6345E788D084}"/>
              </a:ext>
            </a:extLst>
          </p:cNvPr>
          <p:cNvCxnSpPr/>
          <p:nvPr/>
        </p:nvCxnSpPr>
        <p:spPr>
          <a:xfrm>
            <a:off x="6187874" y="1585732"/>
            <a:ext cx="3588152"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6" name="Inhaltsplatzhalter 2">
            <a:extLst>
              <a:ext uri="{FF2B5EF4-FFF2-40B4-BE49-F238E27FC236}">
                <a16:creationId xmlns:a16="http://schemas.microsoft.com/office/drawing/2014/main" id="{FA325302-8608-4CAD-B9D7-5A74E48ABC7C}"/>
              </a:ext>
            </a:extLst>
          </p:cNvPr>
          <p:cNvSpPr>
            <a:spLocks noGrp="1"/>
          </p:cNvSpPr>
          <p:nvPr/>
        </p:nvSpPr>
        <p:spPr>
          <a:xfrm>
            <a:off x="2033286" y="1724175"/>
            <a:ext cx="3588152" cy="3822700"/>
          </a:xfrm>
          <a:prstGeom prst="rect">
            <a:avLst/>
          </a:prstGeom>
          <a:solidFill>
            <a:schemeClr val="bg1">
              <a:alpha val="80000"/>
            </a:schemeClr>
          </a:solidFill>
          <a:ln>
            <a:solidFill>
              <a:schemeClr val="accent1"/>
            </a:solidFill>
          </a:ln>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prstClr val="black"/>
              </a:buClr>
              <a:defRPr/>
            </a:pPr>
            <a:r>
              <a:rPr lang="de-DE" sz="1800" dirty="0"/>
              <a:t>eine </a:t>
            </a:r>
            <a:r>
              <a:rPr lang="de-DE" sz="1800" b="1" dirty="0">
                <a:solidFill>
                  <a:srgbClr val="4472C4"/>
                </a:solidFill>
                <a:latin typeface="Calibri" panose="020F0502020204030204"/>
              </a:rPr>
              <a:t>Einführung in das Finanzkonzept von Crowdfunding</a:t>
            </a:r>
            <a:endParaRPr lang="en-GB" sz="1800" b="1" dirty="0">
              <a:solidFill>
                <a:srgbClr val="4472C4"/>
              </a:solidFill>
              <a:latin typeface="Calibri" panose="020F0502020204030204"/>
            </a:endParaRPr>
          </a:p>
          <a:p>
            <a:pPr>
              <a:buClr>
                <a:prstClr val="black"/>
              </a:buClr>
              <a:defRPr/>
            </a:pPr>
            <a:r>
              <a:rPr lang="en-GB" sz="1800" dirty="0">
                <a:solidFill>
                  <a:prstClr val="black"/>
                </a:solidFill>
                <a:latin typeface="Calibri" panose="020F0502020204030204"/>
              </a:rPr>
              <a:t>in der Lage,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lang="de-DE" sz="1800" b="1" dirty="0">
                <a:solidFill>
                  <a:srgbClr val="4472C4"/>
                </a:solidFill>
                <a:latin typeface="Calibri" panose="020F0502020204030204"/>
              </a:rPr>
              <a:t>Auswirkungen von Crowdfunding auf Energieeffizienz und erneuerbare Energien zu berücksichtigen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buClr>
                <a:prstClr val="black"/>
              </a:buClr>
              <a:defRPr/>
            </a:pP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praktisch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und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geeignet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für</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Initiativen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zum</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GB" sz="1800" b="1" dirty="0" err="1">
                <a:solidFill>
                  <a:srgbClr val="4472C4"/>
                </a:solidFill>
              </a:rPr>
              <a:t>Kapazitätsaufbau</a:t>
            </a:r>
            <a:r>
              <a:rPr lang="en-GB" sz="1800" b="1" dirty="0">
                <a:solidFill>
                  <a:srgbClr val="4472C4"/>
                </a:solidFill>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buClr>
                <a:prstClr val="black"/>
              </a:buClr>
              <a:defRPr/>
            </a:pPr>
            <a:r>
              <a:rPr lang="en-GB" sz="1800" b="1" dirty="0">
                <a:solidFill>
                  <a:srgbClr val="4472C4"/>
                </a:solidFill>
                <a:latin typeface="Calibri" panose="020F0502020204030204"/>
              </a:rPr>
              <a:t>a</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uf</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Konzepten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wie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Kapitalwertmethode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und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interner</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Zinsfuß</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GB" sz="1800" b="1" dirty="0" err="1">
                <a:solidFill>
                  <a:srgbClr val="4472C4"/>
                </a:solidFill>
                <a:latin typeface="Calibri" panose="020F0502020204030204"/>
              </a:rPr>
              <a:t>aufgebaut</a:t>
            </a:r>
            <a:r>
              <a:rPr lang="en-GB" sz="1800" b="1" dirty="0">
                <a:solidFill>
                  <a:srgbClr val="4472C4"/>
                </a:solidFill>
                <a:latin typeface="Calibri" panose="020F0502020204030204"/>
              </a:rPr>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de-DE" sz="1800" dirty="0"/>
              <a:t>die in anderen Lernmaterialien dieser Vorlesungsreihe behandelt werden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Inhaltsplatzhalter 2">
            <a:extLst>
              <a:ext uri="{FF2B5EF4-FFF2-40B4-BE49-F238E27FC236}">
                <a16:creationId xmlns:a16="http://schemas.microsoft.com/office/drawing/2014/main" id="{28F761F2-B3A0-43CA-9138-24679973F3DA}"/>
              </a:ext>
            </a:extLst>
          </p:cNvPr>
          <p:cNvSpPr>
            <a:spLocks noGrp="1"/>
          </p:cNvSpPr>
          <p:nvPr/>
        </p:nvSpPr>
        <p:spPr>
          <a:xfrm>
            <a:off x="2033286" y="1219685"/>
            <a:ext cx="3588152" cy="366048"/>
          </a:xfrm>
          <a:prstGeom prst="rect">
            <a:avLst/>
          </a:prstGeom>
          <a:noFill/>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GB" altLang="de-DE" sz="1800" b="1" i="0" u="none" strike="noStrike" kern="1200" cap="none" spc="0" normalizeH="0" baseline="0" noProof="0" dirty="0">
                <a:ln>
                  <a:noFill/>
                </a:ln>
                <a:solidFill>
                  <a:srgbClr val="4472C4"/>
                </a:solidFill>
                <a:effectLst/>
                <a:uLnTx/>
                <a:uFillTx/>
                <a:latin typeface="Calibri" panose="020F0502020204030204"/>
                <a:ea typeface="+mn-ea"/>
                <a:cs typeface="+mn-cs"/>
              </a:rPr>
              <a:t>Dieses Modul </a:t>
            </a:r>
            <a:r>
              <a:rPr kumimoji="0" lang="en-GB" altLang="de-DE"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GB" altLang="de-DE" sz="1800" b="1" i="0" u="none" strike="noStrike" kern="1200" cap="none" spc="0" normalizeH="0" baseline="0" noProof="0" dirty="0">
                <a:ln>
                  <a:noFill/>
                </a:ln>
                <a:solidFill>
                  <a:srgbClr val="4472C4"/>
                </a:solidFill>
                <a:effectLst/>
                <a:uLnTx/>
                <a:uFillTx/>
                <a:latin typeface="Calibri" panose="020F0502020204030204"/>
                <a:ea typeface="+mn-ea"/>
                <a:cs typeface="+mn-cs"/>
              </a:rPr>
              <a:t>…</a:t>
            </a:r>
            <a:endParaRPr kumimoji="0" lang="de-DE" alt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8" name="Inhaltsplatzhalter 2">
            <a:extLst>
              <a:ext uri="{FF2B5EF4-FFF2-40B4-BE49-F238E27FC236}">
                <a16:creationId xmlns:a16="http://schemas.microsoft.com/office/drawing/2014/main" id="{999B406B-3BE5-4FB8-8495-5AB8D2D4A37D}"/>
              </a:ext>
            </a:extLst>
          </p:cNvPr>
          <p:cNvSpPr>
            <a:spLocks noGrp="1"/>
          </p:cNvSpPr>
          <p:nvPr/>
        </p:nvSpPr>
        <p:spPr>
          <a:xfrm>
            <a:off x="6187874" y="1219685"/>
            <a:ext cx="3588152" cy="366048"/>
          </a:xfrm>
          <a:prstGeom prst="rect">
            <a:avLst/>
          </a:prstGeom>
          <a:noFill/>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GB" altLang="de-DE" sz="1800" b="1" i="0" u="none" strike="noStrike" kern="1200" cap="none" spc="0" normalizeH="0" baseline="0" noProof="0" dirty="0">
                <a:ln>
                  <a:noFill/>
                </a:ln>
                <a:solidFill>
                  <a:srgbClr val="4472C4"/>
                </a:solidFill>
                <a:effectLst/>
                <a:uLnTx/>
                <a:uFillTx/>
                <a:latin typeface="Calibri" panose="020F0502020204030204"/>
                <a:ea typeface="+mn-ea"/>
                <a:cs typeface="+mn-cs"/>
              </a:rPr>
              <a:t>Dieses Modul </a:t>
            </a:r>
            <a:r>
              <a:rPr kumimoji="0" lang="en-GB" altLang="de-DE"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GB" altLang="de-DE"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altLang="de-DE" sz="1800" b="1" i="0" u="none" strike="noStrike" kern="1200" cap="none" spc="0" normalizeH="0" baseline="0" noProof="0" dirty="0" err="1">
                <a:ln>
                  <a:noFill/>
                </a:ln>
                <a:solidFill>
                  <a:srgbClr val="4472C4"/>
                </a:solidFill>
                <a:effectLst/>
                <a:uLnTx/>
                <a:uFillTx/>
                <a:latin typeface="Calibri" panose="020F0502020204030204"/>
                <a:ea typeface="+mn-ea"/>
                <a:cs typeface="+mn-cs"/>
              </a:rPr>
              <a:t>nicht</a:t>
            </a:r>
            <a:r>
              <a:rPr kumimoji="0" lang="en-GB" altLang="de-DE" sz="1800" b="1" i="0" u="none" strike="noStrike" kern="1200" cap="none" spc="0" normalizeH="0" baseline="0" noProof="0" dirty="0">
                <a:ln>
                  <a:noFill/>
                </a:ln>
                <a:solidFill>
                  <a:srgbClr val="4472C4"/>
                </a:solidFill>
                <a:effectLst/>
                <a:uLnTx/>
                <a:uFillTx/>
                <a:latin typeface="Calibri" panose="020F0502020204030204"/>
                <a:ea typeface="+mn-ea"/>
                <a:cs typeface="+mn-cs"/>
              </a:rPr>
              <a:t>…</a:t>
            </a:r>
            <a:endParaRPr kumimoji="0" lang="de-DE" alt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9" name="Inhaltsplatzhalter 2">
            <a:extLst>
              <a:ext uri="{FF2B5EF4-FFF2-40B4-BE49-F238E27FC236}">
                <a16:creationId xmlns:a16="http://schemas.microsoft.com/office/drawing/2014/main" id="{DC3D4CE2-42A3-4951-B384-8C4A06637237}"/>
              </a:ext>
            </a:extLst>
          </p:cNvPr>
          <p:cNvSpPr>
            <a:spLocks noGrp="1"/>
          </p:cNvSpPr>
          <p:nvPr/>
        </p:nvSpPr>
        <p:spPr>
          <a:xfrm>
            <a:off x="6187874" y="1724175"/>
            <a:ext cx="3588152" cy="3822700"/>
          </a:xfrm>
          <a:prstGeom prst="rect">
            <a:avLst/>
          </a:prstGeom>
          <a:solidFill>
            <a:schemeClr val="bg1">
              <a:alpha val="80000"/>
            </a:schemeClr>
          </a:solidFill>
          <a:ln>
            <a:solidFill>
              <a:schemeClr val="accent1"/>
            </a:solidFill>
          </a:ln>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prstClr val="black"/>
              </a:buClr>
              <a:defRPr/>
            </a:pPr>
            <a:r>
              <a:rPr lang="de-DE" sz="1800" dirty="0"/>
              <a:t>eine </a:t>
            </a:r>
            <a:r>
              <a:rPr lang="de-DE" sz="1800" b="1" dirty="0">
                <a:solidFill>
                  <a:srgbClr val="4472C4"/>
                </a:solidFill>
                <a:latin typeface="Calibri" panose="020F0502020204030204"/>
              </a:rPr>
              <a:t>umfassende und vollständige </a:t>
            </a:r>
            <a:r>
              <a:rPr lang="de-DE" sz="1800" dirty="0"/>
              <a:t>Liste aller Crowdfunding-Aktivitäten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buClr>
                <a:prstClr val="black"/>
              </a:buClr>
              <a:defRPr/>
            </a:pPr>
            <a:r>
              <a:rPr lang="de-DE" sz="1800" dirty="0"/>
              <a:t>eine </a:t>
            </a:r>
            <a:r>
              <a:rPr lang="de-DE" sz="1800" b="1" dirty="0">
                <a:solidFill>
                  <a:srgbClr val="4472C4"/>
                </a:solidFill>
                <a:latin typeface="Calibri" panose="020F0502020204030204"/>
              </a:rPr>
              <a:t>wissenschaftliche Studie</a:t>
            </a:r>
            <a:r>
              <a:rPr lang="de-DE" sz="1800" dirty="0"/>
              <a:t>, die verschiedene Bewertungsmethoden vergleicht und die „beste“ Methode vorschlägt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buClr>
                <a:prstClr val="black"/>
              </a:buClr>
              <a:defRPr/>
            </a:pPr>
            <a:r>
              <a:rPr lang="de-DE" sz="1800" b="1" dirty="0">
                <a:solidFill>
                  <a:srgbClr val="4472C4"/>
                </a:solidFill>
                <a:latin typeface="Calibri" panose="020F0502020204030204"/>
              </a:rPr>
              <a:t>für alle Länder gültig </a:t>
            </a:r>
            <a:r>
              <a:rPr lang="de-DE" sz="1800" dirty="0"/>
              <a:t>ohne Berücksichtigung der lokalen Bedingungen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buClr>
                <a:prstClr val="black"/>
              </a:buClr>
            </a:pPr>
            <a:r>
              <a:rPr lang="de-DE" sz="1800" dirty="0">
                <a:solidFill>
                  <a:prstClr val="black"/>
                </a:solidFill>
              </a:rPr>
              <a:t>ein </a:t>
            </a:r>
            <a:r>
              <a:rPr lang="de-DE" sz="1800" b="1" dirty="0">
                <a:solidFill>
                  <a:srgbClr val="4472C4"/>
                </a:solidFill>
                <a:latin typeface="Calibri" panose="020F0502020204030204"/>
              </a:rPr>
              <a:t>Leitfaden</a:t>
            </a:r>
            <a:r>
              <a:rPr lang="de-DE" sz="1800" dirty="0">
                <a:solidFill>
                  <a:prstClr val="black"/>
                </a:solidFill>
              </a:rPr>
              <a:t> zur Vorbereitung einer Crowdfunding-Kampagne</a:t>
            </a:r>
            <a:endParaRPr lang="en-GB" sz="1800" dirty="0">
              <a:solidFill>
                <a:prstClr val="black"/>
              </a:solidFill>
            </a:endParaRPr>
          </a:p>
        </p:txBody>
      </p:sp>
    </p:spTree>
    <p:extLst>
      <p:ext uri="{BB962C8B-B14F-4D97-AF65-F5344CB8AC3E}">
        <p14:creationId xmlns:p14="http://schemas.microsoft.com/office/powerpoint/2010/main" val="203761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de-DE" dirty="0"/>
              <a:t>Am Ende dieses Moduls sollte der Teilnehmer in der Lage sein:</a:t>
            </a:r>
            <a:endParaRPr lang="en-US" dirty="0"/>
          </a:p>
          <a:p>
            <a:pPr lvl="1"/>
            <a:r>
              <a:rPr lang="de-DE" dirty="0"/>
              <a:t>zu erklären, was Crowdfunding ist und wie man es einsetzen kann</a:t>
            </a:r>
            <a:r>
              <a:rPr lang="en-US" dirty="0"/>
              <a:t> </a:t>
            </a:r>
          </a:p>
          <a:p>
            <a:pPr lvl="1"/>
            <a:r>
              <a:rPr lang="de-DE" dirty="0"/>
              <a:t>zwischen verschiedenen Arten von Crowdfunding zu unterscheiden</a:t>
            </a:r>
            <a:endParaRPr lang="en-US" dirty="0"/>
          </a:p>
          <a:p>
            <a:pPr lvl="1"/>
            <a:r>
              <a:rPr lang="de-DE" dirty="0"/>
              <a:t>zu verstehen, wie wichtig es ist, die richtige Plattform und Unterstützungsorganisation auszuwählen</a:t>
            </a:r>
            <a:endParaRPr lang="en-US" dirty="0"/>
          </a:p>
          <a:p>
            <a:pPr lvl="1"/>
            <a:r>
              <a:rPr lang="de-DE" dirty="0"/>
              <a:t>die Vorteile von Crowdfunding und die mit Crowdfunding verbundenen Möglichkeiten zur Steigerung der Energieeffizienz zu identifizieren</a:t>
            </a:r>
            <a:endParaRPr lang="en-US" dirty="0"/>
          </a:p>
          <a:p>
            <a:pPr lvl="1"/>
            <a:endParaRPr lang="en-US" dirty="0"/>
          </a:p>
          <a:p>
            <a:pPr lvl="1"/>
            <a:endParaRPr lang="en-US" dirty="0"/>
          </a:p>
        </p:txBody>
      </p:sp>
      <p:sp>
        <p:nvSpPr>
          <p:cNvPr id="5" name="Title 4"/>
          <p:cNvSpPr>
            <a:spLocks noGrp="1"/>
          </p:cNvSpPr>
          <p:nvPr>
            <p:ph type="title"/>
          </p:nvPr>
        </p:nvSpPr>
        <p:spPr/>
        <p:txBody>
          <a:bodyPr/>
          <a:lstStyle/>
          <a:p>
            <a:r>
              <a:rPr lang="en-US" dirty="0" err="1"/>
              <a:t>Lernziele</a:t>
            </a:r>
            <a:endParaRPr lang="en-US" dirty="0"/>
          </a:p>
        </p:txBody>
      </p:sp>
      <p:sp>
        <p:nvSpPr>
          <p:cNvPr id="4" name="Slide Number Placeholder 3"/>
          <p:cNvSpPr>
            <a:spLocks noGrp="1"/>
          </p:cNvSpPr>
          <p:nvPr>
            <p:ph type="sldNum" sz="quarter" idx="10"/>
          </p:nvPr>
        </p:nvSpPr>
        <p:spPr>
          <a:xfrm>
            <a:off x="9448800" y="62039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41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2304"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no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Einleitung</a:t>
              </a:r>
              <a:r>
                <a:rPr lang="en-GB" b="1" dirty="0">
                  <a:solidFill>
                    <a:srgbClr val="4472C4"/>
                  </a:solidFill>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Calibri" panose="020F0502020204030204"/>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Arten von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Calibri" panose="020F0502020204030204"/>
                </a:rPr>
                <a:t>3</a:t>
              </a: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Nicht-finanzielle Kompensation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3</a:t>
              </a: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5</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a:solidFill>
                      <a:srgbClr val="4472C4"/>
                    </a:solidFill>
                  </a:rPr>
                  <a:t>Crowdfunding und </a:t>
                </a:r>
                <a:r>
                  <a:rPr lang="en-GB" b="1" dirty="0" err="1">
                    <a:solidFill>
                      <a:srgbClr val="4472C4"/>
                    </a:solidFill>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Prozess</a:t>
                </a:r>
                <a:r>
                  <a:rPr lang="en-GB" b="1" dirty="0">
                    <a:solidFill>
                      <a:srgbClr val="4472C4"/>
                    </a:solidFill>
                  </a:rPr>
                  <a:t> und </a:t>
                </a:r>
                <a:r>
                  <a:rPr lang="en-GB" b="1" dirty="0" err="1">
                    <a:solidFill>
                      <a:srgbClr val="4472C4"/>
                    </a:solidFill>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Beispiele</a:t>
              </a:r>
              <a:r>
                <a:rPr lang="en-GB" b="1" dirty="0">
                  <a:solidFill>
                    <a:srgbClr val="4472C4"/>
                  </a:solidFill>
                </a:rPr>
                <a:t> und </a:t>
              </a:r>
              <a:r>
                <a:rPr lang="en-GB" b="1" dirty="0" err="1">
                  <a:solidFill>
                    <a:srgbClr val="4472C4"/>
                  </a:solidFill>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2</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solidFill>
                    <a:srgbClr val="4472C4"/>
                  </a:solidFill>
                  <a:latin typeface="Calibri" panose="020F0502020204030204"/>
                </a:rPr>
                <a:t>Wer</a:t>
              </a:r>
              <a:r>
                <a:rPr lang="en-GB" b="1" dirty="0">
                  <a:solidFill>
                    <a:srgbClr val="4472C4"/>
                  </a:solidFill>
                  <a:latin typeface="Calibri" panose="020F0502020204030204"/>
                </a:rPr>
                <a:t> </a:t>
              </a:r>
              <a:r>
                <a:rPr lang="en-GB" b="1" dirty="0" err="1">
                  <a:solidFill>
                    <a:srgbClr val="4472C4"/>
                  </a:solidFill>
                  <a:latin typeface="Calibri" panose="020F0502020204030204"/>
                </a:rPr>
                <a:t>sind</a:t>
              </a:r>
              <a:r>
                <a:rPr lang="en-GB" b="1" dirty="0">
                  <a:solidFill>
                    <a:srgbClr val="4472C4"/>
                  </a:solidFill>
                  <a:latin typeface="Calibri" panose="020F0502020204030204"/>
                </a:rPr>
                <a:t> die </a:t>
              </a:r>
              <a:r>
                <a:rPr lang="en-GB" b="1" dirty="0" err="1">
                  <a:solidFill>
                    <a:srgbClr val="4472C4"/>
                  </a:solidFill>
                  <a:latin typeface="Calibri" panose="020F0502020204030204"/>
                </a:rPr>
                <a:t>relevanten</a:t>
              </a:r>
              <a:r>
                <a:rPr lang="en-GB" b="1" dirty="0">
                  <a:solidFill>
                    <a:srgbClr val="4472C4"/>
                  </a:solidFill>
                  <a:latin typeface="Calibri" panose="020F0502020204030204"/>
                </a:rPr>
                <a:t> </a:t>
              </a:r>
              <a:r>
                <a:rPr lang="en-GB" b="1" dirty="0" err="1">
                  <a:solidFill>
                    <a:srgbClr val="4472C4"/>
                  </a:solidFill>
                  <a:latin typeface="Calibri" panose="020F0502020204030204"/>
                </a:rPr>
                <a:t>Akteure</a:t>
              </a:r>
              <a:r>
                <a:rPr lang="en-GB" b="1" dirty="0">
                  <a:solidFill>
                    <a:srgbClr val="4472C4"/>
                  </a:solidFill>
                  <a:latin typeface="Calibri" panose="020F0502020204030204"/>
                </a:rPr>
                <a:t>?</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806898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5582"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rgbClr val="FFC000"/>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Einleitung</a:t>
              </a:r>
              <a:r>
                <a:rPr lang="en-GB" b="1" dirty="0">
                  <a:solidFill>
                    <a:srgbClr val="4472C4"/>
                  </a:solidFill>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Calibri" panose="020F0502020204030204"/>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Arten von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prstClr val="white"/>
                  </a:solidFill>
                  <a:latin typeface="Calibri" panose="020F0502020204030204"/>
                </a:rPr>
                <a:t>3</a:t>
              </a: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3</a:t>
              </a: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5</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a:solidFill>
                      <a:srgbClr val="4472C4"/>
                    </a:solidFill>
                  </a:rPr>
                  <a:t>Crowdfunding und </a:t>
                </a:r>
                <a:r>
                  <a:rPr lang="en-GB" b="1" dirty="0" err="1">
                    <a:solidFill>
                      <a:srgbClr val="4472C4"/>
                    </a:solidFill>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Prozess</a:t>
                </a:r>
                <a:r>
                  <a:rPr lang="en-GB" b="1" dirty="0">
                    <a:solidFill>
                      <a:srgbClr val="4472C4"/>
                    </a:solidFill>
                  </a:rPr>
                  <a:t> und </a:t>
                </a:r>
                <a:r>
                  <a:rPr lang="en-GB" b="1" dirty="0" err="1">
                    <a:solidFill>
                      <a:srgbClr val="4472C4"/>
                    </a:solidFill>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b="1" dirty="0" err="1">
                  <a:solidFill>
                    <a:srgbClr val="4472C4"/>
                  </a:solidFill>
                </a:rPr>
                <a:t>Beispiele</a:t>
              </a:r>
              <a:r>
                <a:rPr lang="en-GB" b="1" dirty="0">
                  <a:solidFill>
                    <a:srgbClr val="4472C4"/>
                  </a:solidFill>
                </a:rPr>
                <a:t> und </a:t>
              </a:r>
              <a:r>
                <a:rPr lang="en-GB" b="1" dirty="0" err="1">
                  <a:solidFill>
                    <a:srgbClr val="4472C4"/>
                  </a:solidFill>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b="1" dirty="0">
                  <a:solidFill>
                    <a:prstClr val="white"/>
                  </a:solidFill>
                  <a:latin typeface="Calibri" panose="020F0502020204030204"/>
                </a:rPr>
                <a:t>2</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solidFill>
                    <a:srgbClr val="4472C4"/>
                  </a:solidFill>
                  <a:latin typeface="Calibri" panose="020F0502020204030204"/>
                </a:rPr>
                <a:t>Wer</a:t>
              </a:r>
              <a:r>
                <a:rPr lang="en-GB" b="1" dirty="0">
                  <a:solidFill>
                    <a:srgbClr val="4472C4"/>
                  </a:solidFill>
                  <a:latin typeface="Calibri" panose="020F0502020204030204"/>
                </a:rPr>
                <a:t> </a:t>
              </a:r>
              <a:r>
                <a:rPr lang="en-GB" b="1" dirty="0" err="1">
                  <a:solidFill>
                    <a:srgbClr val="4472C4"/>
                  </a:solidFill>
                  <a:latin typeface="Calibri" panose="020F0502020204030204"/>
                </a:rPr>
                <a:t>sind</a:t>
              </a:r>
              <a:r>
                <a:rPr lang="en-GB" b="1" dirty="0">
                  <a:solidFill>
                    <a:srgbClr val="4472C4"/>
                  </a:solidFill>
                  <a:latin typeface="Calibri" panose="020F0502020204030204"/>
                </a:rPr>
                <a:t> die </a:t>
              </a:r>
              <a:r>
                <a:rPr lang="en-GB" b="1" dirty="0" err="1">
                  <a:solidFill>
                    <a:srgbClr val="4472C4"/>
                  </a:solidFill>
                  <a:latin typeface="Calibri" panose="020F0502020204030204"/>
                </a:rPr>
                <a:t>relevanten</a:t>
              </a:r>
              <a:r>
                <a:rPr lang="en-GB" b="1" dirty="0">
                  <a:solidFill>
                    <a:srgbClr val="4472C4"/>
                  </a:solidFill>
                  <a:latin typeface="Calibri" panose="020F0502020204030204"/>
                </a:rPr>
                <a:t> </a:t>
              </a:r>
              <a:r>
                <a:rPr lang="en-GB" b="1" dirty="0" err="1">
                  <a:solidFill>
                    <a:srgbClr val="4472C4"/>
                  </a:solidFill>
                  <a:latin typeface="Calibri" panose="020F0502020204030204"/>
                </a:rPr>
                <a:t>Akteure</a:t>
              </a:r>
              <a:r>
                <a:rPr lang="en-GB" b="1" dirty="0">
                  <a:solidFill>
                    <a:srgbClr val="4472C4"/>
                  </a:solidFill>
                  <a:latin typeface="Calibri" panose="020F0502020204030204"/>
                </a:rPr>
                <a:t>?</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70388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Definition</a:t>
            </a:r>
          </a:p>
        </p:txBody>
      </p:sp>
      <p:sp>
        <p:nvSpPr>
          <p:cNvPr id="9" name="Text Placeholder 8"/>
          <p:cNvSpPr>
            <a:spLocks noGrp="1"/>
          </p:cNvSpPr>
          <p:nvPr>
            <p:ph type="body" sz="quarter" idx="4294967295"/>
          </p:nvPr>
        </p:nvSpPr>
        <p:spPr>
          <a:xfrm>
            <a:off x="365125" y="2778621"/>
            <a:ext cx="11461750" cy="1315207"/>
          </a:xfrm>
        </p:spPr>
        <p:txBody>
          <a:bodyPr/>
          <a:lstStyle/>
          <a:p>
            <a:r>
              <a:rPr lang="de-DE" dirty="0"/>
              <a:t>Crowdfunding (CF) ist eine Art der Finanzierung, in der eine große Anzahl von Menschen jeweils kleine Geldbeträge gibt, um die Finanzierung eines Geschäftsprojekts zu ermöglichen, in der Regel über das Internet.</a:t>
            </a:r>
            <a:endParaRPr lang="en-US" dirty="0"/>
          </a:p>
        </p:txBody>
      </p:sp>
      <p:sp>
        <p:nvSpPr>
          <p:cNvPr id="11" name="Rectangle 10"/>
          <p:cNvSpPr/>
          <p:nvPr/>
        </p:nvSpPr>
        <p:spPr>
          <a:xfrm>
            <a:off x="5480806" y="6109284"/>
            <a:ext cx="4636316" cy="646331"/>
          </a:xfrm>
          <a:prstGeom prst="rect">
            <a:avLst/>
          </a:prstGeom>
        </p:spPr>
        <p:txBody>
          <a:bodyPr wrap="square">
            <a:spAutoFit/>
          </a:bodyPr>
          <a:lstStyle/>
          <a:p>
            <a:r>
              <a:rPr lang="en-US" sz="1200" dirty="0"/>
              <a:t>Quelle: https://dictionary.cambridge.org/de/worterbuch/englisch/crowdfunding </a:t>
            </a:r>
          </a:p>
        </p:txBody>
      </p:sp>
      <p:sp>
        <p:nvSpPr>
          <p:cNvPr id="2" name="Slide Number Placeholder 1"/>
          <p:cNvSpPr>
            <a:spLocks noGrp="1"/>
          </p:cNvSpPr>
          <p:nvPr>
            <p:ph type="sldNum" sz="quarter" idx="12"/>
          </p:nvPr>
        </p:nvSpPr>
        <p:spPr/>
        <p:txBody>
          <a:bodyPr/>
          <a:lstStyle/>
          <a:p>
            <a:fld id="{C77C6C3F-668B-4AF5-BFA9-0F657EB068D6}" type="slidenum">
              <a:rPr lang="pl-PL" smtClean="0"/>
              <a:pPr/>
              <a:t>6</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3087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7</a:t>
            </a:fld>
            <a:endParaRPr lang="pl-PL" dirty="0"/>
          </a:p>
        </p:txBody>
      </p:sp>
      <p:sp>
        <p:nvSpPr>
          <p:cNvPr id="4" name="Title 3"/>
          <p:cNvSpPr>
            <a:spLocks noGrp="1"/>
          </p:cNvSpPr>
          <p:nvPr>
            <p:ph type="title"/>
          </p:nvPr>
        </p:nvSpPr>
        <p:spPr/>
        <p:txBody>
          <a:bodyPr/>
          <a:lstStyle/>
          <a:p>
            <a:r>
              <a:rPr lang="en-US" dirty="0"/>
              <a:t>Was </a:t>
            </a:r>
            <a:r>
              <a:rPr lang="en-US" dirty="0" err="1"/>
              <a:t>ist</a:t>
            </a:r>
            <a:r>
              <a:rPr lang="en-US" dirty="0"/>
              <a:t> Crowdfunding? </a:t>
            </a:r>
          </a:p>
        </p:txBody>
      </p:sp>
      <p:sp>
        <p:nvSpPr>
          <p:cNvPr id="5" name="Rectangle 4"/>
          <p:cNvSpPr/>
          <p:nvPr/>
        </p:nvSpPr>
        <p:spPr>
          <a:xfrm>
            <a:off x="838200" y="1284317"/>
            <a:ext cx="11247783" cy="2862322"/>
          </a:xfrm>
          <a:prstGeom prst="rect">
            <a:avLst/>
          </a:prstGeom>
        </p:spPr>
        <p:txBody>
          <a:bodyPr wrap="square">
            <a:spAutoFit/>
          </a:bodyPr>
          <a:lstStyle/>
          <a:p>
            <a:r>
              <a:rPr lang="en-US" sz="2000" dirty="0"/>
              <a:t>Masse (</a:t>
            </a:r>
            <a:r>
              <a:rPr lang="en-US" sz="2000" i="1" dirty="0" err="1"/>
              <a:t>eng.</a:t>
            </a:r>
            <a:r>
              <a:rPr lang="en-US" sz="2000" i="1" dirty="0"/>
              <a:t> crowd</a:t>
            </a:r>
            <a:r>
              <a:rPr lang="en-US" sz="2000" dirty="0"/>
              <a:t>) + </a:t>
            </a:r>
            <a:r>
              <a:rPr lang="en-US" sz="2000" dirty="0" err="1"/>
              <a:t>finanzieren</a:t>
            </a:r>
            <a:r>
              <a:rPr lang="en-US" sz="2000" dirty="0"/>
              <a:t> (</a:t>
            </a:r>
            <a:r>
              <a:rPr lang="en-US" sz="2000" i="1" dirty="0" err="1"/>
              <a:t>eng.</a:t>
            </a:r>
            <a:r>
              <a:rPr lang="en-US" sz="2000" i="1" dirty="0"/>
              <a:t> funding</a:t>
            </a:r>
            <a:r>
              <a:rPr lang="en-US" sz="2000" dirty="0"/>
              <a:t>) = </a:t>
            </a:r>
            <a:r>
              <a:rPr lang="en-US" sz="2000" b="1" dirty="0"/>
              <a:t>Crowdfunding</a:t>
            </a:r>
            <a:r>
              <a:rPr lang="en-US" sz="2000" dirty="0"/>
              <a:t> → </a:t>
            </a:r>
            <a:r>
              <a:rPr lang="en-US" sz="2000" dirty="0" err="1"/>
              <a:t>Kapitalbeschaffung</a:t>
            </a:r>
            <a:r>
              <a:rPr lang="en-US" sz="2000" dirty="0"/>
              <a:t> </a:t>
            </a:r>
            <a:r>
              <a:rPr lang="en-US" sz="2000" dirty="0" err="1"/>
              <a:t>durch</a:t>
            </a:r>
            <a:r>
              <a:rPr lang="en-US" sz="2000" dirty="0"/>
              <a:t> </a:t>
            </a:r>
            <a:r>
              <a:rPr lang="en-US" sz="2000" dirty="0" err="1"/>
              <a:t>eine</a:t>
            </a:r>
            <a:r>
              <a:rPr lang="en-US" sz="2000" dirty="0"/>
              <a:t> Masse</a:t>
            </a:r>
            <a:endParaRPr lang="en-GB" sz="2000" dirty="0"/>
          </a:p>
          <a:p>
            <a:r>
              <a:rPr lang="de-DE" sz="2000" dirty="0"/>
              <a:t>Crowdfunding ist eine </a:t>
            </a:r>
            <a:r>
              <a:rPr lang="de-DE" sz="2000" b="1" dirty="0"/>
              <a:t>alternative </a:t>
            </a:r>
            <a:r>
              <a:rPr lang="en-US" sz="2000" b="1" dirty="0"/>
              <a:t>Art der </a:t>
            </a:r>
            <a:r>
              <a:rPr lang="en-US" sz="2000" b="1" dirty="0" err="1"/>
              <a:t>Finanzierung</a:t>
            </a:r>
            <a:endParaRPr lang="en-US" sz="2000" b="1" dirty="0"/>
          </a:p>
          <a:p>
            <a:r>
              <a:rPr lang="en-GB" sz="2000" b="1" dirty="0"/>
              <a:t> </a:t>
            </a:r>
            <a:endParaRPr lang="en-US" sz="2000" dirty="0"/>
          </a:p>
          <a:p>
            <a:r>
              <a:rPr lang="en-US" sz="2000" b="1" dirty="0" err="1"/>
              <a:t>Zunehmende</a:t>
            </a:r>
            <a:r>
              <a:rPr lang="en-US" sz="2000" b="1" dirty="0"/>
              <a:t> </a:t>
            </a:r>
            <a:r>
              <a:rPr lang="en-US" sz="2000" b="1" dirty="0" err="1"/>
              <a:t>Populari</a:t>
            </a:r>
            <a:r>
              <a:rPr lang="de-AT" sz="2000" b="1" dirty="0"/>
              <a:t>tät</a:t>
            </a:r>
            <a:r>
              <a:rPr lang="en-US" sz="2000" dirty="0"/>
              <a:t>: </a:t>
            </a:r>
          </a:p>
          <a:p>
            <a:endParaRPr lang="en-US" sz="2000" dirty="0"/>
          </a:p>
          <a:p>
            <a:endParaRPr lang="en-US" sz="2000" dirty="0"/>
          </a:p>
          <a:p>
            <a:endParaRPr lang="en-US" sz="2000" dirty="0"/>
          </a:p>
          <a:p>
            <a:endParaRPr lang="en-US" sz="2000" dirty="0"/>
          </a:p>
          <a:p>
            <a:endParaRPr lang="en-US" sz="2000" dirty="0"/>
          </a:p>
        </p:txBody>
      </p:sp>
      <p:pic>
        <p:nvPicPr>
          <p:cNvPr id="6" name="Picture 5"/>
          <p:cNvPicPr>
            <a:picLocks noChangeAspect="1"/>
          </p:cNvPicPr>
          <p:nvPr/>
        </p:nvPicPr>
        <p:blipFill>
          <a:blip r:embed="rId3"/>
          <a:stretch>
            <a:fillRect/>
          </a:stretch>
        </p:blipFill>
        <p:spPr>
          <a:xfrm>
            <a:off x="6096000" y="3934989"/>
            <a:ext cx="5835354" cy="1478943"/>
          </a:xfrm>
          <a:prstGeom prst="rect">
            <a:avLst/>
          </a:prstGeom>
        </p:spPr>
      </p:pic>
      <p:sp>
        <p:nvSpPr>
          <p:cNvPr id="7" name="TextBox 6"/>
          <p:cNvSpPr txBox="1"/>
          <p:nvPr/>
        </p:nvSpPr>
        <p:spPr>
          <a:xfrm>
            <a:off x="591619" y="2611817"/>
            <a:ext cx="10185971" cy="1477328"/>
          </a:xfrm>
          <a:prstGeom prst="rect">
            <a:avLst/>
          </a:prstGeom>
          <a:noFill/>
        </p:spPr>
        <p:txBody>
          <a:bodyPr wrap="square" rtlCol="0">
            <a:spAutoFit/>
          </a:bodyPr>
          <a:lstStyle/>
          <a:p>
            <a:pPr marL="285750" indent="-285750">
              <a:buFont typeface="Arial" panose="020B0604020202020204" pitchFamily="34" charset="0"/>
              <a:buChar char="•"/>
              <a:tabLst>
                <a:tab pos="5918200" algn="l"/>
                <a:tab pos="6632575" algn="l"/>
                <a:tab pos="7983538" algn="l"/>
              </a:tabLst>
            </a:pPr>
            <a:r>
              <a:rPr lang="de-DE" dirty="0"/>
              <a:t>Crowdfunding wurde mit dem Aufkommen des Internets immer beliebter. Crowdfunding wurde jedoch nicht im Internet ins Leben gerufen und gibt es schon lange. Beispiele für Crowdfunding sind Kathedralen in ganz Europa und sogar die Freiheitsstatue!</a:t>
            </a:r>
          </a:p>
          <a:p>
            <a:pPr marL="285750" indent="-285750">
              <a:buFont typeface="Arial" panose="020B0604020202020204" pitchFamily="34" charset="0"/>
              <a:buChar char="•"/>
            </a:pPr>
            <a:endParaRPr lang="en-US" dirty="0"/>
          </a:p>
          <a:p>
            <a:endParaRPr lang="en-US" dirty="0"/>
          </a:p>
        </p:txBody>
      </p:sp>
      <p:sp>
        <p:nvSpPr>
          <p:cNvPr id="8" name="TextBox 7"/>
          <p:cNvSpPr txBox="1"/>
          <p:nvPr/>
        </p:nvSpPr>
        <p:spPr>
          <a:xfrm>
            <a:off x="591620" y="3936604"/>
            <a:ext cx="5349752" cy="1477328"/>
          </a:xfrm>
          <a:prstGeom prst="rect">
            <a:avLst/>
          </a:prstGeom>
          <a:noFill/>
        </p:spPr>
        <p:txBody>
          <a:bodyPr wrap="square" rtlCol="0">
            <a:spAutoFit/>
          </a:bodyPr>
          <a:lstStyle/>
          <a:p>
            <a:r>
              <a:rPr lang="de-DE" dirty="0"/>
              <a:t>Die Anzahl der Google-Suchanfragen nach Crowdfunding ist in die Höhe geschossen, und auch die Anzahl der Crowdfunding-Plattformen und der relevanten Akteure (</a:t>
            </a:r>
            <a:r>
              <a:rPr lang="de-DE" dirty="0" err="1"/>
              <a:t>Unterst</a:t>
            </a:r>
            <a:r>
              <a:rPr lang="de-AT" dirty="0" err="1"/>
              <a:t>ützer</a:t>
            </a:r>
            <a:r>
              <a:rPr lang="de-DE" dirty="0"/>
              <a:t>, Initiatoren) hat zugenommen.</a:t>
            </a:r>
            <a:endParaRPr lang="en-US"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
        <p:nvSpPr>
          <p:cNvPr id="10" name="TextBox 9"/>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822692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38200" y="1261533"/>
            <a:ext cx="5946913" cy="4264624"/>
          </a:xfrm>
        </p:spPr>
        <p:txBody>
          <a:bodyPr>
            <a:normAutofit fontScale="92500" lnSpcReduction="10000"/>
          </a:bodyPr>
          <a:lstStyle/>
          <a:p>
            <a:r>
              <a:rPr lang="de-DE" dirty="0"/>
              <a:t>Der Aufruf an die Öffentlichkeit zur Unterstützung eines Projekts oder Unternehmens wird als </a:t>
            </a:r>
            <a:r>
              <a:rPr lang="de-DE" b="1" dirty="0"/>
              <a:t>Crowdfunding-Kampagne</a:t>
            </a:r>
            <a:r>
              <a:rPr lang="de-DE" dirty="0"/>
              <a:t> bezeichnet.</a:t>
            </a:r>
            <a:endParaRPr lang="de-AT" dirty="0"/>
          </a:p>
          <a:p>
            <a:endParaRPr lang="de-AT" dirty="0"/>
          </a:p>
          <a:p>
            <a:endParaRPr lang="en-US" dirty="0"/>
          </a:p>
          <a:p>
            <a:r>
              <a:rPr lang="de-DE" dirty="0"/>
              <a:t>Die Kampagne wird in der Regel über eine </a:t>
            </a:r>
            <a:r>
              <a:rPr lang="de-DE" b="1" dirty="0"/>
              <a:t>Kampagnenseite </a:t>
            </a:r>
            <a:r>
              <a:rPr lang="de-DE" dirty="0"/>
              <a:t>durchgeführt, die auf einer Online-Vermittlungsplattform (</a:t>
            </a:r>
            <a:r>
              <a:rPr lang="de-DE" b="1" dirty="0"/>
              <a:t>Crowdfunding-Plattform</a:t>
            </a:r>
            <a:r>
              <a:rPr lang="de-DE" dirty="0"/>
              <a:t>) gestartet wird.</a:t>
            </a:r>
            <a:endParaRPr lang="en-US" dirty="0"/>
          </a:p>
        </p:txBody>
      </p:sp>
      <p:sp>
        <p:nvSpPr>
          <p:cNvPr id="5" name="Title 4"/>
          <p:cNvSpPr>
            <a:spLocks noGrp="1"/>
          </p:cNvSpPr>
          <p:nvPr>
            <p:ph type="title"/>
          </p:nvPr>
        </p:nvSpPr>
        <p:spPr/>
        <p:txBody>
          <a:bodyPr/>
          <a:lstStyle/>
          <a:p>
            <a:r>
              <a:rPr lang="en-GB" dirty="0" err="1"/>
              <a:t>Relevante</a:t>
            </a:r>
            <a:r>
              <a:rPr lang="en-GB" dirty="0"/>
              <a:t> CF-</a:t>
            </a:r>
            <a:r>
              <a:rPr lang="en-GB" dirty="0" err="1"/>
              <a:t>bezogene</a:t>
            </a:r>
            <a:r>
              <a:rPr lang="en-GB" dirty="0"/>
              <a:t> </a:t>
            </a:r>
            <a:r>
              <a:rPr lang="en-GB" dirty="0" err="1"/>
              <a:t>Begriffe</a:t>
            </a:r>
            <a:endParaRPr lang="en-GB" dirty="0"/>
          </a:p>
        </p:txBody>
      </p:sp>
      <p:sp>
        <p:nvSpPr>
          <p:cNvPr id="19" name="Down Arrow 18"/>
          <p:cNvSpPr/>
          <p:nvPr/>
        </p:nvSpPr>
        <p:spPr>
          <a:xfrm>
            <a:off x="3162301" y="2584176"/>
            <a:ext cx="1325217" cy="9409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2"/>
          <a:stretch>
            <a:fillRect/>
          </a:stretch>
        </p:blipFill>
        <p:spPr>
          <a:xfrm>
            <a:off x="7269849" y="1261533"/>
            <a:ext cx="4617849" cy="2994989"/>
          </a:xfrm>
          <a:prstGeom prst="rect">
            <a:avLst/>
          </a:prstGeom>
        </p:spPr>
      </p:pic>
      <p:sp>
        <p:nvSpPr>
          <p:cNvPr id="21" name="TextBox 20"/>
          <p:cNvSpPr txBox="1"/>
          <p:nvPr/>
        </p:nvSpPr>
        <p:spPr>
          <a:xfrm>
            <a:off x="7892703" y="4518991"/>
            <a:ext cx="3808968" cy="923330"/>
          </a:xfrm>
          <a:prstGeom prst="rect">
            <a:avLst/>
          </a:prstGeom>
          <a:noFill/>
        </p:spPr>
        <p:txBody>
          <a:bodyPr wrap="square" rtlCol="0">
            <a:spAutoFit/>
          </a:bodyPr>
          <a:lstStyle/>
          <a:p>
            <a:r>
              <a:rPr lang="de-DE" dirty="0"/>
              <a:t>Dieses Beispiel zeigt die Kampagnenseite für </a:t>
            </a:r>
            <a:r>
              <a:rPr lang="de-DE" dirty="0" err="1"/>
              <a:t>Frizle</a:t>
            </a:r>
            <a:r>
              <a:rPr lang="de-DE" dirty="0"/>
              <a:t> auf der </a:t>
            </a:r>
            <a:r>
              <a:rPr lang="de-DE" dirty="0" err="1"/>
              <a:t>Conda</a:t>
            </a:r>
            <a:r>
              <a:rPr lang="de-DE" dirty="0"/>
              <a:t>-Plattform</a:t>
            </a:r>
            <a:endParaRPr lang="en-US" dirty="0"/>
          </a:p>
        </p:txBody>
      </p:sp>
      <p:sp>
        <p:nvSpPr>
          <p:cNvPr id="2" name="Slide Number Placeholder 1"/>
          <p:cNvSpPr>
            <a:spLocks noGrp="1"/>
          </p:cNvSpPr>
          <p:nvPr>
            <p:ph type="sldNum" sz="quarter" idx="12"/>
          </p:nvPr>
        </p:nvSpPr>
        <p:spPr/>
        <p:txBody>
          <a:bodyPr/>
          <a:lstStyle/>
          <a:p>
            <a:fld id="{C77C6C3F-668B-4AF5-BFA9-0F657EB068D6}" type="slidenum">
              <a:rPr lang="pl-PL" smtClean="0"/>
              <a:pPr/>
              <a:t>8</a:t>
            </a:fld>
            <a:endParaRPr lang="pl-PL" dirty="0"/>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
        <p:nvSpPr>
          <p:cNvPr id="9" name="TextBox 8"/>
          <p:cNvSpPr txBox="1"/>
          <p:nvPr/>
        </p:nvSpPr>
        <p:spPr>
          <a:xfrm>
            <a:off x="8211438" y="6248012"/>
            <a:ext cx="2472604" cy="461665"/>
          </a:xfrm>
          <a:prstGeom prst="rect">
            <a:avLst/>
          </a:prstGeom>
          <a:noFill/>
        </p:spPr>
        <p:txBody>
          <a:bodyPr wrap="square" rtlCol="0">
            <a:spAutoFit/>
          </a:bodyPr>
          <a:lstStyle/>
          <a:p>
            <a:r>
              <a:rPr lang="en-US" sz="1200" dirty="0"/>
              <a:t>Quelle: </a:t>
            </a:r>
            <a:r>
              <a:rPr lang="en-US" sz="1200" dirty="0" err="1"/>
              <a:t>CrowdStream</a:t>
            </a:r>
            <a:r>
              <a:rPr lang="en-US" sz="1200" dirty="0"/>
              <a:t> Training Guide and Conda.at </a:t>
            </a:r>
          </a:p>
        </p:txBody>
      </p:sp>
    </p:spTree>
    <p:extLst>
      <p:ext uri="{BB962C8B-B14F-4D97-AF65-F5344CB8AC3E}">
        <p14:creationId xmlns:p14="http://schemas.microsoft.com/office/powerpoint/2010/main" val="2859152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6584"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chemeClr val="bg1"/>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Einleitung</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Arten von Crowdfunding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de-DE" b="1" dirty="0">
                  <a:solidFill>
                    <a:srgbClr val="4472C4"/>
                  </a:solidFill>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3B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Crowdfunding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a:solidFill>
            <a:srgbClr val="FFC000"/>
          </a:solidFill>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Wer</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sind</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die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relevanten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Akteure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722190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0442" y="1357799"/>
            <a:ext cx="10515600" cy="4001869"/>
          </a:xfrm>
        </p:spPr>
        <p:txBody>
          <a:bodyPr>
            <a:normAutofit/>
          </a:bodyPr>
          <a:lstStyle/>
          <a:p>
            <a:r>
              <a:rPr lang="de-DE" dirty="0"/>
              <a:t>In der Regel gibt es 4 relevante Akteure in CF-Projekten:</a:t>
            </a:r>
          </a:p>
          <a:p>
            <a:pPr lvl="1"/>
            <a:r>
              <a:rPr lang="en-US" dirty="0" err="1"/>
              <a:t>Initiatoren</a:t>
            </a:r>
            <a:endParaRPr lang="en-US" dirty="0"/>
          </a:p>
          <a:p>
            <a:pPr lvl="1"/>
            <a:r>
              <a:rPr lang="en-US" dirty="0" err="1"/>
              <a:t>Unterst</a:t>
            </a:r>
            <a:r>
              <a:rPr lang="de-AT" dirty="0" err="1"/>
              <a:t>ützer</a:t>
            </a:r>
            <a:r>
              <a:rPr lang="en-US" dirty="0"/>
              <a:t> (</a:t>
            </a:r>
            <a:r>
              <a:rPr lang="en-US" dirty="0" err="1"/>
              <a:t>Kapitalgeber</a:t>
            </a:r>
            <a:r>
              <a:rPr lang="en-US" dirty="0"/>
              <a:t>)</a:t>
            </a:r>
          </a:p>
          <a:p>
            <a:pPr lvl="1"/>
            <a:r>
              <a:rPr lang="en-US" dirty="0" err="1"/>
              <a:t>Plattformen</a:t>
            </a:r>
            <a:endParaRPr lang="en-US" dirty="0"/>
          </a:p>
          <a:p>
            <a:pPr lvl="1"/>
            <a:r>
              <a:rPr lang="de-DE" dirty="0"/>
              <a:t>andere Akteure (Unterstützungsorganisationen)</a:t>
            </a:r>
            <a:endParaRPr lang="en-US" dirty="0"/>
          </a:p>
          <a:p>
            <a:r>
              <a:rPr lang="de-DE" dirty="0"/>
              <a:t>Fazit: Initiatoren sammeln über eine Crowdfunding-Plattform Spenden von </a:t>
            </a:r>
            <a:r>
              <a:rPr lang="de-AT" dirty="0"/>
              <a:t>Unterstützern</a:t>
            </a:r>
            <a:r>
              <a:rPr lang="de-DE" dirty="0"/>
              <a:t>. Unterstützende Organisationen helfen den </a:t>
            </a:r>
            <a:r>
              <a:rPr lang="de-AT" dirty="0"/>
              <a:t>Stakeholdern </a:t>
            </a:r>
            <a:r>
              <a:rPr lang="de-DE" dirty="0"/>
              <a:t>in verschiedenen Phasen</a:t>
            </a:r>
            <a:r>
              <a:rPr lang="de-AT" dirty="0"/>
              <a:t>.</a:t>
            </a:r>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10</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endParaRPr lang="en-US"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6" name="TextBox 5"/>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179127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10600" y="6186020"/>
            <a:ext cx="2743200" cy="365125"/>
          </a:xfrm>
        </p:spPr>
        <p:txBody>
          <a:bodyPr/>
          <a:lstStyle/>
          <a:p>
            <a:fld id="{C77C6C3F-668B-4AF5-BFA9-0F657EB068D6}" type="slidenum">
              <a:rPr lang="pl-PL" smtClean="0"/>
              <a:pPr/>
              <a:t>11</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Initiatoren</a:t>
            </a:r>
            <a:endParaRPr lang="en-US" dirty="0"/>
          </a:p>
        </p:txBody>
      </p:sp>
      <p:sp>
        <p:nvSpPr>
          <p:cNvPr id="6" name="Rounded Rectangle 5"/>
          <p:cNvSpPr/>
          <p:nvPr/>
        </p:nvSpPr>
        <p:spPr>
          <a:xfrm>
            <a:off x="640981" y="1130300"/>
            <a:ext cx="2245654" cy="469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Wer</a:t>
            </a:r>
            <a:r>
              <a:rPr lang="en-US" dirty="0"/>
              <a:t>?</a:t>
            </a:r>
          </a:p>
        </p:txBody>
      </p:sp>
      <p:sp>
        <p:nvSpPr>
          <p:cNvPr id="7" name="Rounded Rectangle 6"/>
          <p:cNvSpPr/>
          <p:nvPr/>
        </p:nvSpPr>
        <p:spPr>
          <a:xfrm>
            <a:off x="640981" y="1991285"/>
            <a:ext cx="2245654" cy="1009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Initiatoren</a:t>
            </a:r>
            <a:endParaRPr lang="en-US" dirty="0"/>
          </a:p>
        </p:txBody>
      </p:sp>
      <p:sp>
        <p:nvSpPr>
          <p:cNvPr id="8" name="Rounded Rectangle 7"/>
          <p:cNvSpPr/>
          <p:nvPr/>
        </p:nvSpPr>
        <p:spPr>
          <a:xfrm>
            <a:off x="3299012" y="1130300"/>
            <a:ext cx="8534400" cy="4299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Beschreibung</a:t>
            </a:r>
            <a:endParaRPr lang="en-US" dirty="0"/>
          </a:p>
        </p:txBody>
      </p:sp>
      <p:sp>
        <p:nvSpPr>
          <p:cNvPr id="10" name="Rounded Rectangle 9"/>
          <p:cNvSpPr/>
          <p:nvPr/>
        </p:nvSpPr>
        <p:spPr>
          <a:xfrm>
            <a:off x="3298077" y="1841500"/>
            <a:ext cx="8535336" cy="1385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de-DE" b="1" dirty="0"/>
              <a:t>Personen mit einer Initiative, die Investitionen benötigen</a:t>
            </a:r>
          </a:p>
          <a:p>
            <a:pPr marL="285750" indent="-285750">
              <a:buFont typeface="Arial" panose="020B0604020202020204" pitchFamily="34" charset="0"/>
              <a:buChar char="•"/>
            </a:pPr>
            <a:r>
              <a:rPr lang="de-DE" dirty="0"/>
              <a:t>Auch Schöpfer oder Gründer genannt</a:t>
            </a:r>
            <a:endParaRPr lang="en-US" dirty="0"/>
          </a:p>
          <a:p>
            <a:pPr marL="285750" indent="-285750">
              <a:buFont typeface="Arial" panose="020B0604020202020204" pitchFamily="34" charset="0"/>
              <a:buChar char="•"/>
            </a:pPr>
            <a:r>
              <a:rPr lang="de-DE" dirty="0"/>
              <a:t>Mit einer guten Idee oder einem guten Netzwerk kann jeder eine Crowdfunding-Kampagne starten</a:t>
            </a:r>
            <a:endParaRPr lang="en-US" dirty="0"/>
          </a:p>
        </p:txBody>
      </p:sp>
      <p:sp>
        <p:nvSpPr>
          <p:cNvPr id="11" name="Rounded Rectangle 10"/>
          <p:cNvSpPr/>
          <p:nvPr/>
        </p:nvSpPr>
        <p:spPr>
          <a:xfrm>
            <a:off x="640981" y="3944471"/>
            <a:ext cx="2245654" cy="10219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Unterstützer</a:t>
            </a:r>
            <a:endParaRPr lang="en-US" dirty="0"/>
          </a:p>
        </p:txBody>
      </p:sp>
      <p:sp>
        <p:nvSpPr>
          <p:cNvPr id="13" name="Rounded Rectangle 12"/>
          <p:cNvSpPr/>
          <p:nvPr/>
        </p:nvSpPr>
        <p:spPr>
          <a:xfrm>
            <a:off x="3298077" y="3478679"/>
            <a:ext cx="8444753" cy="2426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p>
          <a:p>
            <a:pPr lvl="0"/>
            <a:endParaRPr lang="en-US" b="1" dirty="0"/>
          </a:p>
        </p:txBody>
      </p:sp>
      <p:graphicFrame>
        <p:nvGraphicFramePr>
          <p:cNvPr id="2" name="Table 1"/>
          <p:cNvGraphicFramePr>
            <a:graphicFrameLocks noGrp="1"/>
          </p:cNvGraphicFramePr>
          <p:nvPr>
            <p:extLst>
              <p:ext uri="{D42A27DB-BD31-4B8C-83A1-F6EECF244321}">
                <p14:modId xmlns:p14="http://schemas.microsoft.com/office/powerpoint/2010/main" val="1261577664"/>
              </p:ext>
            </p:extLst>
          </p:nvPr>
        </p:nvGraphicFramePr>
        <p:xfrm>
          <a:off x="3501745" y="4188759"/>
          <a:ext cx="8128000" cy="1483360"/>
        </p:xfrm>
        <a:graphic>
          <a:graphicData uri="http://schemas.openxmlformats.org/drawingml/2006/table">
            <a:tbl>
              <a:tblPr bandRow="1">
                <a:tableStyleId>{5C22544A-7EE6-4342-B048-85BDC9FD1C3A}</a:tableStyleId>
              </a:tblPr>
              <a:tblGrid>
                <a:gridCol w="1832255">
                  <a:extLst>
                    <a:ext uri="{9D8B030D-6E8A-4147-A177-3AD203B41FA5}">
                      <a16:colId xmlns:a16="http://schemas.microsoft.com/office/drawing/2014/main" val="2166244912"/>
                    </a:ext>
                  </a:extLst>
                </a:gridCol>
                <a:gridCol w="6295745">
                  <a:extLst>
                    <a:ext uri="{9D8B030D-6E8A-4147-A177-3AD203B41FA5}">
                      <a16:colId xmlns:a16="http://schemas.microsoft.com/office/drawing/2014/main" val="289982496"/>
                    </a:ext>
                  </a:extLst>
                </a:gridCol>
              </a:tblGrid>
              <a:tr h="370840">
                <a:tc>
                  <a:txBody>
                    <a:bodyPr/>
                    <a:lstStyle/>
                    <a:p>
                      <a:r>
                        <a:rPr lang="en-US" dirty="0" err="1"/>
                        <a:t>Investoren</a:t>
                      </a:r>
                      <a:endParaRPr lang="en-US" dirty="0"/>
                    </a:p>
                  </a:txBody>
                  <a:tcPr/>
                </a:tc>
                <a:tc>
                  <a:txBody>
                    <a:bodyPr/>
                    <a:lstStyle/>
                    <a:p>
                      <a:r>
                        <a:rPr lang="en-US" dirty="0"/>
                        <a:t>Equity-based</a:t>
                      </a:r>
                      <a:r>
                        <a:rPr lang="en-US" baseline="0" dirty="0"/>
                        <a:t> Crowdfunding </a:t>
                      </a:r>
                      <a:r>
                        <a:rPr lang="en-US" sz="1800" b="0" i="0" u="none" strike="noStrike" kern="1200" baseline="0" dirty="0">
                          <a:solidFill>
                            <a:schemeClr val="dk1"/>
                          </a:solidFill>
                          <a:latin typeface="+mn-lt"/>
                          <a:ea typeface="+mn-ea"/>
                          <a:cs typeface="+mn-cs"/>
                        </a:rPr>
                        <a:t>(</a:t>
                      </a:r>
                      <a:r>
                        <a:rPr lang="en-US" sz="1800" b="0" i="0" u="none" strike="noStrike" kern="1200" baseline="0" dirty="0" err="1">
                          <a:solidFill>
                            <a:schemeClr val="dk1"/>
                          </a:solidFill>
                          <a:latin typeface="+mn-lt"/>
                          <a:ea typeface="+mn-ea"/>
                          <a:cs typeface="+mn-cs"/>
                        </a:rPr>
                        <a:t>Beteiligungsbasiertes</a:t>
                      </a:r>
                      <a:r>
                        <a:rPr lang="en-US" sz="1800" b="0" i="0" u="none" strike="noStrike" kern="1200" baseline="0" dirty="0">
                          <a:solidFill>
                            <a:schemeClr val="dk1"/>
                          </a:solidFill>
                          <a:latin typeface="+mn-lt"/>
                          <a:ea typeface="+mn-ea"/>
                          <a:cs typeface="+mn-cs"/>
                        </a:rPr>
                        <a:t> CF) </a:t>
                      </a:r>
                      <a:endParaRPr lang="en-US" b="0" dirty="0"/>
                    </a:p>
                  </a:txBody>
                  <a:tcPr/>
                </a:tc>
                <a:extLst>
                  <a:ext uri="{0D108BD9-81ED-4DB2-BD59-A6C34878D82A}">
                    <a16:rowId xmlns:a16="http://schemas.microsoft.com/office/drawing/2014/main" val="149967933"/>
                  </a:ext>
                </a:extLst>
              </a:tr>
              <a:tr h="370840">
                <a:tc>
                  <a:txBody>
                    <a:bodyPr/>
                    <a:lstStyle/>
                    <a:p>
                      <a:r>
                        <a:rPr lang="en-US" dirty="0" err="1"/>
                        <a:t>Darlehensgeber</a:t>
                      </a:r>
                      <a:endParaRPr lang="en-US" dirty="0"/>
                    </a:p>
                  </a:txBody>
                  <a:tcPr/>
                </a:tc>
                <a:tc>
                  <a:txBody>
                    <a:bodyPr/>
                    <a:lstStyle/>
                    <a:p>
                      <a:r>
                        <a:rPr lang="en-US" dirty="0"/>
                        <a:t>Lending-based Crowdfunding </a:t>
                      </a:r>
                      <a:r>
                        <a:rPr lang="en-US" sz="1800" b="0" i="0" u="none" strike="noStrike" kern="1200" baseline="0" dirty="0">
                          <a:solidFill>
                            <a:schemeClr val="dk1"/>
                          </a:solidFill>
                          <a:latin typeface="+mn-lt"/>
                          <a:ea typeface="+mn-ea"/>
                          <a:cs typeface="+mn-cs"/>
                        </a:rPr>
                        <a:t>(</a:t>
                      </a:r>
                      <a:r>
                        <a:rPr lang="en-US" sz="1800" b="0" i="0" u="none" strike="noStrike" kern="1200" baseline="0" dirty="0" err="1">
                          <a:solidFill>
                            <a:schemeClr val="dk1"/>
                          </a:solidFill>
                          <a:latin typeface="+mn-lt"/>
                          <a:ea typeface="+mn-ea"/>
                          <a:cs typeface="+mn-cs"/>
                        </a:rPr>
                        <a:t>Kreditbasiertes</a:t>
                      </a:r>
                      <a:r>
                        <a:rPr lang="en-US" sz="1800" b="0" i="0" u="none" strike="noStrike" kern="1200" baseline="0" dirty="0">
                          <a:solidFill>
                            <a:schemeClr val="dk1"/>
                          </a:solidFill>
                          <a:latin typeface="+mn-lt"/>
                          <a:ea typeface="+mn-ea"/>
                          <a:cs typeface="+mn-cs"/>
                        </a:rPr>
                        <a:t> CF) </a:t>
                      </a:r>
                      <a:endParaRPr lang="en-US" b="0" dirty="0"/>
                    </a:p>
                  </a:txBody>
                  <a:tcPr/>
                </a:tc>
                <a:extLst>
                  <a:ext uri="{0D108BD9-81ED-4DB2-BD59-A6C34878D82A}">
                    <a16:rowId xmlns:a16="http://schemas.microsoft.com/office/drawing/2014/main" val="8088881"/>
                  </a:ext>
                </a:extLst>
              </a:tr>
              <a:tr h="370840">
                <a:tc>
                  <a:txBody>
                    <a:bodyPr/>
                    <a:lstStyle/>
                    <a:p>
                      <a:r>
                        <a:rPr lang="en-US" dirty="0" err="1"/>
                        <a:t>Unterstützer</a:t>
                      </a:r>
                      <a:endParaRPr lang="en-US" dirty="0"/>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Reward-based</a:t>
                      </a:r>
                      <a:r>
                        <a:rPr lang="en-US" baseline="0" dirty="0"/>
                        <a:t> Crowdfunding </a:t>
                      </a:r>
                      <a:r>
                        <a:rPr lang="en-US" b="0" baseline="0" dirty="0"/>
                        <a:t>(</a:t>
                      </a:r>
                      <a:r>
                        <a:rPr lang="en-US" sz="1800" b="0" i="0" u="none" strike="noStrike" kern="1200" baseline="0" dirty="0" err="1">
                          <a:solidFill>
                            <a:schemeClr val="dk1"/>
                          </a:solidFill>
                          <a:latin typeface="+mn-lt"/>
                          <a:ea typeface="+mn-ea"/>
                          <a:cs typeface="+mn-cs"/>
                        </a:rPr>
                        <a:t>Gegenleistungsbasiertes</a:t>
                      </a:r>
                      <a:r>
                        <a:rPr lang="en-US" sz="1800" b="0" i="0" u="none" strike="noStrike" kern="1200" baseline="0" dirty="0">
                          <a:solidFill>
                            <a:schemeClr val="dk1"/>
                          </a:solidFill>
                          <a:latin typeface="+mn-lt"/>
                          <a:ea typeface="+mn-ea"/>
                          <a:cs typeface="+mn-cs"/>
                        </a:rPr>
                        <a:t> CF) </a:t>
                      </a:r>
                      <a:endParaRPr lang="en-US" b="0" dirty="0"/>
                    </a:p>
                  </a:txBody>
                  <a:tcPr/>
                </a:tc>
                <a:extLst>
                  <a:ext uri="{0D108BD9-81ED-4DB2-BD59-A6C34878D82A}">
                    <a16:rowId xmlns:a16="http://schemas.microsoft.com/office/drawing/2014/main" val="770412909"/>
                  </a:ext>
                </a:extLst>
              </a:tr>
              <a:tr h="370840">
                <a:tc>
                  <a:txBody>
                    <a:bodyPr/>
                    <a:lstStyle/>
                    <a:p>
                      <a:r>
                        <a:rPr lang="en-US" dirty="0"/>
                        <a:t>Spender</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Donation-based</a:t>
                      </a:r>
                      <a:r>
                        <a:rPr lang="en-US" baseline="0" dirty="0"/>
                        <a:t> Crowdfunding </a:t>
                      </a:r>
                      <a:r>
                        <a:rPr lang="en-US" sz="1800" b="0" i="0" u="none" strike="noStrike" kern="1200" baseline="0" dirty="0">
                          <a:solidFill>
                            <a:schemeClr val="dk1"/>
                          </a:solidFill>
                          <a:latin typeface="+mn-lt"/>
                          <a:ea typeface="+mn-ea"/>
                          <a:cs typeface="+mn-cs"/>
                        </a:rPr>
                        <a:t>(</a:t>
                      </a:r>
                      <a:r>
                        <a:rPr lang="en-US" sz="1800" b="0" i="0" u="none" strike="noStrike" kern="1200" baseline="0" dirty="0" err="1">
                          <a:solidFill>
                            <a:schemeClr val="dk1"/>
                          </a:solidFill>
                          <a:latin typeface="+mn-lt"/>
                          <a:ea typeface="+mn-ea"/>
                          <a:cs typeface="+mn-cs"/>
                        </a:rPr>
                        <a:t>Spendenbasiertes</a:t>
                      </a:r>
                      <a:r>
                        <a:rPr lang="en-US" sz="1800" b="0" i="0" u="none" strike="noStrike" kern="1200" baseline="0" dirty="0">
                          <a:solidFill>
                            <a:schemeClr val="dk1"/>
                          </a:solidFill>
                          <a:latin typeface="+mn-lt"/>
                          <a:ea typeface="+mn-ea"/>
                          <a:cs typeface="+mn-cs"/>
                        </a:rPr>
                        <a:t> CF) </a:t>
                      </a:r>
                      <a:endParaRPr lang="en-US" b="0" dirty="0"/>
                    </a:p>
                  </a:txBody>
                  <a:tcPr/>
                </a:tc>
                <a:extLst>
                  <a:ext uri="{0D108BD9-81ED-4DB2-BD59-A6C34878D82A}">
                    <a16:rowId xmlns:a16="http://schemas.microsoft.com/office/drawing/2014/main" val="2228345245"/>
                  </a:ext>
                </a:extLst>
              </a:tr>
            </a:tbl>
          </a:graphicData>
        </a:graphic>
      </p:graphicFrame>
      <p:sp>
        <p:nvSpPr>
          <p:cNvPr id="5" name="TextBox 4"/>
          <p:cNvSpPr txBox="1"/>
          <p:nvPr/>
        </p:nvSpPr>
        <p:spPr>
          <a:xfrm>
            <a:off x="3818965" y="3621305"/>
            <a:ext cx="7534835" cy="369332"/>
          </a:xfrm>
          <a:prstGeom prst="rect">
            <a:avLst/>
          </a:prstGeom>
          <a:noFill/>
        </p:spPr>
        <p:txBody>
          <a:bodyPr wrap="square" rtlCol="0">
            <a:spAutoFit/>
          </a:bodyPr>
          <a:lstStyle/>
          <a:p>
            <a:r>
              <a:rPr lang="de-DE" b="1">
                <a:solidFill>
                  <a:schemeClr val="bg1"/>
                </a:solidFill>
              </a:rPr>
              <a:t>Personen, die Mittel für ein Crowdfunding-Projekt anbieten</a:t>
            </a:r>
            <a:endParaRPr lang="en-US" dirty="0">
              <a:solidFill>
                <a:schemeClr val="bg1"/>
              </a:solidFill>
            </a:endParaRPr>
          </a:p>
        </p:txBody>
      </p:sp>
      <p:sp>
        <p:nvSpPr>
          <p:cNvPr id="14" name="Rectangle 13">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15" name="TextBox 14"/>
          <p:cNvSpPr txBox="1"/>
          <p:nvPr/>
        </p:nvSpPr>
        <p:spPr>
          <a:xfrm>
            <a:off x="8211438" y="6156126"/>
            <a:ext cx="2472604" cy="646331"/>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Crowd-Fund-Port Guide and Conda.at </a:t>
            </a:r>
          </a:p>
        </p:txBody>
      </p:sp>
    </p:spTree>
    <p:extLst>
      <p:ext uri="{BB962C8B-B14F-4D97-AF65-F5344CB8AC3E}">
        <p14:creationId xmlns:p14="http://schemas.microsoft.com/office/powerpoint/2010/main" val="425645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49828"/>
            <a:ext cx="10515600" cy="3868057"/>
          </a:xfrm>
        </p:spPr>
        <p:txBody>
          <a:bodyPr>
            <a:normAutofit/>
          </a:bodyPr>
          <a:lstStyle/>
          <a:p>
            <a:pPr marL="0" indent="0">
              <a:buClr>
                <a:schemeClr val="bg1"/>
              </a:buClr>
              <a:buNone/>
            </a:pPr>
            <a:endParaRPr lang="en-GB" dirty="0"/>
          </a:p>
          <a:p>
            <a:pPr marL="0" indent="0">
              <a:buClr>
                <a:schemeClr val="bg1"/>
              </a:buClr>
              <a:buNone/>
            </a:pPr>
            <a:r>
              <a:rPr lang="de-DE" dirty="0"/>
              <a:t>Ideen werden normalerweise </a:t>
            </a:r>
            <a:r>
              <a:rPr lang="de-DE" b="1" dirty="0"/>
              <a:t>in einem frühen Stadium </a:t>
            </a:r>
            <a:r>
              <a:rPr lang="de-DE" dirty="0"/>
              <a:t>über Crowdfunding finanziert. So k</a:t>
            </a:r>
            <a:r>
              <a:rPr lang="de-AT" dirty="0" err="1"/>
              <a:t>önnen</a:t>
            </a:r>
            <a:r>
              <a:rPr lang="de-AT" dirty="0"/>
              <a:t> die</a:t>
            </a:r>
            <a:r>
              <a:rPr lang="de-DE" dirty="0"/>
              <a:t> Initiatoren:</a:t>
            </a:r>
            <a:endParaRPr lang="en-GB" dirty="0"/>
          </a:p>
          <a:p>
            <a:pPr lvl="1"/>
            <a:r>
              <a:rPr lang="en-GB" b="1" dirty="0" err="1"/>
              <a:t>Markting</a:t>
            </a:r>
            <a:r>
              <a:rPr lang="en-GB" b="1" dirty="0"/>
              <a:t> </a:t>
            </a:r>
            <a:r>
              <a:rPr lang="en-GB" b="1" dirty="0" err="1"/>
              <a:t>testen</a:t>
            </a:r>
            <a:endParaRPr lang="en-GB" b="1" dirty="0"/>
          </a:p>
          <a:p>
            <a:pPr lvl="1"/>
            <a:r>
              <a:rPr lang="en-GB" b="1" dirty="0" err="1"/>
              <a:t>Kanäle</a:t>
            </a:r>
            <a:r>
              <a:rPr lang="en-GB" b="1" dirty="0"/>
              <a:t> </a:t>
            </a:r>
            <a:r>
              <a:rPr lang="en-GB" dirty="0"/>
              <a:t>und </a:t>
            </a:r>
            <a:r>
              <a:rPr lang="en-GB" b="1" dirty="0" err="1"/>
              <a:t>Zielgruppe</a:t>
            </a:r>
            <a:r>
              <a:rPr lang="en-GB" b="1" dirty="0"/>
              <a:t> </a:t>
            </a:r>
            <a:r>
              <a:rPr lang="en-GB" dirty="0" err="1"/>
              <a:t>bestimmen</a:t>
            </a:r>
            <a:endParaRPr lang="en-GB" sz="1400" dirty="0"/>
          </a:p>
          <a:p>
            <a:pPr lvl="1"/>
            <a:r>
              <a:rPr lang="en-GB" dirty="0" err="1"/>
              <a:t>für</a:t>
            </a:r>
            <a:r>
              <a:rPr lang="en-GB" dirty="0"/>
              <a:t> </a:t>
            </a:r>
            <a:r>
              <a:rPr lang="en-GB" dirty="0" err="1"/>
              <a:t>ihre</a:t>
            </a:r>
            <a:r>
              <a:rPr lang="en-GB" dirty="0"/>
              <a:t> </a:t>
            </a:r>
            <a:r>
              <a:rPr lang="en-GB" dirty="0" err="1"/>
              <a:t>Produkte</a:t>
            </a:r>
            <a:r>
              <a:rPr lang="en-GB" dirty="0"/>
              <a:t> </a:t>
            </a:r>
            <a:r>
              <a:rPr lang="en-GB" b="1" dirty="0" err="1"/>
              <a:t>werben</a:t>
            </a:r>
            <a:endParaRPr lang="en-GB" dirty="0"/>
          </a:p>
          <a:p>
            <a:pPr lvl="1"/>
            <a:r>
              <a:rPr lang="de-DE" dirty="0"/>
              <a:t>eine </a:t>
            </a:r>
            <a:r>
              <a:rPr lang="de-DE" b="1" dirty="0"/>
              <a:t>Marktvalidierung</a:t>
            </a:r>
            <a:r>
              <a:rPr lang="de-DE" dirty="0"/>
              <a:t> für einen bestimmten Produktsektor durchführen</a:t>
            </a:r>
          </a:p>
          <a:p>
            <a:pPr lvl="1"/>
            <a:r>
              <a:rPr lang="de-DE" b="1" dirty="0"/>
              <a:t>die Motivationen und Erwartungen der Verbraucher</a:t>
            </a:r>
            <a:r>
              <a:rPr lang="de-DE" dirty="0"/>
              <a:t> verstehen</a:t>
            </a:r>
            <a:endParaRPr lang="de-DE" b="1" dirty="0"/>
          </a:p>
          <a:p>
            <a:pPr lvl="1"/>
            <a:r>
              <a:rPr lang="de-DE" dirty="0"/>
              <a:t>sich </a:t>
            </a:r>
            <a:r>
              <a:rPr lang="de-DE" b="1" dirty="0"/>
              <a:t>mit einem neuen Publikum </a:t>
            </a:r>
            <a:r>
              <a:rPr lang="de-DE" dirty="0"/>
              <a:t>verbinden</a:t>
            </a:r>
          </a:p>
          <a:p>
            <a:pPr marL="285750" indent="-285750">
              <a:buClr>
                <a:schemeClr val="bg1"/>
              </a:buClr>
            </a:pPr>
            <a:endParaRPr lang="en-GB" b="1" dirty="0"/>
          </a:p>
          <a:p>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12</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Initiatoren</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7" name="TextBox 6"/>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101449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0" y="1457698"/>
            <a:ext cx="5611906" cy="4177553"/>
          </a:xfrm>
        </p:spPr>
        <p:txBody>
          <a:bodyPr>
            <a:normAutofit fontScale="85000" lnSpcReduction="10000"/>
          </a:bodyPr>
          <a:lstStyle/>
          <a:p>
            <a:r>
              <a:rPr lang="de-DE" dirty="0"/>
              <a:t>Erfolgreiche Kampagnen bekommen viel Unterstützung in der </a:t>
            </a:r>
            <a:r>
              <a:rPr lang="de-DE" b="1" dirty="0"/>
              <a:t>Startphase</a:t>
            </a:r>
            <a:r>
              <a:rPr lang="de-DE" dirty="0"/>
              <a:t>, wenn es einfacher ist, Unterstützung von Familie, Freunden und dem Netzwerk zu erhalten.</a:t>
            </a:r>
          </a:p>
          <a:p>
            <a:r>
              <a:rPr lang="de-DE" dirty="0"/>
              <a:t>Die Unterstützung steigt auch in der </a:t>
            </a:r>
            <a:r>
              <a:rPr lang="de-DE" b="1" dirty="0"/>
              <a:t>Abschlussphase</a:t>
            </a:r>
            <a:r>
              <a:rPr lang="de-DE" dirty="0"/>
              <a:t>, wenn die Frist sich dem Ende nähert. </a:t>
            </a:r>
          </a:p>
          <a:p>
            <a:r>
              <a:rPr lang="de-DE" dirty="0"/>
              <a:t>Wichtig ist auch das Anzeigen des Prozentanteils des Funding-Ziels, der bereits erreicht wurde, da er das Verhalten der </a:t>
            </a:r>
            <a:r>
              <a:rPr lang="de-DE" dirty="0" err="1"/>
              <a:t>Unterst</a:t>
            </a:r>
            <a:r>
              <a:rPr lang="de-AT" dirty="0" err="1"/>
              <a:t>ützer</a:t>
            </a:r>
            <a:r>
              <a:rPr lang="de-DE" dirty="0"/>
              <a:t> beeinflusst.</a:t>
            </a:r>
          </a:p>
          <a:p>
            <a:pPr lvl="1"/>
            <a:r>
              <a:rPr lang="de-DE" dirty="0"/>
              <a:t>Die meisten Kampagnen, die 10% des Finanzierungsniveaus erreichen, werden erfolgreich finanziert</a:t>
            </a:r>
            <a:endParaRPr lang="en-GB" dirty="0"/>
          </a:p>
          <a:p>
            <a:pPr marL="285750" lvl="0" indent="-285750">
              <a:buClr>
                <a:schemeClr val="bg1"/>
              </a:buClr>
            </a:pPr>
            <a:endParaRPr lang="en-GB" dirty="0"/>
          </a:p>
          <a:p>
            <a:pPr marL="285750" indent="-285750">
              <a:buClr>
                <a:schemeClr val="bg1"/>
              </a:buClr>
            </a:pPr>
            <a:endParaRPr lang="en-GB" b="1" dirty="0"/>
          </a:p>
          <a:p>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13</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Initiatoren</a:t>
            </a:r>
            <a:endParaRPr lang="en-US" dirty="0"/>
          </a:p>
        </p:txBody>
      </p:sp>
      <p:graphicFrame>
        <p:nvGraphicFramePr>
          <p:cNvPr id="6" name="Diagram 5"/>
          <p:cNvGraphicFramePr/>
          <p:nvPr>
            <p:extLst>
              <p:ext uri="{D42A27DB-BD31-4B8C-83A1-F6EECF244321}">
                <p14:modId xmlns:p14="http://schemas.microsoft.com/office/powerpoint/2010/main" val="2911168265"/>
              </p:ext>
            </p:extLst>
          </p:nvPr>
        </p:nvGraphicFramePr>
        <p:xfrm>
          <a:off x="262962" y="1072497"/>
          <a:ext cx="5462495" cy="4575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11" name="TextBox 10"/>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3467173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1295687"/>
          </a:xfrm>
        </p:spPr>
        <p:txBody>
          <a:bodyPr>
            <a:normAutofit lnSpcReduction="10000"/>
          </a:bodyPr>
          <a:lstStyle/>
          <a:p>
            <a:r>
              <a:rPr lang="de-DE" sz="2000" dirty="0"/>
              <a:t>Plattformen sind Vermittler, die Projektinitiatoren mit Unterstützern über das Internet verbinden und die finanzielle Unterstützung und den Informationsfluss ermöglichen.</a:t>
            </a:r>
            <a:endParaRPr lang="en-US" sz="2000" dirty="0"/>
          </a:p>
          <a:p>
            <a:r>
              <a:rPr lang="de-DE" sz="2000" dirty="0"/>
              <a:t>Die Anzahl der Crowdfunding-Plattformen ist in den letzten 10 Jahren gewachsen und heutzutage gibt es hunderte davon online.</a:t>
            </a:r>
            <a:endParaRPr lang="en-US" sz="2000" dirty="0"/>
          </a:p>
          <a:p>
            <a:endParaRPr lang="en-US" sz="20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14</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Plattformen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13902711"/>
              </p:ext>
            </p:extLst>
          </p:nvPr>
        </p:nvGraphicFramePr>
        <p:xfrm>
          <a:off x="334828" y="2572718"/>
          <a:ext cx="11522344" cy="3388360"/>
        </p:xfrm>
        <a:graphic>
          <a:graphicData uri="http://schemas.openxmlformats.org/drawingml/2006/table">
            <a:tbl>
              <a:tblPr firstRow="1" bandRow="1">
                <a:tableStyleId>{5C22544A-7EE6-4342-B048-85BDC9FD1C3A}</a:tableStyleId>
              </a:tblPr>
              <a:tblGrid>
                <a:gridCol w="2598153">
                  <a:extLst>
                    <a:ext uri="{9D8B030D-6E8A-4147-A177-3AD203B41FA5}">
                      <a16:colId xmlns:a16="http://schemas.microsoft.com/office/drawing/2014/main" val="3352035807"/>
                    </a:ext>
                  </a:extLst>
                </a:gridCol>
                <a:gridCol w="2794959">
                  <a:extLst>
                    <a:ext uri="{9D8B030D-6E8A-4147-A177-3AD203B41FA5}">
                      <a16:colId xmlns:a16="http://schemas.microsoft.com/office/drawing/2014/main" val="108801592"/>
                    </a:ext>
                  </a:extLst>
                </a:gridCol>
                <a:gridCol w="3248646">
                  <a:extLst>
                    <a:ext uri="{9D8B030D-6E8A-4147-A177-3AD203B41FA5}">
                      <a16:colId xmlns:a16="http://schemas.microsoft.com/office/drawing/2014/main" val="1336335918"/>
                    </a:ext>
                  </a:extLst>
                </a:gridCol>
                <a:gridCol w="2880586">
                  <a:extLst>
                    <a:ext uri="{9D8B030D-6E8A-4147-A177-3AD203B41FA5}">
                      <a16:colId xmlns:a16="http://schemas.microsoft.com/office/drawing/2014/main" val="29277174"/>
                    </a:ext>
                  </a:extLst>
                </a:gridCol>
              </a:tblGrid>
              <a:tr h="370840">
                <a:tc>
                  <a:txBody>
                    <a:bodyPr/>
                    <a:lstStyle/>
                    <a:p>
                      <a:pPr algn="ctr"/>
                      <a:r>
                        <a:rPr lang="en-US" sz="1600" b="1" i="0" u="none" strike="noStrike" kern="1200" baseline="0" dirty="0">
                          <a:solidFill>
                            <a:schemeClr val="lt1"/>
                          </a:solidFill>
                          <a:latin typeface="+mn-lt"/>
                          <a:ea typeface="+mn-ea"/>
                          <a:cs typeface="+mn-cs"/>
                        </a:rPr>
                        <a:t>Crowdfunding-</a:t>
                      </a:r>
                      <a:r>
                        <a:rPr lang="en-US" sz="1600" b="1" i="0" u="none" strike="noStrike" kern="1200" baseline="0" dirty="0" err="1">
                          <a:solidFill>
                            <a:schemeClr val="lt1"/>
                          </a:solidFill>
                          <a:latin typeface="+mn-lt"/>
                          <a:ea typeface="+mn-ea"/>
                          <a:cs typeface="+mn-cs"/>
                        </a:rPr>
                        <a:t>Arten</a:t>
                      </a:r>
                      <a:r>
                        <a:rPr lang="en-US" sz="1600" b="1" i="0" u="none" strike="noStrike" kern="1200" baseline="0" dirty="0">
                          <a:solidFill>
                            <a:schemeClr val="lt1"/>
                          </a:solidFill>
                          <a:latin typeface="+mn-lt"/>
                          <a:ea typeface="+mn-ea"/>
                          <a:cs typeface="+mn-cs"/>
                        </a:rPr>
                        <a:t> </a:t>
                      </a:r>
                      <a:endParaRPr lang="en-US" sz="1600" b="1" dirty="0"/>
                    </a:p>
                  </a:txBody>
                  <a:tcPr/>
                </a:tc>
                <a:tc>
                  <a:txBody>
                    <a:bodyPr/>
                    <a:lstStyle/>
                    <a:p>
                      <a:pPr algn="ctr"/>
                      <a:r>
                        <a:rPr lang="en-US" sz="1600" dirty="0" err="1"/>
                        <a:t>Geografische</a:t>
                      </a:r>
                      <a:r>
                        <a:rPr lang="en-US" sz="1600" dirty="0"/>
                        <a:t> </a:t>
                      </a:r>
                      <a:r>
                        <a:rPr lang="en-US" sz="1600" dirty="0" err="1"/>
                        <a:t>Abdeckung</a:t>
                      </a:r>
                      <a:endParaRPr lang="en-US" sz="1600" dirty="0"/>
                    </a:p>
                  </a:txBody>
                  <a:tcPr/>
                </a:tc>
                <a:tc>
                  <a:txBody>
                    <a:bodyPr/>
                    <a:lstStyle/>
                    <a:p>
                      <a:pPr algn="ctr"/>
                      <a:r>
                        <a:rPr lang="en-US" sz="1600" dirty="0" err="1"/>
                        <a:t>Projekttyp</a:t>
                      </a:r>
                      <a:r>
                        <a:rPr lang="en-US" sz="1600" dirty="0"/>
                        <a:t> / </a:t>
                      </a:r>
                      <a:r>
                        <a:rPr lang="en-US" sz="1600" dirty="0" err="1"/>
                        <a:t>Fokus</a:t>
                      </a:r>
                      <a:endParaRPr lang="en-US" sz="1600" dirty="0"/>
                    </a:p>
                  </a:txBody>
                  <a:tcPr/>
                </a:tc>
                <a:tc>
                  <a:txBody>
                    <a:bodyPr/>
                    <a:lstStyle/>
                    <a:p>
                      <a:pPr algn="ctr"/>
                      <a:r>
                        <a:rPr lang="en-US" sz="1600" dirty="0" err="1"/>
                        <a:t>Kampagnenmodus</a:t>
                      </a:r>
                      <a:endParaRPr lang="en-US" sz="1600" dirty="0"/>
                    </a:p>
                  </a:txBody>
                  <a:tcPr/>
                </a:tc>
                <a:extLst>
                  <a:ext uri="{0D108BD9-81ED-4DB2-BD59-A6C34878D82A}">
                    <a16:rowId xmlns:a16="http://schemas.microsoft.com/office/drawing/2014/main" val="3567720744"/>
                  </a:ext>
                </a:extLst>
              </a:tr>
              <a:tr h="370840">
                <a:tc>
                  <a:txBody>
                    <a:bodyPr/>
                    <a:lstStyle/>
                    <a:p>
                      <a:r>
                        <a:rPr lang="de-DE" sz="1600" dirty="0"/>
                        <a:t>Crowdfunding-Plattformen können </a:t>
                      </a:r>
                      <a:r>
                        <a:rPr lang="de-DE" sz="1600" b="1" dirty="0"/>
                        <a:t>spendenbasiert, gegenleistungsbasiert, kreditbasiert </a:t>
                      </a:r>
                      <a:r>
                        <a:rPr lang="de-DE" sz="1600" b="0" dirty="0"/>
                        <a:t>oder</a:t>
                      </a:r>
                      <a:r>
                        <a:rPr lang="de-DE" sz="1600" b="1" dirty="0"/>
                        <a:t> beteiligungsbasiert </a:t>
                      </a:r>
                      <a:r>
                        <a:rPr lang="de-DE" sz="1600" dirty="0"/>
                        <a:t>sein.</a:t>
                      </a:r>
                      <a:endParaRPr lang="en-US" sz="1600" dirty="0"/>
                    </a:p>
                  </a:txBody>
                  <a:tcPr/>
                </a:tc>
                <a:tc>
                  <a:txBody>
                    <a:bodyPr/>
                    <a:lstStyle/>
                    <a:p>
                      <a:r>
                        <a:rPr lang="de-DE" sz="1600" dirty="0"/>
                        <a:t>Einige Plattformen sind </a:t>
                      </a:r>
                      <a:r>
                        <a:rPr lang="de-DE" sz="1600" b="1" dirty="0"/>
                        <a:t>global. </a:t>
                      </a:r>
                      <a:r>
                        <a:rPr lang="de-DE" sz="1600" dirty="0"/>
                        <a:t>Es gibt jedoch mehrere </a:t>
                      </a:r>
                      <a:r>
                        <a:rPr lang="de-DE" sz="1600" b="1" dirty="0"/>
                        <a:t>regionale </a:t>
                      </a:r>
                      <a:r>
                        <a:rPr lang="de-DE" sz="1600" dirty="0"/>
                        <a:t>und </a:t>
                      </a:r>
                      <a:r>
                        <a:rPr lang="de-DE" sz="1600" b="1" dirty="0"/>
                        <a:t>lokale </a:t>
                      </a:r>
                      <a:r>
                        <a:rPr lang="de-DE" sz="1600" dirty="0"/>
                        <a:t>Plattformen, die häufig adäquater sind und je nach Projekt einen besseren Service bieten. Die meisten europäischen Plattformen decken nur regionale Gebiete ab.</a:t>
                      </a:r>
                      <a:endParaRPr lang="en-US" sz="1600" dirty="0"/>
                    </a:p>
                  </a:txBody>
                  <a:tcPr/>
                </a:tc>
                <a:tc>
                  <a:txBody>
                    <a:bodyPr/>
                    <a:lstStyle/>
                    <a:p>
                      <a:r>
                        <a:rPr lang="de-DE" sz="1600" dirty="0"/>
                        <a:t>Verschiedene Arten von Projekten können über Crowdfunding finanziert werden, von Wohltätigkeit bis hin zu Investitionen. </a:t>
                      </a:r>
                      <a:r>
                        <a:rPr lang="de-DE" sz="1600" b="1" dirty="0"/>
                        <a:t>Verschiedene Arten von Investoren bevorzugen unterschiedliche Plattformen.</a:t>
                      </a:r>
                      <a:r>
                        <a:rPr lang="de-DE" sz="1600" dirty="0"/>
                        <a:t> Z.B. Anleger, die sich auf Nachhaltigkeitsprojekte konzentrieren, bevorzugen möglicherweise eine Plattform, die Fokus auf solche Investitionen hat.</a:t>
                      </a:r>
                      <a:endParaRPr lang="en-US" sz="1600" dirty="0"/>
                    </a:p>
                  </a:txBody>
                  <a:tcPr/>
                </a:tc>
                <a:tc>
                  <a:txBody>
                    <a:bodyPr/>
                    <a:lstStyle/>
                    <a:p>
                      <a:r>
                        <a:rPr lang="en-US" sz="1600" b="1" dirty="0"/>
                        <a:t>“Keep</a:t>
                      </a:r>
                      <a:r>
                        <a:rPr lang="en-US" sz="1600" b="1" baseline="0" dirty="0"/>
                        <a:t> it all”-</a:t>
                      </a:r>
                      <a:r>
                        <a:rPr lang="en-US" sz="1600" b="1" baseline="0" dirty="0" err="1"/>
                        <a:t>Prinzip</a:t>
                      </a:r>
                      <a:endParaRPr lang="en-US" sz="1600" b="1" baseline="0" dirty="0"/>
                    </a:p>
                    <a:p>
                      <a:r>
                        <a:rPr lang="de-DE" sz="1600" dirty="0"/>
                        <a:t>Das festgelegte Finanzierungsziel ist unverbindlich. Das gesamte eingenommene Geld wird an das Projekt überwiesen.</a:t>
                      </a:r>
                    </a:p>
                    <a:p>
                      <a:r>
                        <a:rPr lang="en-US" sz="1600" b="1" baseline="0" dirty="0"/>
                        <a:t>“All or nothing”-</a:t>
                      </a:r>
                      <a:r>
                        <a:rPr lang="en-US" sz="1600" b="1" baseline="0" dirty="0" err="1"/>
                        <a:t>Prinzip</a:t>
                      </a:r>
                      <a:r>
                        <a:rPr lang="en-US" sz="1600" b="1" baseline="0" dirty="0"/>
                        <a:t> </a:t>
                      </a:r>
                      <a:r>
                        <a:rPr lang="en-US" sz="1600" baseline="0" dirty="0"/>
                        <a:t>(</a:t>
                      </a:r>
                      <a:r>
                        <a:rPr lang="de-DE" sz="1600" dirty="0"/>
                        <a:t>am häufigsten verwendet</a:t>
                      </a:r>
                      <a:r>
                        <a:rPr lang="en-US" sz="1600" baseline="0" dirty="0"/>
                        <a:t>) </a:t>
                      </a:r>
                      <a:r>
                        <a:rPr lang="de-DE" sz="1600" dirty="0"/>
                        <a:t>) erst nach Erreichen des Finanzierungsziels gelangt das Geld tatsächlich zum Projekt, ansonsten wird es rückerstattet.</a:t>
                      </a:r>
                      <a:endParaRPr lang="en-US" sz="1600" dirty="0"/>
                    </a:p>
                  </a:txBody>
                  <a:tcPr/>
                </a:tc>
                <a:extLst>
                  <a:ext uri="{0D108BD9-81ED-4DB2-BD59-A6C34878D82A}">
                    <a16:rowId xmlns:a16="http://schemas.microsoft.com/office/drawing/2014/main" val="4286276199"/>
                  </a:ext>
                </a:extLst>
              </a:tr>
            </a:tbl>
          </a:graphicData>
        </a:graphic>
      </p:graphicFrame>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7" name="TextBox 6"/>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3409745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469756530"/>
              </p:ext>
            </p:extLst>
          </p:nvPr>
        </p:nvGraphicFramePr>
        <p:xfrm>
          <a:off x="838200" y="1543502"/>
          <a:ext cx="10515600" cy="3599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15</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unterstützende</a:t>
            </a:r>
            <a:r>
              <a:rPr lang="en-US" dirty="0"/>
              <a:t> </a:t>
            </a:r>
            <a:r>
              <a:rPr lang="en-US" dirty="0" err="1"/>
              <a:t>Organisationen</a:t>
            </a:r>
            <a:endParaRPr lang="en-US" dirty="0"/>
          </a:p>
        </p:txBody>
      </p:sp>
      <p:sp>
        <p:nvSpPr>
          <p:cNvPr id="7" name="TextBox 6"/>
          <p:cNvSpPr txBox="1"/>
          <p:nvPr/>
        </p:nvSpPr>
        <p:spPr>
          <a:xfrm>
            <a:off x="838200" y="1146875"/>
            <a:ext cx="9266695" cy="461665"/>
          </a:xfrm>
          <a:prstGeom prst="rect">
            <a:avLst/>
          </a:prstGeom>
          <a:noFill/>
        </p:spPr>
        <p:txBody>
          <a:bodyPr wrap="square" rtlCol="0">
            <a:spAutoFit/>
          </a:bodyPr>
          <a:lstStyle/>
          <a:p>
            <a:r>
              <a:rPr lang="de-DE" sz="2400" dirty="0"/>
              <a:t>Sie lassen sich grob in zwei Kategorien einteilen:</a:t>
            </a:r>
            <a:endParaRPr lang="en-US" sz="2400"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10" name="TextBox 9"/>
          <p:cNvSpPr txBox="1"/>
          <p:nvPr/>
        </p:nvSpPr>
        <p:spPr>
          <a:xfrm>
            <a:off x="8211438" y="6248012"/>
            <a:ext cx="2488245" cy="276999"/>
          </a:xfrm>
          <a:prstGeom prst="rect">
            <a:avLst/>
          </a:prstGeom>
          <a:noFill/>
        </p:spPr>
        <p:txBody>
          <a:bodyPr wrap="none" rtlCol="0">
            <a:spAutoFit/>
          </a:bodyPr>
          <a:lstStyle/>
          <a:p>
            <a:r>
              <a:rPr lang="en-US" sz="1200" dirty="0"/>
              <a:t>Quelle: </a:t>
            </a:r>
            <a:r>
              <a:rPr lang="en-US" sz="1200" dirty="0" err="1"/>
              <a:t>CrowdStream</a:t>
            </a:r>
            <a:r>
              <a:rPr lang="en-US" sz="1200" dirty="0"/>
              <a:t> Training Guide </a:t>
            </a:r>
          </a:p>
        </p:txBody>
      </p:sp>
    </p:spTree>
    <p:extLst>
      <p:ext uri="{BB962C8B-B14F-4D97-AF65-F5344CB8AC3E}">
        <p14:creationId xmlns:p14="http://schemas.microsoft.com/office/powerpoint/2010/main" val="749208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16</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r>
              <a:rPr lang="en-US" dirty="0"/>
              <a:t>: </a:t>
            </a:r>
            <a:r>
              <a:rPr lang="en-US" dirty="0" err="1"/>
              <a:t>unterstützende</a:t>
            </a:r>
            <a:r>
              <a:rPr lang="en-US" dirty="0"/>
              <a:t> </a:t>
            </a:r>
            <a:r>
              <a:rPr lang="en-US" dirty="0" err="1"/>
              <a:t>Organisationen</a:t>
            </a:r>
            <a:endParaRPr lang="en-US" dirty="0"/>
          </a:p>
        </p:txBody>
      </p:sp>
      <p:graphicFrame>
        <p:nvGraphicFramePr>
          <p:cNvPr id="8" name="Diagram 7"/>
          <p:cNvGraphicFramePr/>
          <p:nvPr>
            <p:extLst>
              <p:ext uri="{D42A27DB-BD31-4B8C-83A1-F6EECF244321}">
                <p14:modId xmlns:p14="http://schemas.microsoft.com/office/powerpoint/2010/main" val="2889393281"/>
              </p:ext>
            </p:extLst>
          </p:nvPr>
        </p:nvGraphicFramePr>
        <p:xfrm>
          <a:off x="838200" y="1866415"/>
          <a:ext cx="10373101" cy="3710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838200" y="1146875"/>
            <a:ext cx="9266695" cy="461665"/>
          </a:xfrm>
          <a:prstGeom prst="rect">
            <a:avLst/>
          </a:prstGeom>
          <a:noFill/>
        </p:spPr>
        <p:txBody>
          <a:bodyPr wrap="square" rtlCol="0">
            <a:spAutoFit/>
          </a:bodyPr>
          <a:lstStyle/>
          <a:p>
            <a:r>
              <a:rPr lang="de-DE" sz="2400" dirty="0"/>
              <a:t>Sie lassen sich grob in zwei Kategorien einteilen:</a:t>
            </a:r>
            <a:endParaRPr lang="en-US" sz="2400"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p>
        </p:txBody>
      </p:sp>
      <p:sp>
        <p:nvSpPr>
          <p:cNvPr id="10" name="TextBox 9"/>
          <p:cNvSpPr txBox="1"/>
          <p:nvPr/>
        </p:nvSpPr>
        <p:spPr>
          <a:xfrm>
            <a:off x="8211438" y="6248012"/>
            <a:ext cx="2566152" cy="276999"/>
          </a:xfrm>
          <a:prstGeom prst="rect">
            <a:avLst/>
          </a:prstGeom>
          <a:noFill/>
        </p:spPr>
        <p:txBody>
          <a:bodyPr wrap="none" rtlCol="0">
            <a:spAutoFit/>
          </a:bodyPr>
          <a:lstStyle/>
          <a:p>
            <a:r>
              <a:rPr lang="en-US" sz="1200" dirty="0" err="1"/>
              <a:t>Quellen</a:t>
            </a:r>
            <a:r>
              <a:rPr lang="en-US" sz="1200" dirty="0"/>
              <a:t>: </a:t>
            </a:r>
            <a:r>
              <a:rPr lang="en-US" sz="1200" dirty="0" err="1"/>
              <a:t>CrowdStream</a:t>
            </a:r>
            <a:r>
              <a:rPr lang="en-US" sz="1200" dirty="0"/>
              <a:t> Training Guide </a:t>
            </a:r>
          </a:p>
        </p:txBody>
      </p:sp>
    </p:spTree>
    <p:extLst>
      <p:ext uri="{BB962C8B-B14F-4D97-AF65-F5344CB8AC3E}">
        <p14:creationId xmlns:p14="http://schemas.microsoft.com/office/powerpoint/2010/main" val="2834038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7587"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chemeClr val="bg1"/>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Einleitung</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a:solidFill>
            <a:schemeClr val="accent4"/>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Arten von Crowdfunding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de-DE" b="1" dirty="0">
                  <a:solidFill>
                    <a:srgbClr val="4472C4"/>
                  </a:solidFill>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3B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Crowdfunding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a:solidFill>
            <a:schemeClr val="bg1"/>
          </a:solidFill>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Wer</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sind</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die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relevanten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Akteure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212786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1241035"/>
          </a:xfrm>
        </p:spPr>
        <p:txBody>
          <a:bodyPr>
            <a:normAutofit lnSpcReduction="10000"/>
          </a:bodyPr>
          <a:lstStyle/>
          <a:p>
            <a:r>
              <a:rPr lang="de-DE" dirty="0"/>
              <a:t>Die zwei Hauptarten sind: Crowdfunding </a:t>
            </a:r>
            <a:r>
              <a:rPr lang="de-DE" b="1" dirty="0"/>
              <a:t>mit nicht-finanzieller Kompensation</a:t>
            </a:r>
            <a:r>
              <a:rPr lang="de-DE" dirty="0"/>
              <a:t> und Crowdfunding </a:t>
            </a:r>
            <a:r>
              <a:rPr lang="de-DE" b="1" dirty="0"/>
              <a:t>mit finanzieller Kompensation. </a:t>
            </a:r>
            <a:r>
              <a:rPr lang="de-DE" dirty="0"/>
              <a:t>Diese können in 5 Unterkategorien unterteilt werden.</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18</a:t>
            </a:fld>
            <a:endParaRPr lang="pl-PL" dirty="0"/>
          </a:p>
        </p:txBody>
      </p:sp>
      <p:sp>
        <p:nvSpPr>
          <p:cNvPr id="4" name="Title 3"/>
          <p:cNvSpPr>
            <a:spLocks noGrp="1"/>
          </p:cNvSpPr>
          <p:nvPr>
            <p:ph type="title"/>
          </p:nvPr>
        </p:nvSpPr>
        <p:spPr/>
        <p:txBody>
          <a:bodyPr/>
          <a:lstStyle/>
          <a:p>
            <a:r>
              <a:rPr lang="en-US" dirty="0" err="1"/>
              <a:t>Arten</a:t>
            </a:r>
            <a:r>
              <a:rPr lang="en-US" dirty="0"/>
              <a:t> von Crowdfunding</a:t>
            </a:r>
          </a:p>
        </p:txBody>
      </p:sp>
      <p:sp>
        <p:nvSpPr>
          <p:cNvPr id="6" name="Rectangle 5"/>
          <p:cNvSpPr/>
          <p:nvPr/>
        </p:nvSpPr>
        <p:spPr>
          <a:xfrm>
            <a:off x="1010653" y="3724109"/>
            <a:ext cx="1892969" cy="866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Spende</a:t>
            </a:r>
            <a:endParaRPr lang="en-US" dirty="0"/>
          </a:p>
        </p:txBody>
      </p:sp>
      <p:sp>
        <p:nvSpPr>
          <p:cNvPr id="7" name="Rectangle 6"/>
          <p:cNvSpPr/>
          <p:nvPr/>
        </p:nvSpPr>
        <p:spPr>
          <a:xfrm>
            <a:off x="3048001" y="3724109"/>
            <a:ext cx="1892969" cy="866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Gegenleistung</a:t>
            </a:r>
            <a:endParaRPr lang="en-US" dirty="0"/>
          </a:p>
        </p:txBody>
      </p:sp>
      <p:sp>
        <p:nvSpPr>
          <p:cNvPr id="8" name="Rectangle 7"/>
          <p:cNvSpPr/>
          <p:nvPr/>
        </p:nvSpPr>
        <p:spPr>
          <a:xfrm>
            <a:off x="5085347" y="3724109"/>
            <a:ext cx="1892969" cy="866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Vorverkauf</a:t>
            </a:r>
            <a:endParaRPr lang="en-US" dirty="0"/>
          </a:p>
        </p:txBody>
      </p:sp>
      <p:sp>
        <p:nvSpPr>
          <p:cNvPr id="9" name="Rectangle 8"/>
          <p:cNvSpPr/>
          <p:nvPr/>
        </p:nvSpPr>
        <p:spPr>
          <a:xfrm>
            <a:off x="9143995" y="3724109"/>
            <a:ext cx="1892969" cy="86627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Darlehen</a:t>
            </a:r>
            <a:endParaRPr lang="en-US" dirty="0"/>
          </a:p>
        </p:txBody>
      </p:sp>
      <p:sp>
        <p:nvSpPr>
          <p:cNvPr id="10" name="Rectangle 9"/>
          <p:cNvSpPr/>
          <p:nvPr/>
        </p:nvSpPr>
        <p:spPr>
          <a:xfrm>
            <a:off x="7114671" y="3724109"/>
            <a:ext cx="1892969" cy="86627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Anteilskapital</a:t>
            </a:r>
            <a:endParaRPr lang="en-US" dirty="0"/>
          </a:p>
        </p:txBody>
      </p:sp>
      <p:sp>
        <p:nvSpPr>
          <p:cNvPr id="11" name="Left Brace 10"/>
          <p:cNvSpPr/>
          <p:nvPr/>
        </p:nvSpPr>
        <p:spPr>
          <a:xfrm rot="5400000">
            <a:off x="3837496" y="1379838"/>
            <a:ext cx="313977" cy="43745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p:cNvSpPr/>
          <p:nvPr/>
        </p:nvSpPr>
        <p:spPr>
          <a:xfrm rot="16200000">
            <a:off x="8882735" y="3300403"/>
            <a:ext cx="313977" cy="29878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2436397" y="2945458"/>
            <a:ext cx="3116174" cy="369332"/>
          </a:xfrm>
          <a:prstGeom prst="rect">
            <a:avLst/>
          </a:prstGeom>
          <a:noFill/>
        </p:spPr>
        <p:txBody>
          <a:bodyPr wrap="none" rtlCol="0">
            <a:spAutoFit/>
          </a:bodyPr>
          <a:lstStyle/>
          <a:p>
            <a:r>
              <a:rPr lang="en-US" dirty="0" err="1"/>
              <a:t>Nicht-finanzielle</a:t>
            </a:r>
            <a:r>
              <a:rPr lang="en-US" dirty="0"/>
              <a:t> </a:t>
            </a:r>
            <a:r>
              <a:rPr lang="en-US" dirty="0" err="1"/>
              <a:t>Kompensation</a:t>
            </a:r>
            <a:endParaRPr lang="en-US" dirty="0"/>
          </a:p>
        </p:txBody>
      </p:sp>
      <p:sp>
        <p:nvSpPr>
          <p:cNvPr id="15" name="TextBox 14"/>
          <p:cNvSpPr txBox="1"/>
          <p:nvPr/>
        </p:nvSpPr>
        <p:spPr>
          <a:xfrm>
            <a:off x="8061155" y="5041229"/>
            <a:ext cx="2584490" cy="369332"/>
          </a:xfrm>
          <a:prstGeom prst="rect">
            <a:avLst/>
          </a:prstGeom>
          <a:noFill/>
        </p:spPr>
        <p:txBody>
          <a:bodyPr wrap="none" rtlCol="0">
            <a:spAutoFit/>
          </a:bodyPr>
          <a:lstStyle/>
          <a:p>
            <a:r>
              <a:rPr lang="en-US" dirty="0" err="1"/>
              <a:t>Finanzielle</a:t>
            </a:r>
            <a:r>
              <a:rPr lang="en-US" dirty="0"/>
              <a:t> </a:t>
            </a:r>
            <a:r>
              <a:rPr lang="en-US" dirty="0" err="1"/>
              <a:t>Kompensation</a:t>
            </a:r>
            <a:endParaRPr lang="en-US" dirty="0"/>
          </a:p>
        </p:txBody>
      </p:sp>
      <p:sp>
        <p:nvSpPr>
          <p:cNvPr id="12" name="Rounded Rectangle 11"/>
          <p:cNvSpPr/>
          <p:nvPr/>
        </p:nvSpPr>
        <p:spPr>
          <a:xfrm>
            <a:off x="7114671" y="3023789"/>
            <a:ext cx="3922293" cy="38634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Crowdinvesting</a:t>
            </a:r>
            <a:endParaRPr lang="en-US" dirty="0"/>
          </a:p>
        </p:txBody>
      </p:sp>
      <p:sp>
        <p:nvSpPr>
          <p:cNvPr id="17" name="Rectangle 1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18" name="TextBox 17"/>
          <p:cNvSpPr txBox="1"/>
          <p:nvPr/>
        </p:nvSpPr>
        <p:spPr>
          <a:xfrm>
            <a:off x="8211438" y="6248012"/>
            <a:ext cx="2566152" cy="276999"/>
          </a:xfrm>
          <a:prstGeom prst="rect">
            <a:avLst/>
          </a:prstGeom>
          <a:noFill/>
        </p:spPr>
        <p:txBody>
          <a:bodyPr wrap="none" rtlCol="0">
            <a:spAutoFit/>
          </a:bodyPr>
          <a:lstStyle/>
          <a:p>
            <a:r>
              <a:rPr lang="en-US" sz="1200" dirty="0" err="1"/>
              <a:t>Quellen</a:t>
            </a:r>
            <a:r>
              <a:rPr lang="en-US" sz="1200" dirty="0"/>
              <a:t>: </a:t>
            </a:r>
            <a:r>
              <a:rPr lang="en-US" sz="1200" dirty="0" err="1"/>
              <a:t>CrowdStream</a:t>
            </a:r>
            <a:r>
              <a:rPr lang="en-US" sz="1200" dirty="0"/>
              <a:t> Training Guide </a:t>
            </a:r>
          </a:p>
        </p:txBody>
      </p:sp>
    </p:spTree>
    <p:extLst>
      <p:ext uri="{BB962C8B-B14F-4D97-AF65-F5344CB8AC3E}">
        <p14:creationId xmlns:p14="http://schemas.microsoft.com/office/powerpoint/2010/main" val="3117148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1369372"/>
          </a:xfrm>
        </p:spPr>
        <p:txBody>
          <a:bodyPr>
            <a:normAutofit fontScale="85000" lnSpcReduction="20000"/>
          </a:bodyPr>
          <a:lstStyle/>
          <a:p>
            <a:r>
              <a:rPr lang="de-DE" sz="2400" dirty="0"/>
              <a:t>Hauptmotivation für die Unterstützung einer Crowdfunding-Kampagne mit nicht-finanzieller Kompensation kann sein:</a:t>
            </a:r>
          </a:p>
          <a:p>
            <a:pPr lvl="1"/>
            <a:r>
              <a:rPr lang="de-DE" sz="2000" dirty="0"/>
              <a:t>Emotionale Anziehungskraft der Kampagne</a:t>
            </a:r>
            <a:endParaRPr lang="en-US" sz="2200" dirty="0"/>
          </a:p>
          <a:p>
            <a:pPr lvl="1"/>
            <a:r>
              <a:rPr lang="de-DE" sz="2000" dirty="0"/>
              <a:t>Symbolisches Geschenk oder Belohnung</a:t>
            </a:r>
            <a:endParaRPr lang="en-US" sz="2000" dirty="0"/>
          </a:p>
          <a:p>
            <a:pPr lvl="1"/>
            <a:r>
              <a:rPr lang="en-US" sz="2000" dirty="0" err="1"/>
              <a:t>Produktattraktivit</a:t>
            </a:r>
            <a:r>
              <a:rPr lang="de-AT" sz="2000" dirty="0"/>
              <a:t>ä</a:t>
            </a:r>
            <a:r>
              <a:rPr lang="en-US" sz="2000" dirty="0"/>
              <a:t>t </a:t>
            </a:r>
          </a:p>
        </p:txBody>
      </p:sp>
      <p:sp>
        <p:nvSpPr>
          <p:cNvPr id="3" name="Slide Number Placeholder 2"/>
          <p:cNvSpPr>
            <a:spLocks noGrp="1"/>
          </p:cNvSpPr>
          <p:nvPr>
            <p:ph type="sldNum" sz="quarter" idx="12"/>
          </p:nvPr>
        </p:nvSpPr>
        <p:spPr/>
        <p:txBody>
          <a:bodyPr/>
          <a:lstStyle/>
          <a:p>
            <a:fld id="{C77C6C3F-668B-4AF5-BFA9-0F657EB068D6}" type="slidenum">
              <a:rPr lang="pl-PL" smtClean="0"/>
              <a:pPr/>
              <a:t>19</a:t>
            </a:fld>
            <a:endParaRPr lang="pl-PL" dirty="0"/>
          </a:p>
        </p:txBody>
      </p:sp>
      <p:sp>
        <p:nvSpPr>
          <p:cNvPr id="4" name="Title 3"/>
          <p:cNvSpPr>
            <a:spLocks noGrp="1"/>
          </p:cNvSpPr>
          <p:nvPr>
            <p:ph type="title"/>
          </p:nvPr>
        </p:nvSpPr>
        <p:spPr/>
        <p:txBody>
          <a:bodyPr/>
          <a:lstStyle/>
          <a:p>
            <a:r>
              <a:rPr lang="en-US" dirty="0"/>
              <a:t>Crowdfunding </a:t>
            </a:r>
            <a:r>
              <a:rPr lang="en-US" dirty="0" err="1"/>
              <a:t>mit</a:t>
            </a:r>
            <a:r>
              <a:rPr lang="en-US" dirty="0"/>
              <a:t> </a:t>
            </a:r>
            <a:r>
              <a:rPr lang="en-US" dirty="0" err="1"/>
              <a:t>nicht-finanzieller</a:t>
            </a:r>
            <a:r>
              <a:rPr lang="en-US" dirty="0"/>
              <a:t> </a:t>
            </a:r>
            <a:r>
              <a:rPr lang="en-US" dirty="0" err="1"/>
              <a:t>Kompensation</a:t>
            </a:r>
            <a:endParaRPr lang="en-US" dirty="0"/>
          </a:p>
        </p:txBody>
      </p:sp>
      <p:graphicFrame>
        <p:nvGraphicFramePr>
          <p:cNvPr id="6" name="Diagram 5"/>
          <p:cNvGraphicFramePr/>
          <p:nvPr>
            <p:extLst>
              <p:ext uri="{D42A27DB-BD31-4B8C-83A1-F6EECF244321}">
                <p14:modId xmlns:p14="http://schemas.microsoft.com/office/powerpoint/2010/main" val="2757462671"/>
              </p:ext>
            </p:extLst>
          </p:nvPr>
        </p:nvGraphicFramePr>
        <p:xfrm>
          <a:off x="838200" y="2775284"/>
          <a:ext cx="10680032" cy="3106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a:t>
            </a:r>
          </a:p>
        </p:txBody>
      </p:sp>
      <p:sp>
        <p:nvSpPr>
          <p:cNvPr id="8" name="TextBox 7"/>
          <p:cNvSpPr txBox="1"/>
          <p:nvPr/>
        </p:nvSpPr>
        <p:spPr>
          <a:xfrm>
            <a:off x="8211438" y="6248012"/>
            <a:ext cx="2566152" cy="276999"/>
          </a:xfrm>
          <a:prstGeom prst="rect">
            <a:avLst/>
          </a:prstGeom>
          <a:noFill/>
        </p:spPr>
        <p:txBody>
          <a:bodyPr wrap="none" rtlCol="0">
            <a:spAutoFit/>
          </a:bodyPr>
          <a:lstStyle/>
          <a:p>
            <a:r>
              <a:rPr lang="en-US" sz="1200" dirty="0" err="1"/>
              <a:t>Quellen</a:t>
            </a:r>
            <a:r>
              <a:rPr lang="en-US" sz="1200" dirty="0"/>
              <a:t>: </a:t>
            </a:r>
            <a:r>
              <a:rPr lang="en-US" sz="1200" dirty="0" err="1"/>
              <a:t>CrowdStream</a:t>
            </a:r>
            <a:r>
              <a:rPr lang="en-US" sz="1200" dirty="0"/>
              <a:t> Training Guide </a:t>
            </a:r>
          </a:p>
        </p:txBody>
      </p:sp>
    </p:spTree>
    <p:extLst>
      <p:ext uri="{BB962C8B-B14F-4D97-AF65-F5344CB8AC3E}">
        <p14:creationId xmlns:p14="http://schemas.microsoft.com/office/powerpoint/2010/main" val="3457058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484848830"/>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id="{F94D62E8-9FD4-45AA-80F0-D26E8B8A8C57}"/>
              </a:ext>
            </a:extLst>
          </p:cNvPr>
          <p:cNvSpPr>
            <a:spLocks noGrp="1"/>
          </p:cNvSpPr>
          <p:nvPr>
            <p:ph type="title"/>
          </p:nvPr>
        </p:nvSpPr>
        <p:spPr/>
        <p:txBody>
          <a:bodyPr/>
          <a:lstStyle/>
          <a:p>
            <a:r>
              <a:rPr lang="en-US" dirty="0"/>
              <a:t>Crowdfunding </a:t>
            </a:r>
            <a:r>
              <a:rPr lang="en-US" dirty="0" err="1"/>
              <a:t>mit</a:t>
            </a:r>
            <a:r>
              <a:rPr lang="en-US" dirty="0"/>
              <a:t> </a:t>
            </a:r>
            <a:r>
              <a:rPr lang="en-US" dirty="0" err="1"/>
              <a:t>nicht-finanzieller</a:t>
            </a:r>
            <a:r>
              <a:rPr lang="en-US" dirty="0"/>
              <a:t> </a:t>
            </a:r>
            <a:r>
              <a:rPr lang="en-US" dirty="0" err="1"/>
              <a:t>Kompensation</a:t>
            </a:r>
            <a:r>
              <a:rPr lang="en-US" dirty="0"/>
              <a:t> - </a:t>
            </a:r>
            <a:r>
              <a:rPr lang="en-US" dirty="0" err="1"/>
              <a:t>Vorteile</a:t>
            </a:r>
            <a:endParaRPr lang="de-AT" dirty="0"/>
          </a:p>
        </p:txBody>
      </p:sp>
      <p:sp>
        <p:nvSpPr>
          <p:cNvPr id="6" name="Slide Number Placeholder 5"/>
          <p:cNvSpPr>
            <a:spLocks noGrp="1"/>
          </p:cNvSpPr>
          <p:nvPr>
            <p:ph type="sldNum" sz="quarter" idx="12"/>
          </p:nvPr>
        </p:nvSpPr>
        <p:spPr/>
        <p:txBody>
          <a:bodyPr/>
          <a:lstStyle/>
          <a:p>
            <a:fld id="{C77C6C3F-668B-4AF5-BFA9-0F657EB068D6}" type="slidenum">
              <a:rPr lang="pl-PL" smtClean="0"/>
              <a:pPr/>
              <a:t>20</a:t>
            </a:fld>
            <a:endParaRPr lang="pl-PL" dirty="0"/>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a:t>
            </a:r>
          </a:p>
        </p:txBody>
      </p:sp>
      <p:sp>
        <p:nvSpPr>
          <p:cNvPr id="10" name="TextBox 9"/>
          <p:cNvSpPr txBox="1"/>
          <p:nvPr/>
        </p:nvSpPr>
        <p:spPr>
          <a:xfrm>
            <a:off x="8699124" y="6248012"/>
            <a:ext cx="1307922" cy="276999"/>
          </a:xfrm>
          <a:prstGeom prst="rect">
            <a:avLst/>
          </a:prstGeom>
          <a:noFill/>
        </p:spPr>
        <p:txBody>
          <a:bodyPr wrap="none" rtlCol="0">
            <a:spAutoFit/>
          </a:bodyPr>
          <a:lstStyle/>
          <a:p>
            <a:r>
              <a:rPr lang="en-US" sz="1200" dirty="0" err="1"/>
              <a:t>Quellen</a:t>
            </a:r>
            <a:r>
              <a:rPr lang="en-US" sz="1200" dirty="0"/>
              <a:t>: Conda.at</a:t>
            </a:r>
          </a:p>
        </p:txBody>
      </p:sp>
    </p:spTree>
    <p:extLst>
      <p:ext uri="{BB962C8B-B14F-4D97-AF65-F5344CB8AC3E}">
        <p14:creationId xmlns:p14="http://schemas.microsoft.com/office/powerpoint/2010/main" val="3649019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261533"/>
            <a:ext cx="6197600" cy="4648200"/>
          </a:xfrm>
        </p:spPr>
        <p:txBody>
          <a:bodyPr>
            <a:noAutofit/>
          </a:bodyPr>
          <a:lstStyle/>
          <a:p>
            <a:pPr marL="0" indent="0">
              <a:buNone/>
            </a:pPr>
            <a:r>
              <a:rPr lang="de-DE" sz="1800" b="1" dirty="0">
                <a:solidFill>
                  <a:srgbClr val="0070C0"/>
                </a:solidFill>
              </a:rPr>
              <a:t>Du und ich, zusammen für den Kindergarten in </a:t>
            </a:r>
            <a:r>
              <a:rPr lang="de-DE" sz="1800" b="1" dirty="0" err="1">
                <a:solidFill>
                  <a:srgbClr val="0070C0"/>
                </a:solidFill>
              </a:rPr>
              <a:t>Pregrada</a:t>
            </a:r>
            <a:endParaRPr lang="en-GB" sz="1800" b="1" dirty="0">
              <a:solidFill>
                <a:srgbClr val="0070C0"/>
              </a:solidFill>
            </a:endParaRPr>
          </a:p>
          <a:p>
            <a:pPr marL="360363" indent="-360363">
              <a:lnSpc>
                <a:spcPct val="80000"/>
              </a:lnSpc>
              <a:buBlip>
                <a:blip r:embed="rId3"/>
              </a:buBlip>
            </a:pPr>
            <a:r>
              <a:rPr lang="de-DE" sz="1550" dirty="0" err="1"/>
              <a:t>Naša</a:t>
            </a:r>
            <a:r>
              <a:rPr lang="de-DE" sz="1550" dirty="0"/>
              <a:t> </a:t>
            </a:r>
            <a:r>
              <a:rPr lang="de-DE" sz="1550" dirty="0" err="1"/>
              <a:t>radost</a:t>
            </a:r>
            <a:r>
              <a:rPr lang="de-DE" sz="1550" dirty="0"/>
              <a:t> wurde 1997 gegründet und ist derzeit der einzige Kindergarten in der kleinen Stadt </a:t>
            </a:r>
            <a:r>
              <a:rPr lang="de-DE" sz="1550" dirty="0" err="1"/>
              <a:t>Pregrada</a:t>
            </a:r>
            <a:r>
              <a:rPr lang="de-DE" sz="1550" dirty="0"/>
              <a:t>.</a:t>
            </a:r>
            <a:endParaRPr lang="en-US" sz="1550" dirty="0"/>
          </a:p>
          <a:p>
            <a:pPr marL="360363" indent="-360363">
              <a:lnSpc>
                <a:spcPct val="80000"/>
              </a:lnSpc>
              <a:buBlip>
                <a:blip r:embed="rId3"/>
              </a:buBlip>
            </a:pPr>
            <a:r>
              <a:rPr lang="de-DE" sz="1550" dirty="0"/>
              <a:t>Investitionsziel: Dach reparieren und Dämmung installieren, um die Energieeigenschaften des Gebäudes zu verbessern</a:t>
            </a:r>
          </a:p>
          <a:p>
            <a:pPr marL="0" indent="0">
              <a:lnSpc>
                <a:spcPct val="80000"/>
              </a:lnSpc>
              <a:buNone/>
            </a:pPr>
            <a:endParaRPr lang="en-US" sz="1550" dirty="0"/>
          </a:p>
          <a:p>
            <a:pPr marL="360363" indent="-360363">
              <a:lnSpc>
                <a:spcPct val="80000"/>
              </a:lnSpc>
              <a:buBlip>
                <a:blip r:embed="rId3"/>
              </a:buBlip>
            </a:pPr>
            <a:r>
              <a:rPr lang="de-DE" sz="1550" dirty="0"/>
              <a:t>Finanzierungsmix:</a:t>
            </a:r>
            <a:endParaRPr lang="en-US" sz="1550" dirty="0"/>
          </a:p>
          <a:p>
            <a:pPr marL="817563" lvl="1" indent="-360363">
              <a:lnSpc>
                <a:spcPct val="80000"/>
              </a:lnSpc>
              <a:buBlip>
                <a:blip r:embed="rId3"/>
              </a:buBlip>
            </a:pPr>
            <a:r>
              <a:rPr lang="de-DE" sz="1200" dirty="0"/>
              <a:t>40%: Zuschuss aus dem nationalen Fonds für Umweltschutz und Energieeffizienz</a:t>
            </a:r>
            <a:endParaRPr lang="en-US" sz="1200" dirty="0"/>
          </a:p>
          <a:p>
            <a:pPr marL="817563" lvl="1" indent="-360363">
              <a:lnSpc>
                <a:spcPct val="80000"/>
              </a:lnSpc>
              <a:buBlip>
                <a:blip r:embed="rId3"/>
              </a:buBlip>
            </a:pPr>
            <a:r>
              <a:rPr lang="en-US" sz="1200" dirty="0"/>
              <a:t>40%: </a:t>
            </a:r>
            <a:r>
              <a:rPr lang="en-US" sz="1200" dirty="0" err="1"/>
              <a:t>Stadtbudget</a:t>
            </a:r>
            <a:endParaRPr lang="en-US" sz="1200" dirty="0"/>
          </a:p>
          <a:p>
            <a:pPr marL="817563" lvl="1" indent="-360363">
              <a:lnSpc>
                <a:spcPct val="80000"/>
              </a:lnSpc>
              <a:buBlip>
                <a:blip r:embed="rId3"/>
              </a:buBlip>
            </a:pPr>
            <a:r>
              <a:rPr lang="en-US" sz="1200" dirty="0"/>
              <a:t>20%: </a:t>
            </a:r>
            <a:r>
              <a:rPr lang="de-DE" sz="1200" dirty="0"/>
              <a:t>durch eine CF-Kampagne auf Croenergy.eu</a:t>
            </a:r>
          </a:p>
          <a:p>
            <a:pPr marL="817563" lvl="1" indent="-360363">
              <a:lnSpc>
                <a:spcPct val="80000"/>
              </a:lnSpc>
              <a:buBlip>
                <a:blip r:embed="rId3"/>
              </a:buBlip>
            </a:pPr>
            <a:endParaRPr lang="en-US" sz="1150" dirty="0"/>
          </a:p>
          <a:p>
            <a:pPr marL="360363" indent="-360363">
              <a:lnSpc>
                <a:spcPct val="80000"/>
              </a:lnSpc>
              <a:buBlip>
                <a:blip r:embed="rId3"/>
              </a:buBlip>
            </a:pPr>
            <a:r>
              <a:rPr lang="de-DE" sz="1550" dirty="0"/>
              <a:t>Zielbetrag: 13.000 EUR mit spenden- und gegenleistungsbasierten Crowdfunding-Modellen.</a:t>
            </a:r>
          </a:p>
          <a:p>
            <a:pPr marL="360363" indent="-360363">
              <a:lnSpc>
                <a:spcPct val="80000"/>
              </a:lnSpc>
              <a:buBlip>
                <a:blip r:embed="rId3"/>
              </a:buBlip>
            </a:pPr>
            <a:endParaRPr lang="en-US" sz="1550" dirty="0"/>
          </a:p>
          <a:p>
            <a:pPr marL="360363" indent="-360363">
              <a:lnSpc>
                <a:spcPct val="80000"/>
              </a:lnSpc>
              <a:buBlip>
                <a:blip r:embed="rId3"/>
              </a:buBlip>
            </a:pPr>
            <a:r>
              <a:rPr lang="de-DE" sz="1550" dirty="0"/>
              <a:t>Die Kampagne dauerte 6 Monate, war ein voller Erfolg und übertraf das ursprüngliche Finanzierungsziel. Die Arbeiten zur energetischen Sanierung wurden im Sommer 2016 abgeschlossen.</a:t>
            </a:r>
            <a:endParaRPr lang="en-US" sz="1550" dirty="0"/>
          </a:p>
          <a:p>
            <a:pPr marL="360363" indent="-360363">
              <a:lnSpc>
                <a:spcPct val="80000"/>
              </a:lnSpc>
              <a:buBlip>
                <a:blip r:embed="rId3"/>
              </a:buBlip>
            </a:pPr>
            <a:endParaRPr lang="en-US" sz="1550" dirty="0"/>
          </a:p>
        </p:txBody>
      </p:sp>
      <p:sp>
        <p:nvSpPr>
          <p:cNvPr id="11268" name="Foliennummernplatzhalt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17" indent="-263776">
              <a:defRPr>
                <a:solidFill>
                  <a:schemeClr val="tx1"/>
                </a:solidFill>
                <a:latin typeface="Arial" panose="020B0604020202020204" pitchFamily="34" charset="0"/>
                <a:cs typeface="Arial" panose="020B0604020202020204" pitchFamily="34" charset="0"/>
              </a:defRPr>
            </a:lvl2pPr>
            <a:lvl3pPr marL="1055103" indent="-211021">
              <a:defRPr>
                <a:solidFill>
                  <a:schemeClr val="tx1"/>
                </a:solidFill>
                <a:latin typeface="Arial" panose="020B0604020202020204" pitchFamily="34" charset="0"/>
                <a:cs typeface="Arial" panose="020B0604020202020204" pitchFamily="34" charset="0"/>
              </a:defRPr>
            </a:lvl3pPr>
            <a:lvl4pPr marL="1477145" indent="-211021">
              <a:defRPr>
                <a:solidFill>
                  <a:schemeClr val="tx1"/>
                </a:solidFill>
                <a:latin typeface="Arial" panose="020B0604020202020204" pitchFamily="34" charset="0"/>
                <a:cs typeface="Arial" panose="020B0604020202020204" pitchFamily="34" charset="0"/>
              </a:defRPr>
            </a:lvl4pPr>
            <a:lvl5pPr marL="1899186" indent="-211021">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F2A87-6A8C-4BD7-943C-4704CD95AC52}" type="slidenum">
              <a:rPr lang="de-DE" altLang="de-DE">
                <a:solidFill>
                  <a:srgbClr val="5F5F5F"/>
                </a:solidFill>
              </a:rPr>
              <a:pPr/>
              <a:t>21</a:t>
            </a:fld>
            <a:endParaRPr lang="de-DE" altLang="de-DE">
              <a:solidFill>
                <a:srgbClr val="5F5F5F"/>
              </a:solidFill>
            </a:endParaRPr>
          </a:p>
        </p:txBody>
      </p:sp>
      <p:sp>
        <p:nvSpPr>
          <p:cNvPr id="11266" name="Titel 1"/>
          <p:cNvSpPr>
            <a:spLocks noGrp="1"/>
          </p:cNvSpPr>
          <p:nvPr>
            <p:ph type="title"/>
          </p:nvPr>
        </p:nvSpPr>
        <p:spPr>
          <a:prstGeom prst="rect">
            <a:avLst/>
          </a:prstGeom>
        </p:spPr>
        <p:txBody>
          <a:bodyPr>
            <a:noAutofit/>
          </a:bodyPr>
          <a:lstStyle/>
          <a:p>
            <a:pPr algn="r"/>
            <a:r>
              <a:rPr lang="de-AT" altLang="de-DE" sz="2800" dirty="0">
                <a:cs typeface="Calibri"/>
              </a:rPr>
              <a:t>Crowdfunding-Projekt - Beispiel</a:t>
            </a:r>
            <a:endParaRPr altLang="de-DE" sz="2800" dirty="0">
              <a:cs typeface="Calibri"/>
            </a:endParaRPr>
          </a:p>
        </p:txBody>
      </p:sp>
      <p:pic>
        <p:nvPicPr>
          <p:cNvPr id="4" name="Grafik 3">
            <a:extLst>
              <a:ext uri="{FF2B5EF4-FFF2-40B4-BE49-F238E27FC236}">
                <a16:creationId xmlns:a16="http://schemas.microsoft.com/office/drawing/2014/main" id="{DD341302-1845-479E-8774-BFE6F1ADC2EE}"/>
              </a:ext>
            </a:extLst>
          </p:cNvPr>
          <p:cNvPicPr>
            <a:picLocks noChangeAspect="1"/>
          </p:cNvPicPr>
          <p:nvPr/>
        </p:nvPicPr>
        <p:blipFill>
          <a:blip r:embed="rId4"/>
          <a:stretch>
            <a:fillRect/>
          </a:stretch>
        </p:blipFill>
        <p:spPr>
          <a:xfrm>
            <a:off x="7340494" y="1143999"/>
            <a:ext cx="4343604" cy="4569246"/>
          </a:xfrm>
          <a:prstGeom prst="rect">
            <a:avLst/>
          </a:prstGeom>
        </p:spPr>
      </p:pic>
      <p:pic>
        <p:nvPicPr>
          <p:cNvPr id="6" name="Grafik 5">
            <a:extLst>
              <a:ext uri="{FF2B5EF4-FFF2-40B4-BE49-F238E27FC236}">
                <a16:creationId xmlns:a16="http://schemas.microsoft.com/office/drawing/2014/main" id="{50178468-CBF5-4F8C-9CED-C6C920089165}"/>
              </a:ext>
            </a:extLst>
          </p:cNvPr>
          <p:cNvPicPr>
            <a:picLocks noChangeAspect="1"/>
          </p:cNvPicPr>
          <p:nvPr/>
        </p:nvPicPr>
        <p:blipFill>
          <a:blip r:embed="rId5"/>
          <a:stretch>
            <a:fillRect/>
          </a:stretch>
        </p:blipFill>
        <p:spPr>
          <a:xfrm>
            <a:off x="5365495" y="110126"/>
            <a:ext cx="730505" cy="715784"/>
          </a:xfrm>
          <a:prstGeom prst="rect">
            <a:avLst/>
          </a:prstGeom>
        </p:spPr>
      </p:pic>
      <p:sp>
        <p:nvSpPr>
          <p:cNvPr id="9" name="Textfeld 8">
            <a:extLst>
              <a:ext uri="{FF2B5EF4-FFF2-40B4-BE49-F238E27FC236}">
                <a16:creationId xmlns:a16="http://schemas.microsoft.com/office/drawing/2014/main" id="{CB426679-4C8A-47FB-B6DE-F34A25D65B98}"/>
              </a:ext>
            </a:extLst>
          </p:cNvPr>
          <p:cNvSpPr txBox="1"/>
          <p:nvPr/>
        </p:nvSpPr>
        <p:spPr>
          <a:xfrm>
            <a:off x="7340494" y="5737243"/>
            <a:ext cx="4491038" cy="246221"/>
          </a:xfrm>
          <a:prstGeom prst="rect">
            <a:avLst/>
          </a:prstGeom>
          <a:noFill/>
        </p:spPr>
        <p:txBody>
          <a:bodyPr wrap="square" rtlCol="0">
            <a:spAutoFit/>
          </a:bodyPr>
          <a:lstStyle/>
          <a:p>
            <a:r>
              <a:rPr lang="en-GB" sz="1000" dirty="0">
                <a:solidFill>
                  <a:prstClr val="black"/>
                </a:solidFill>
                <a:latin typeface="Calibri" panose="020F0502020204030204"/>
              </a:rPr>
              <a:t>quelle: E-FIX Case study analysis of alternative financing of energy projects, 2018</a:t>
            </a:r>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a:t>
            </a:r>
          </a:p>
        </p:txBody>
      </p:sp>
    </p:spTree>
    <p:extLst>
      <p:ext uri="{BB962C8B-B14F-4D97-AF65-F5344CB8AC3E}">
        <p14:creationId xmlns:p14="http://schemas.microsoft.com/office/powerpoint/2010/main" val="2777577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05095"/>
            <a:ext cx="4809565" cy="4475007"/>
          </a:xfrm>
        </p:spPr>
        <p:txBody>
          <a:bodyPr>
            <a:normAutofit fontScale="92500" lnSpcReduction="10000"/>
          </a:bodyPr>
          <a:lstStyle/>
          <a:p>
            <a:pPr marL="0" indent="0">
              <a:buNone/>
            </a:pPr>
            <a:r>
              <a:rPr lang="de-DE" dirty="0"/>
              <a:t>Die Masse kann in junge Unternehmen</a:t>
            </a:r>
            <a:r>
              <a:rPr lang="de-DE" b="1" dirty="0"/>
              <a:t> investieren </a:t>
            </a:r>
            <a:r>
              <a:rPr lang="de-DE" dirty="0"/>
              <a:t>(beteiligungsbasiert) oder den KMU unter bestimmten rechtlichen Bedingungen </a:t>
            </a:r>
            <a:r>
              <a:rPr lang="de-DE" b="1" dirty="0"/>
              <a:t>Kredite anbieten</a:t>
            </a:r>
            <a:r>
              <a:rPr lang="de-DE" dirty="0"/>
              <a:t> (kreditbasiert).</a:t>
            </a:r>
            <a:endParaRPr lang="en-US" dirty="0"/>
          </a:p>
          <a:p>
            <a:pPr marL="0" indent="0">
              <a:buNone/>
            </a:pPr>
            <a:endParaRPr lang="en-US" dirty="0"/>
          </a:p>
          <a:p>
            <a:pPr marL="0" indent="0">
              <a:buNone/>
            </a:pPr>
            <a:endParaRPr lang="en-US" dirty="0"/>
          </a:p>
          <a:p>
            <a:pPr marL="0" indent="0">
              <a:buNone/>
            </a:pPr>
            <a:r>
              <a:rPr lang="de-DE" dirty="0"/>
              <a:t>Warum sollte ein Unternehmen interessiert sein?</a:t>
            </a:r>
            <a:endParaRPr lang="en-US" dirty="0"/>
          </a:p>
          <a:p>
            <a:pPr lvl="1"/>
            <a:r>
              <a:rPr lang="de-DE" dirty="0"/>
              <a:t>Weil es vor allem als </a:t>
            </a:r>
            <a:r>
              <a:rPr lang="de-DE" b="1" dirty="0"/>
              <a:t>ergänzende </a:t>
            </a:r>
            <a:r>
              <a:rPr lang="de-DE" dirty="0"/>
              <a:t>Finanzierungsform dienen kann</a:t>
            </a:r>
            <a:endParaRPr lang="en-US" dirty="0"/>
          </a:p>
          <a:p>
            <a:pPr lvl="1"/>
            <a:endParaRPr lang="en-US" dirty="0"/>
          </a:p>
          <a:p>
            <a:pPr marL="0" indent="0">
              <a:buNone/>
            </a:pPr>
            <a:endParaRPr lang="en-US" dirty="0"/>
          </a:p>
          <a:p>
            <a:pPr marL="0" indent="0">
              <a:buNone/>
            </a:pP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22</a:t>
            </a:fld>
            <a:endParaRPr lang="pl-PL" dirty="0"/>
          </a:p>
        </p:txBody>
      </p:sp>
      <p:sp>
        <p:nvSpPr>
          <p:cNvPr id="4" name="Title 3"/>
          <p:cNvSpPr>
            <a:spLocks noGrp="1"/>
          </p:cNvSpPr>
          <p:nvPr>
            <p:ph type="title"/>
          </p:nvPr>
        </p:nvSpPr>
        <p:spPr/>
        <p:txBody>
          <a:bodyPr/>
          <a:lstStyle/>
          <a:p>
            <a:r>
              <a:rPr lang="en-US" dirty="0"/>
              <a:t>Crowdfunding </a:t>
            </a:r>
            <a:r>
              <a:rPr lang="en-US" dirty="0" err="1"/>
              <a:t>mit</a:t>
            </a:r>
            <a:r>
              <a:rPr lang="en-US" dirty="0"/>
              <a:t> </a:t>
            </a:r>
            <a:r>
              <a:rPr lang="en-US" dirty="0" err="1"/>
              <a:t>finanzieller</a:t>
            </a:r>
            <a:r>
              <a:rPr lang="en-US" dirty="0"/>
              <a:t> </a:t>
            </a:r>
            <a:r>
              <a:rPr lang="en-US" dirty="0" err="1"/>
              <a:t>Kompensation</a:t>
            </a:r>
            <a:endParaRPr lang="en-US" dirty="0"/>
          </a:p>
        </p:txBody>
      </p:sp>
      <p:pic>
        <p:nvPicPr>
          <p:cNvPr id="5" name="Picture 4"/>
          <p:cNvPicPr>
            <a:picLocks noChangeAspect="1"/>
          </p:cNvPicPr>
          <p:nvPr/>
        </p:nvPicPr>
        <p:blipFill>
          <a:blip r:embed="rId3"/>
          <a:stretch>
            <a:fillRect/>
          </a:stretch>
        </p:blipFill>
        <p:spPr>
          <a:xfrm>
            <a:off x="5998157" y="1797384"/>
            <a:ext cx="5814535" cy="3253588"/>
          </a:xfrm>
          <a:prstGeom prst="rect">
            <a:avLst/>
          </a:prstGeom>
        </p:spPr>
      </p:pic>
      <p:sp>
        <p:nvSpPr>
          <p:cNvPr id="6" name="Rectangle 5">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8" name="TextBox 7"/>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 and Conda.at </a:t>
            </a:r>
          </a:p>
        </p:txBody>
      </p:sp>
    </p:spTree>
    <p:extLst>
      <p:ext uri="{BB962C8B-B14F-4D97-AF65-F5344CB8AC3E}">
        <p14:creationId xmlns:p14="http://schemas.microsoft.com/office/powerpoint/2010/main" val="4002715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de-DE" dirty="0"/>
              <a:t>Diese Art wird oft als </a:t>
            </a:r>
            <a:r>
              <a:rPr lang="de-DE" b="1" dirty="0"/>
              <a:t>Crowdinvesting</a:t>
            </a:r>
            <a:r>
              <a:rPr lang="de-DE" dirty="0"/>
              <a:t> und Unterstützer als </a:t>
            </a:r>
            <a:r>
              <a:rPr lang="de-DE" b="1" dirty="0"/>
              <a:t>Crowdinvestoren </a:t>
            </a:r>
            <a:r>
              <a:rPr lang="de-DE" dirty="0"/>
              <a:t>bezeichnet, insbesondere im deutschsprachigen Raum.</a:t>
            </a:r>
          </a:p>
          <a:p>
            <a:endParaRPr lang="en-US" dirty="0"/>
          </a:p>
          <a:p>
            <a:r>
              <a:rPr lang="en-US" dirty="0"/>
              <a:t>Kl</a:t>
            </a:r>
            <a:r>
              <a:rPr lang="de-DE" dirty="0" err="1"/>
              <a:t>einanleger</a:t>
            </a:r>
            <a:r>
              <a:rPr lang="de-DE" dirty="0"/>
              <a:t> erwerben Anteile an einem Unternehmen</a:t>
            </a:r>
            <a:endParaRPr lang="en-US" dirty="0"/>
          </a:p>
          <a:p>
            <a:pPr lvl="1"/>
            <a:r>
              <a:rPr lang="en-US" dirty="0"/>
              <a:t>KMU</a:t>
            </a:r>
          </a:p>
          <a:p>
            <a:pPr lvl="1"/>
            <a:r>
              <a:rPr lang="en-US" dirty="0"/>
              <a:t>Startups</a:t>
            </a:r>
          </a:p>
          <a:p>
            <a:pPr lvl="1"/>
            <a:r>
              <a:rPr lang="en-US" dirty="0" err="1"/>
              <a:t>Immobilien</a:t>
            </a:r>
            <a:endParaRPr lang="en-US" dirty="0"/>
          </a:p>
          <a:p>
            <a:pPr lvl="1"/>
            <a:r>
              <a:rPr lang="en-US" dirty="0" err="1"/>
              <a:t>Spezielle</a:t>
            </a:r>
            <a:r>
              <a:rPr lang="en-US" dirty="0"/>
              <a:t> </a:t>
            </a:r>
            <a:r>
              <a:rPr lang="en-US" dirty="0" err="1"/>
              <a:t>Projekte</a:t>
            </a:r>
            <a:endParaRPr lang="en-US" dirty="0"/>
          </a:p>
          <a:p>
            <a:r>
              <a:rPr lang="de-DE" dirty="0"/>
              <a:t>Das Risiko ist </a:t>
            </a:r>
            <a:r>
              <a:rPr lang="de-DE" b="1" dirty="0"/>
              <a:t>auf den Teilnahmebetrag begrenzt</a:t>
            </a:r>
            <a:endParaRPr lang="en-US" b="1" dirty="0"/>
          </a:p>
          <a:p>
            <a:pPr lvl="1"/>
            <a:r>
              <a:rPr lang="de-DE" dirty="0"/>
              <a:t>Erfolgreiche Unternehmen können attraktive Renditen erzielen </a:t>
            </a:r>
          </a:p>
          <a:p>
            <a:pPr lvl="1"/>
            <a:r>
              <a:rPr lang="de-DE" dirty="0"/>
              <a:t>Erfolglose Geschäfte führen zum </a:t>
            </a:r>
            <a:r>
              <a:rPr lang="de-AT" dirty="0"/>
              <a:t>Verlust des Investitionsbetrags</a:t>
            </a:r>
            <a:endParaRPr lang="en-US" dirty="0"/>
          </a:p>
          <a:p>
            <a:r>
              <a:rPr lang="de-DE" dirty="0"/>
              <a:t>Die Investition kann sehr niedrig sein (hängt auch von der Plattform ab)</a:t>
            </a:r>
            <a:endParaRPr lang="en-US" dirty="0"/>
          </a:p>
          <a:p>
            <a:pPr lvl="1"/>
            <a:r>
              <a:rPr lang="de-DE" dirty="0"/>
              <a:t>Oft ab 100 Euro pro Projekt</a:t>
            </a:r>
            <a:endParaRPr lang="en-US" dirty="0"/>
          </a:p>
          <a:p>
            <a:pPr lvl="1"/>
            <a:endParaRPr lang="en-US" dirty="0"/>
          </a:p>
          <a:p>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23</a:t>
            </a:fld>
            <a:endParaRPr lang="pl-PL" dirty="0"/>
          </a:p>
        </p:txBody>
      </p:sp>
      <p:sp>
        <p:nvSpPr>
          <p:cNvPr id="4" name="Title 3"/>
          <p:cNvSpPr>
            <a:spLocks noGrp="1"/>
          </p:cNvSpPr>
          <p:nvPr>
            <p:ph type="title"/>
          </p:nvPr>
        </p:nvSpPr>
        <p:spPr/>
        <p:txBody>
          <a:bodyPr/>
          <a:lstStyle/>
          <a:p>
            <a:r>
              <a:rPr lang="en-US" dirty="0" err="1"/>
              <a:t>Beteiligungsbasiertes</a:t>
            </a:r>
            <a:r>
              <a:rPr lang="en-US" dirty="0"/>
              <a:t> Crowdfunding</a:t>
            </a:r>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6" name="TextBox 5"/>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 and Conda.at </a:t>
            </a:r>
          </a:p>
        </p:txBody>
      </p:sp>
    </p:spTree>
    <p:extLst>
      <p:ext uri="{BB962C8B-B14F-4D97-AF65-F5344CB8AC3E}">
        <p14:creationId xmlns:p14="http://schemas.microsoft.com/office/powerpoint/2010/main" val="663299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8CE8062-FD6D-49A1-937B-18DB5342162C}"/>
              </a:ext>
            </a:extLst>
          </p:cNvPr>
          <p:cNvPicPr>
            <a:picLocks noChangeAspect="1"/>
          </p:cNvPicPr>
          <p:nvPr/>
        </p:nvPicPr>
        <p:blipFill>
          <a:blip r:embed="rId3"/>
          <a:stretch>
            <a:fillRect/>
          </a:stretch>
        </p:blipFill>
        <p:spPr>
          <a:xfrm>
            <a:off x="5410675" y="170481"/>
            <a:ext cx="812711" cy="718519"/>
          </a:xfrm>
          <a:prstGeom prst="rect">
            <a:avLst/>
          </a:prstGeom>
        </p:spPr>
      </p:pic>
      <p:sp>
        <p:nvSpPr>
          <p:cNvPr id="3" name="Inhaltsplatzhalter 2"/>
          <p:cNvSpPr>
            <a:spLocks noGrp="1"/>
          </p:cNvSpPr>
          <p:nvPr>
            <p:ph idx="1"/>
          </p:nvPr>
        </p:nvSpPr>
        <p:spPr>
          <a:xfrm>
            <a:off x="838200" y="1261533"/>
            <a:ext cx="6059822" cy="4648200"/>
          </a:xfrm>
        </p:spPr>
        <p:txBody>
          <a:bodyPr>
            <a:noAutofit/>
          </a:bodyPr>
          <a:lstStyle/>
          <a:p>
            <a:pPr marL="0" indent="0">
              <a:buNone/>
            </a:pPr>
            <a:r>
              <a:rPr lang="en-GB" sz="1800" b="1" dirty="0" err="1">
                <a:solidFill>
                  <a:srgbClr val="0070C0"/>
                </a:solidFill>
              </a:rPr>
              <a:t>Bürgerbeteiligung</a:t>
            </a:r>
            <a:r>
              <a:rPr lang="en-GB" sz="1800" b="1" dirty="0">
                <a:solidFill>
                  <a:srgbClr val="0070C0"/>
                </a:solidFill>
              </a:rPr>
              <a:t> 2.0</a:t>
            </a:r>
          </a:p>
          <a:p>
            <a:pPr marL="0" indent="0">
              <a:buNone/>
            </a:pPr>
            <a:endParaRPr lang="en-GB" sz="1800" b="1" dirty="0">
              <a:solidFill>
                <a:srgbClr val="0070C0"/>
              </a:solidFill>
            </a:endParaRPr>
          </a:p>
          <a:p>
            <a:pPr marL="360363" indent="-360363">
              <a:lnSpc>
                <a:spcPct val="80000"/>
              </a:lnSpc>
              <a:buBlip>
                <a:blip r:embed="rId4"/>
              </a:buBlip>
            </a:pPr>
            <a:r>
              <a:rPr lang="de-DE" sz="1600" dirty="0"/>
              <a:t>Die </a:t>
            </a:r>
            <a:r>
              <a:rPr lang="de-DE" sz="1600" dirty="0" err="1"/>
              <a:t>Oekostrom</a:t>
            </a:r>
            <a:r>
              <a:rPr lang="de-DE" sz="1600" dirty="0"/>
              <a:t> AG startete als erste AG im deutschsprachigen Raum eine Crowdinvesting-Kampagne zur Erhöhung des Eigenkapitals.</a:t>
            </a:r>
            <a:endParaRPr lang="en-US" sz="1550" dirty="0"/>
          </a:p>
          <a:p>
            <a:pPr marL="360363" indent="-360363">
              <a:lnSpc>
                <a:spcPct val="80000"/>
              </a:lnSpc>
              <a:buBlip>
                <a:blip r:embed="rId4"/>
              </a:buBlip>
            </a:pPr>
            <a:r>
              <a:rPr lang="de-DE" sz="1600" dirty="0"/>
              <a:t>48 Stunden nach dem Kampagnenstart im Jahr 2017 waren die von der </a:t>
            </a:r>
            <a:r>
              <a:rPr lang="de-DE" sz="1600" dirty="0" err="1"/>
              <a:t>Oekostrom</a:t>
            </a:r>
            <a:r>
              <a:rPr lang="de-DE" sz="1600" dirty="0"/>
              <a:t> AG angebotenen Aktien ausverkauft. Insgesamt haben sich 439 Investoren Unternehmensanteile im Wert von einer Million Euro am größten unabhängigen Energieversorger Österreichs gesichert.</a:t>
            </a:r>
            <a:endParaRPr lang="en-US" sz="1550" dirty="0"/>
          </a:p>
          <a:p>
            <a:pPr marL="360363" indent="-360363">
              <a:lnSpc>
                <a:spcPct val="80000"/>
              </a:lnSpc>
              <a:buBlip>
                <a:blip r:embed="rId4"/>
              </a:buBlip>
            </a:pPr>
            <a:r>
              <a:rPr lang="de-DE" sz="1600" dirty="0"/>
              <a:t>Finanzierungsziel: Ausbau der Kraftwerksanlagen für erneuerbare Energien</a:t>
            </a:r>
            <a:endParaRPr lang="en-US" sz="1550" dirty="0"/>
          </a:p>
          <a:p>
            <a:pPr marL="360363" indent="-360363">
              <a:lnSpc>
                <a:spcPct val="80000"/>
              </a:lnSpc>
              <a:buBlip>
                <a:blip r:embed="rId4"/>
              </a:buBlip>
            </a:pPr>
            <a:r>
              <a:rPr lang="de-DE" sz="1600" dirty="0"/>
              <a:t>Vertragsdetails:</a:t>
            </a:r>
            <a:endParaRPr lang="en-US" sz="1550" dirty="0"/>
          </a:p>
          <a:p>
            <a:pPr marL="817563" lvl="1" indent="-360363">
              <a:lnSpc>
                <a:spcPct val="80000"/>
              </a:lnSpc>
              <a:buBlip>
                <a:blip r:embed="rId4"/>
              </a:buBlip>
            </a:pPr>
            <a:r>
              <a:rPr lang="de-DE" sz="1200" dirty="0"/>
              <a:t>Ausgegebene Aktien: 11.323 Namensaktien</a:t>
            </a:r>
            <a:endParaRPr lang="en-US" sz="1200" dirty="0"/>
          </a:p>
          <a:p>
            <a:pPr marL="817563" lvl="1" indent="-360363">
              <a:lnSpc>
                <a:spcPct val="80000"/>
              </a:lnSpc>
              <a:buBlip>
                <a:blip r:embed="rId4"/>
              </a:buBlip>
            </a:pPr>
            <a:r>
              <a:rPr lang="en-US" sz="1200" dirty="0" err="1"/>
              <a:t>Preis</a:t>
            </a:r>
            <a:r>
              <a:rPr lang="en-US" sz="1200" dirty="0"/>
              <a:t>: 100 EUR</a:t>
            </a:r>
          </a:p>
          <a:p>
            <a:pPr marL="817563" lvl="1" indent="-360363">
              <a:lnSpc>
                <a:spcPct val="80000"/>
              </a:lnSpc>
              <a:buBlip>
                <a:blip r:embed="rId4"/>
              </a:buBlip>
            </a:pPr>
            <a:r>
              <a:rPr lang="de-DE" sz="1200" dirty="0"/>
              <a:t>Handel: über die Handelsplattform der </a:t>
            </a:r>
            <a:r>
              <a:rPr lang="de-DE" sz="1200" dirty="0" err="1"/>
              <a:t>Oekostrom</a:t>
            </a:r>
            <a:r>
              <a:rPr lang="de-DE" sz="1200" dirty="0"/>
              <a:t> AG auf aktie.oekostrom.at</a:t>
            </a:r>
            <a:endParaRPr lang="en-US" sz="1200" dirty="0"/>
          </a:p>
          <a:p>
            <a:pPr marL="817563" lvl="1" indent="-360363">
              <a:lnSpc>
                <a:spcPct val="80000"/>
              </a:lnSpc>
              <a:buBlip>
                <a:blip r:embed="rId4"/>
              </a:buBlip>
            </a:pPr>
            <a:r>
              <a:rPr lang="de-DE" sz="1200" dirty="0"/>
              <a:t>Dividendenausschüttung für neue Aktien: erst in 2017 (Auszahlung 2018)</a:t>
            </a:r>
            <a:endParaRPr lang="en-US" sz="1200" dirty="0"/>
          </a:p>
          <a:p>
            <a:pPr marL="817563" lvl="1" indent="-360363">
              <a:lnSpc>
                <a:spcPct val="80000"/>
              </a:lnSpc>
              <a:buBlip>
                <a:blip r:embed="rId4"/>
              </a:buBlip>
            </a:pPr>
            <a:r>
              <a:rPr lang="de-DE" sz="1200" dirty="0"/>
              <a:t>Stimmrecht: Erstmals auf der Hauptversammlung 2017</a:t>
            </a:r>
            <a:endParaRPr lang="en-US" sz="1200" dirty="0"/>
          </a:p>
          <a:p>
            <a:pPr marL="457200" lvl="1" indent="0">
              <a:lnSpc>
                <a:spcPct val="80000"/>
              </a:lnSpc>
              <a:buNone/>
            </a:pPr>
            <a:endParaRPr lang="en-US" sz="1200" dirty="0"/>
          </a:p>
        </p:txBody>
      </p:sp>
      <p:sp>
        <p:nvSpPr>
          <p:cNvPr id="11268" name="Foliennummernplatzhalt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17" indent="-263776">
              <a:defRPr>
                <a:solidFill>
                  <a:schemeClr val="tx1"/>
                </a:solidFill>
                <a:latin typeface="Arial" panose="020B0604020202020204" pitchFamily="34" charset="0"/>
                <a:cs typeface="Arial" panose="020B0604020202020204" pitchFamily="34" charset="0"/>
              </a:defRPr>
            </a:lvl2pPr>
            <a:lvl3pPr marL="1055103" indent="-211021">
              <a:defRPr>
                <a:solidFill>
                  <a:schemeClr val="tx1"/>
                </a:solidFill>
                <a:latin typeface="Arial" panose="020B0604020202020204" pitchFamily="34" charset="0"/>
                <a:cs typeface="Arial" panose="020B0604020202020204" pitchFamily="34" charset="0"/>
              </a:defRPr>
            </a:lvl3pPr>
            <a:lvl4pPr marL="1477145" indent="-211021">
              <a:defRPr>
                <a:solidFill>
                  <a:schemeClr val="tx1"/>
                </a:solidFill>
                <a:latin typeface="Arial" panose="020B0604020202020204" pitchFamily="34" charset="0"/>
                <a:cs typeface="Arial" panose="020B0604020202020204" pitchFamily="34" charset="0"/>
              </a:defRPr>
            </a:lvl4pPr>
            <a:lvl5pPr marL="1899186" indent="-211021">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F2A87-6A8C-4BD7-943C-4704CD95AC52}" type="slidenum">
              <a:rPr lang="de-DE" altLang="de-DE">
                <a:solidFill>
                  <a:srgbClr val="5F5F5F"/>
                </a:solidFill>
              </a:rPr>
              <a:pPr/>
              <a:t>24</a:t>
            </a:fld>
            <a:endParaRPr lang="de-DE" altLang="de-DE">
              <a:solidFill>
                <a:srgbClr val="5F5F5F"/>
              </a:solidFill>
            </a:endParaRPr>
          </a:p>
        </p:txBody>
      </p:sp>
      <p:sp>
        <p:nvSpPr>
          <p:cNvPr id="11266" name="Titel 1"/>
          <p:cNvSpPr>
            <a:spLocks noGrp="1"/>
          </p:cNvSpPr>
          <p:nvPr>
            <p:ph type="title"/>
          </p:nvPr>
        </p:nvSpPr>
        <p:spPr>
          <a:prstGeom prst="rect">
            <a:avLst/>
          </a:prstGeom>
        </p:spPr>
        <p:txBody>
          <a:bodyPr>
            <a:noAutofit/>
          </a:bodyPr>
          <a:lstStyle/>
          <a:p>
            <a:r>
              <a:rPr lang="de-AT" altLang="de-DE" dirty="0">
                <a:cs typeface="Calibri"/>
              </a:rPr>
              <a:t>Crowdinvesting-Projekt - Beispiel</a:t>
            </a:r>
            <a:endParaRPr altLang="de-DE" sz="2800" dirty="0">
              <a:cs typeface="Calibri"/>
            </a:endParaRPr>
          </a:p>
        </p:txBody>
      </p:sp>
      <p:pic>
        <p:nvPicPr>
          <p:cNvPr id="2" name="Grafik 1">
            <a:extLst>
              <a:ext uri="{FF2B5EF4-FFF2-40B4-BE49-F238E27FC236}">
                <a16:creationId xmlns:a16="http://schemas.microsoft.com/office/drawing/2014/main" id="{B382FFA9-6049-454C-9409-595DB8333BB8}"/>
              </a:ext>
            </a:extLst>
          </p:cNvPr>
          <p:cNvPicPr>
            <a:picLocks noChangeAspect="1"/>
          </p:cNvPicPr>
          <p:nvPr/>
        </p:nvPicPr>
        <p:blipFill>
          <a:blip r:embed="rId5"/>
          <a:stretch>
            <a:fillRect/>
          </a:stretch>
        </p:blipFill>
        <p:spPr>
          <a:xfrm>
            <a:off x="6996156" y="1148602"/>
            <a:ext cx="4577630" cy="4569246"/>
          </a:xfrm>
          <a:prstGeom prst="rect">
            <a:avLst/>
          </a:prstGeom>
        </p:spPr>
      </p:pic>
      <p:sp>
        <p:nvSpPr>
          <p:cNvPr id="9" name="Textfeld 8">
            <a:extLst>
              <a:ext uri="{FF2B5EF4-FFF2-40B4-BE49-F238E27FC236}">
                <a16:creationId xmlns:a16="http://schemas.microsoft.com/office/drawing/2014/main" id="{BFE78EC4-E84A-47A8-B705-6F6F16BBDFA7}"/>
              </a:ext>
            </a:extLst>
          </p:cNvPr>
          <p:cNvSpPr txBox="1"/>
          <p:nvPr/>
        </p:nvSpPr>
        <p:spPr>
          <a:xfrm>
            <a:off x="7180882" y="5642493"/>
            <a:ext cx="4491038" cy="246221"/>
          </a:xfrm>
          <a:prstGeom prst="rect">
            <a:avLst/>
          </a:prstGeom>
          <a:noFill/>
        </p:spPr>
        <p:txBody>
          <a:bodyPr wrap="square" rtlCol="0">
            <a:spAutoFit/>
          </a:bodyPr>
          <a:lstStyle/>
          <a:p>
            <a:r>
              <a:rPr lang="en-GB" sz="1000" dirty="0">
                <a:solidFill>
                  <a:prstClr val="black"/>
                </a:solidFill>
                <a:latin typeface="Calibri" panose="020F0502020204030204"/>
              </a:rPr>
              <a:t>quelle: E-FIX Case study analysis of alternative financing of energy projects, 2018</a:t>
            </a:r>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2312151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de-DE" dirty="0"/>
              <a:t>Diese Art wird insbesondere im deutschsprachigen Raum häufig als </a:t>
            </a:r>
            <a:r>
              <a:rPr lang="de-DE" b="1" dirty="0"/>
              <a:t>Crowdlending oder Peer-to-Peer-Lending</a:t>
            </a:r>
            <a:r>
              <a:rPr lang="de-DE" dirty="0"/>
              <a:t> bezeichnet.</a:t>
            </a:r>
            <a:endParaRPr lang="en-US" dirty="0"/>
          </a:p>
          <a:p>
            <a:r>
              <a:rPr lang="de-DE" dirty="0"/>
              <a:t>Unterstützer verleihen ihr Geld (private Mikrokredite) direkt oder über eine Crowdfunding-Plattform an eine bestimmte Person</a:t>
            </a:r>
            <a:endParaRPr lang="en-US" dirty="0"/>
          </a:p>
          <a:p>
            <a:pPr lvl="1"/>
            <a:r>
              <a:rPr lang="de-DE" dirty="0"/>
              <a:t>Die Unterstützer erhalten die im Voraus ausgehandelten Kapital- und Zinszahlungen zurück. Der Zinssatz richtet sich nach dem individuellen Risiko jedes Projekts sowie nach Angebot und Nachfrage</a:t>
            </a:r>
            <a:endParaRPr lang="en-US" dirty="0"/>
          </a:p>
          <a:p>
            <a:r>
              <a:rPr lang="en-US" dirty="0"/>
              <a:t>Es </a:t>
            </a:r>
            <a:r>
              <a:rPr lang="en-US" dirty="0" err="1"/>
              <a:t>handelt</a:t>
            </a:r>
            <a:r>
              <a:rPr lang="en-US" dirty="0"/>
              <a:t> </a:t>
            </a:r>
            <a:r>
              <a:rPr lang="en-US" dirty="0" err="1"/>
              <a:t>sich</a:t>
            </a:r>
            <a:r>
              <a:rPr lang="en-US" dirty="0"/>
              <a:t> </a:t>
            </a:r>
            <a:r>
              <a:rPr lang="en-US" dirty="0" err="1"/>
              <a:t>hier</a:t>
            </a:r>
            <a:r>
              <a:rPr lang="en-US" dirty="0"/>
              <a:t> um </a:t>
            </a:r>
            <a:r>
              <a:rPr lang="de-DE" dirty="0"/>
              <a:t>„</a:t>
            </a:r>
            <a:r>
              <a:rPr lang="en-US" dirty="0"/>
              <a:t>Mezzanine-Kapital”. </a:t>
            </a:r>
            <a:r>
              <a:rPr lang="de-DE" dirty="0"/>
              <a:t>Im Insolvenzfall darf ein Rückzahlungsanspruch erst gegeben sein, nachdem alle anderen Gläubiger bedient wurden.</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25</a:t>
            </a:fld>
            <a:endParaRPr lang="pl-PL" dirty="0"/>
          </a:p>
        </p:txBody>
      </p:sp>
      <p:sp>
        <p:nvSpPr>
          <p:cNvPr id="4" name="Title 3"/>
          <p:cNvSpPr>
            <a:spLocks noGrp="1"/>
          </p:cNvSpPr>
          <p:nvPr>
            <p:ph type="title"/>
          </p:nvPr>
        </p:nvSpPr>
        <p:spPr/>
        <p:txBody>
          <a:bodyPr/>
          <a:lstStyle/>
          <a:p>
            <a:r>
              <a:rPr lang="en-US" dirty="0" err="1"/>
              <a:t>Kreditbasiertes</a:t>
            </a:r>
            <a:r>
              <a:rPr lang="en-US" dirty="0"/>
              <a:t> Crowdfunding</a:t>
            </a:r>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6" name="TextBox 5"/>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2093061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261533"/>
            <a:ext cx="6316545" cy="4648200"/>
          </a:xfrm>
        </p:spPr>
        <p:txBody>
          <a:bodyPr>
            <a:noAutofit/>
          </a:bodyPr>
          <a:lstStyle/>
          <a:p>
            <a:pPr marL="0" indent="0">
              <a:buNone/>
            </a:pPr>
            <a:r>
              <a:rPr lang="de-DE" sz="1800" b="1" dirty="0">
                <a:solidFill>
                  <a:srgbClr val="0070C0"/>
                </a:solidFill>
              </a:rPr>
              <a:t>Sonnige Dächer der Stadt </a:t>
            </a:r>
            <a:r>
              <a:rPr lang="de-DE" sz="1800" b="1" dirty="0" err="1">
                <a:solidFill>
                  <a:srgbClr val="0070C0"/>
                </a:solidFill>
              </a:rPr>
              <a:t>Križevci</a:t>
            </a:r>
            <a:endParaRPr lang="de-DE" sz="1800" b="1" dirty="0">
              <a:solidFill>
                <a:srgbClr val="0070C0"/>
              </a:solidFill>
            </a:endParaRPr>
          </a:p>
          <a:p>
            <a:pPr marL="0" indent="0">
              <a:buNone/>
            </a:pPr>
            <a:endParaRPr lang="en-US" sz="1800" b="1" dirty="0">
              <a:solidFill>
                <a:srgbClr val="0070C0"/>
              </a:solidFill>
            </a:endParaRPr>
          </a:p>
          <a:p>
            <a:pPr marL="360363" indent="-360363">
              <a:lnSpc>
                <a:spcPct val="80000"/>
              </a:lnSpc>
              <a:buBlip>
                <a:blip r:embed="rId3"/>
              </a:buBlip>
            </a:pPr>
            <a:r>
              <a:rPr lang="de-DE" sz="1600" dirty="0"/>
              <a:t>Investitionsziel: Auf dem Dach des Unternehmenszentrum </a:t>
            </a:r>
            <a:r>
              <a:rPr lang="de-DE" sz="1600" dirty="0" err="1"/>
              <a:t>Križevci</a:t>
            </a:r>
            <a:r>
              <a:rPr lang="de-DE" sz="1600" dirty="0"/>
              <a:t> (KEC) wurde ein 30-kW-Solarkraftwerk errichtet. Der am Standort produzierte Strom wird zu Marktpreisen an KEC verkauft und nach zehn Jahren wird KEC Eigentümer der PV-Anlage.</a:t>
            </a:r>
            <a:endParaRPr lang="en-US" sz="1550" dirty="0"/>
          </a:p>
          <a:p>
            <a:pPr marL="360363" indent="-360363">
              <a:lnSpc>
                <a:spcPct val="80000"/>
              </a:lnSpc>
              <a:buBlip>
                <a:blip r:embed="rId3"/>
              </a:buBlip>
            </a:pPr>
            <a:r>
              <a:rPr lang="de-DE" sz="1600" dirty="0"/>
              <a:t>CF-Modell: Crowdlending-Investition mit einem Ziel von 30.000 Euro. Der Betrag wurde in 10 Tagen von 53 Kleinanlegern auf Basis des Mikrokreditmodells </a:t>
            </a:r>
            <a:r>
              <a:rPr lang="de-AT" sz="1600" dirty="0"/>
              <a:t>eingesammelt.</a:t>
            </a:r>
            <a:endParaRPr lang="en-US" sz="1550" dirty="0"/>
          </a:p>
          <a:p>
            <a:r>
              <a:rPr lang="de-DE" sz="1600" dirty="0"/>
              <a:t>Mindestinvestition = </a:t>
            </a:r>
            <a:r>
              <a:rPr lang="en-US" sz="1550" dirty="0"/>
              <a:t>130 EUR</a:t>
            </a:r>
            <a:br>
              <a:rPr lang="en-US" sz="1550" dirty="0"/>
            </a:br>
            <a:r>
              <a:rPr lang="de-DE" sz="1600" dirty="0"/>
              <a:t>Höchstinvestition </a:t>
            </a:r>
            <a:r>
              <a:rPr lang="en-US" sz="1550" dirty="0"/>
              <a:t>= 1.300 EUR</a:t>
            </a:r>
            <a:br>
              <a:rPr lang="en-US" sz="1550" dirty="0"/>
            </a:br>
            <a:r>
              <a:rPr lang="en-US" sz="1550" dirty="0"/>
              <a:t>→ </a:t>
            </a:r>
            <a:r>
              <a:rPr lang="de-DE" sz="1600" dirty="0"/>
              <a:t>Zielgruppe sind Bürger und keine professionellen Anleger</a:t>
            </a:r>
          </a:p>
          <a:p>
            <a:pPr marL="360363" indent="-360363">
              <a:lnSpc>
                <a:spcPct val="80000"/>
              </a:lnSpc>
              <a:buBlip>
                <a:blip r:embed="rId3"/>
              </a:buBlip>
            </a:pPr>
            <a:r>
              <a:rPr lang="de-DE" sz="1600" dirty="0"/>
              <a:t>Die Darlehen werden über einen Zeitraum von 10 Jahren mit 4,5% der Zinsen aus den Erträgen aus der Stromerzeugung des Solarkraftwerks an die Anleger zurückgezahlt.</a:t>
            </a:r>
            <a:endParaRPr lang="en-US" sz="1600" dirty="0"/>
          </a:p>
          <a:p>
            <a:pPr marL="360363" indent="-360363">
              <a:lnSpc>
                <a:spcPct val="80000"/>
              </a:lnSpc>
              <a:buBlip>
                <a:blip r:embed="rId3"/>
              </a:buBlip>
            </a:pPr>
            <a:endParaRPr lang="en-US" sz="1550" dirty="0"/>
          </a:p>
          <a:p>
            <a:pPr marL="0" indent="0">
              <a:lnSpc>
                <a:spcPct val="80000"/>
              </a:lnSpc>
              <a:buNone/>
            </a:pPr>
            <a:endParaRPr lang="en-US" sz="1550" dirty="0"/>
          </a:p>
        </p:txBody>
      </p:sp>
      <p:sp>
        <p:nvSpPr>
          <p:cNvPr id="11268" name="Foliennummernplatzhalt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17" indent="-263776">
              <a:defRPr>
                <a:solidFill>
                  <a:schemeClr val="tx1"/>
                </a:solidFill>
                <a:latin typeface="Arial" panose="020B0604020202020204" pitchFamily="34" charset="0"/>
                <a:cs typeface="Arial" panose="020B0604020202020204" pitchFamily="34" charset="0"/>
              </a:defRPr>
            </a:lvl2pPr>
            <a:lvl3pPr marL="1055103" indent="-211021">
              <a:defRPr>
                <a:solidFill>
                  <a:schemeClr val="tx1"/>
                </a:solidFill>
                <a:latin typeface="Arial" panose="020B0604020202020204" pitchFamily="34" charset="0"/>
                <a:cs typeface="Arial" panose="020B0604020202020204" pitchFamily="34" charset="0"/>
              </a:defRPr>
            </a:lvl3pPr>
            <a:lvl4pPr marL="1477145" indent="-211021">
              <a:defRPr>
                <a:solidFill>
                  <a:schemeClr val="tx1"/>
                </a:solidFill>
                <a:latin typeface="Arial" panose="020B0604020202020204" pitchFamily="34" charset="0"/>
                <a:cs typeface="Arial" panose="020B0604020202020204" pitchFamily="34" charset="0"/>
              </a:defRPr>
            </a:lvl4pPr>
            <a:lvl5pPr marL="1899186" indent="-211021">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F2A87-6A8C-4BD7-943C-4704CD95AC52}" type="slidenum">
              <a:rPr lang="de-DE" altLang="de-DE">
                <a:solidFill>
                  <a:srgbClr val="5F5F5F"/>
                </a:solidFill>
              </a:rPr>
              <a:pPr/>
              <a:t>26</a:t>
            </a:fld>
            <a:endParaRPr lang="de-DE" altLang="de-DE">
              <a:solidFill>
                <a:srgbClr val="5F5F5F"/>
              </a:solidFill>
            </a:endParaRPr>
          </a:p>
        </p:txBody>
      </p:sp>
      <p:sp>
        <p:nvSpPr>
          <p:cNvPr id="11266" name="Titel 1"/>
          <p:cNvSpPr>
            <a:spLocks noGrp="1"/>
          </p:cNvSpPr>
          <p:nvPr>
            <p:ph type="title"/>
          </p:nvPr>
        </p:nvSpPr>
        <p:spPr>
          <a:prstGeom prst="rect">
            <a:avLst/>
          </a:prstGeom>
        </p:spPr>
        <p:txBody>
          <a:bodyPr>
            <a:noAutofit/>
          </a:bodyPr>
          <a:lstStyle/>
          <a:p>
            <a:r>
              <a:rPr lang="de-AT" altLang="de-DE" dirty="0">
                <a:cs typeface="Calibri"/>
              </a:rPr>
              <a:t>Crowdlending-Projekt - Beispiel</a:t>
            </a:r>
            <a:endParaRPr altLang="de-DE" sz="2800" dirty="0">
              <a:cs typeface="Calibri"/>
            </a:endParaRPr>
          </a:p>
        </p:txBody>
      </p:sp>
      <p:pic>
        <p:nvPicPr>
          <p:cNvPr id="2" name="Grafik 1">
            <a:extLst>
              <a:ext uri="{FF2B5EF4-FFF2-40B4-BE49-F238E27FC236}">
                <a16:creationId xmlns:a16="http://schemas.microsoft.com/office/drawing/2014/main" id="{546147D2-7193-48B9-A128-5C14C2C32894}"/>
              </a:ext>
            </a:extLst>
          </p:cNvPr>
          <p:cNvPicPr>
            <a:picLocks noChangeAspect="1"/>
          </p:cNvPicPr>
          <p:nvPr/>
        </p:nvPicPr>
        <p:blipFill>
          <a:blip r:embed="rId4"/>
          <a:stretch>
            <a:fillRect/>
          </a:stretch>
        </p:blipFill>
        <p:spPr>
          <a:xfrm>
            <a:off x="5074723" y="0"/>
            <a:ext cx="915654" cy="835291"/>
          </a:xfrm>
          <a:prstGeom prst="rect">
            <a:avLst/>
          </a:prstGeom>
        </p:spPr>
      </p:pic>
      <p:pic>
        <p:nvPicPr>
          <p:cNvPr id="5" name="Grafik 4">
            <a:extLst>
              <a:ext uri="{FF2B5EF4-FFF2-40B4-BE49-F238E27FC236}">
                <a16:creationId xmlns:a16="http://schemas.microsoft.com/office/drawing/2014/main" id="{83089D0F-D1DC-44BF-99CD-92AA30FDF312}"/>
              </a:ext>
            </a:extLst>
          </p:cNvPr>
          <p:cNvPicPr>
            <a:picLocks noChangeAspect="1"/>
          </p:cNvPicPr>
          <p:nvPr/>
        </p:nvPicPr>
        <p:blipFill>
          <a:blip r:embed="rId5"/>
          <a:stretch>
            <a:fillRect/>
          </a:stretch>
        </p:blipFill>
        <p:spPr>
          <a:xfrm>
            <a:off x="7333722" y="1077262"/>
            <a:ext cx="4360607" cy="4611869"/>
          </a:xfrm>
          <a:prstGeom prst="rect">
            <a:avLst/>
          </a:prstGeom>
        </p:spPr>
      </p:pic>
      <p:sp>
        <p:nvSpPr>
          <p:cNvPr id="9" name="Textfeld 8">
            <a:extLst>
              <a:ext uri="{FF2B5EF4-FFF2-40B4-BE49-F238E27FC236}">
                <a16:creationId xmlns:a16="http://schemas.microsoft.com/office/drawing/2014/main" id="{C7A6A167-EFD2-492F-854A-8A412E814289}"/>
              </a:ext>
            </a:extLst>
          </p:cNvPr>
          <p:cNvSpPr txBox="1"/>
          <p:nvPr/>
        </p:nvSpPr>
        <p:spPr>
          <a:xfrm>
            <a:off x="7382268" y="5663512"/>
            <a:ext cx="4491038" cy="246221"/>
          </a:xfrm>
          <a:prstGeom prst="rect">
            <a:avLst/>
          </a:prstGeom>
          <a:noFill/>
        </p:spPr>
        <p:txBody>
          <a:bodyPr wrap="square" rtlCol="0">
            <a:spAutoFit/>
          </a:bodyPr>
          <a:lstStyle/>
          <a:p>
            <a:r>
              <a:rPr lang="en-GB" sz="1000" dirty="0">
                <a:solidFill>
                  <a:prstClr val="black"/>
                </a:solidFill>
                <a:latin typeface="Calibri" panose="020F0502020204030204"/>
              </a:rPr>
              <a:t>quelle: E-FIX Case study analysis of alternative financing of energy projects, 2018</a:t>
            </a:r>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4132187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6" name="Title 5"/>
          <p:cNvSpPr>
            <a:spLocks noGrp="1"/>
          </p:cNvSpPr>
          <p:nvPr>
            <p:ph type="title"/>
          </p:nvPr>
        </p:nvSpPr>
        <p:spPr/>
        <p:txBody>
          <a:bodyPr/>
          <a:lstStyle/>
          <a:p>
            <a:r>
              <a:rPr lang="en-US" dirty="0" err="1"/>
              <a:t>Vergleich</a:t>
            </a:r>
            <a:r>
              <a:rPr lang="en-US" dirty="0"/>
              <a:t> </a:t>
            </a:r>
            <a:r>
              <a:rPr lang="en-US" dirty="0" err="1"/>
              <a:t>mit</a:t>
            </a:r>
            <a:r>
              <a:rPr lang="en-US" dirty="0"/>
              <a:t> </a:t>
            </a:r>
            <a:r>
              <a:rPr lang="en-US" dirty="0" err="1"/>
              <a:t>anderen</a:t>
            </a:r>
            <a:r>
              <a:rPr lang="en-US" dirty="0"/>
              <a:t> </a:t>
            </a:r>
            <a:r>
              <a:rPr lang="en-US" dirty="0" err="1"/>
              <a:t>Finanzierungsalternativen</a:t>
            </a:r>
            <a:endParaRPr lang="en-US" dirty="0"/>
          </a:p>
        </p:txBody>
      </p:sp>
      <p:pic>
        <p:nvPicPr>
          <p:cNvPr id="3" name="Grafik 2">
            <a:extLst>
              <a:ext uri="{FF2B5EF4-FFF2-40B4-BE49-F238E27FC236}">
                <a16:creationId xmlns:a16="http://schemas.microsoft.com/office/drawing/2014/main" id="{B9E92D0F-13C3-4DAB-8399-8279292892F9}"/>
              </a:ext>
            </a:extLst>
          </p:cNvPr>
          <p:cNvPicPr>
            <a:picLocks noChangeAspect="1"/>
          </p:cNvPicPr>
          <p:nvPr/>
        </p:nvPicPr>
        <p:blipFill>
          <a:blip r:embed="rId3"/>
          <a:stretch>
            <a:fillRect/>
          </a:stretch>
        </p:blipFill>
        <p:spPr>
          <a:xfrm>
            <a:off x="1374262" y="1178027"/>
            <a:ext cx="9443475" cy="3168831"/>
          </a:xfrm>
          <a:prstGeom prst="rect">
            <a:avLst/>
          </a:prstGeom>
        </p:spPr>
      </p:pic>
      <p:sp>
        <p:nvSpPr>
          <p:cNvPr id="10" name="Rectangle 9"/>
          <p:cNvSpPr/>
          <p:nvPr/>
        </p:nvSpPr>
        <p:spPr>
          <a:xfrm>
            <a:off x="1835425" y="4466127"/>
            <a:ext cx="8521148" cy="1200329"/>
          </a:xfrm>
          <a:prstGeom prst="rect">
            <a:avLst/>
          </a:prstGeom>
        </p:spPr>
        <p:txBody>
          <a:bodyPr wrap="square">
            <a:spAutoFit/>
          </a:bodyPr>
          <a:lstStyle/>
          <a:p>
            <a:r>
              <a:rPr lang="de-DE" b="1" dirty="0"/>
              <a:t>Hauptunterschied</a:t>
            </a:r>
            <a:r>
              <a:rPr lang="de-DE" dirty="0"/>
              <a:t> zwischen </a:t>
            </a:r>
            <a:r>
              <a:rPr lang="de-DE" b="1" dirty="0"/>
              <a:t>Crowdfunding </a:t>
            </a:r>
            <a:r>
              <a:rPr lang="de-DE" dirty="0"/>
              <a:t>und </a:t>
            </a:r>
            <a:r>
              <a:rPr lang="de-DE" b="1" dirty="0"/>
              <a:t>Crowdinvesting</a:t>
            </a:r>
            <a:r>
              <a:rPr lang="de-DE" dirty="0"/>
              <a:t>:</a:t>
            </a:r>
          </a:p>
          <a:p>
            <a:pPr marL="285750" indent="-285750">
              <a:buFont typeface="Arial" panose="020B0604020202020204" pitchFamily="34" charset="0"/>
              <a:buChar char="•"/>
            </a:pPr>
            <a:r>
              <a:rPr lang="en-US" dirty="0"/>
              <a:t>Crowdfunding: </a:t>
            </a:r>
            <a:r>
              <a:rPr lang="de-DE" dirty="0"/>
              <a:t>Unterstützung von Personen, die einen finanziellen Gewinn erwarten.</a:t>
            </a:r>
          </a:p>
          <a:p>
            <a:pPr marL="285750" indent="-285750">
              <a:buFont typeface="Arial" panose="020B0604020202020204" pitchFamily="34" charset="0"/>
              <a:buChar char="•"/>
            </a:pPr>
            <a:r>
              <a:rPr lang="en-US" dirty="0" err="1"/>
              <a:t>Crowdinvesting</a:t>
            </a:r>
            <a:r>
              <a:rPr lang="en-US" dirty="0"/>
              <a:t>: </a:t>
            </a:r>
            <a:r>
              <a:rPr lang="de-DE" dirty="0"/>
              <a:t>Unterstützung von Personen, die ein Projekt unterstützen oder ein bestimmtes Produkt / eine bestimmte Dienstleistung erwarten.</a:t>
            </a:r>
            <a:endParaRPr lang="en-US" dirty="0"/>
          </a:p>
        </p:txBody>
      </p:sp>
      <p:sp>
        <p:nvSpPr>
          <p:cNvPr id="4" name="Slide Number Placeholder 3"/>
          <p:cNvSpPr>
            <a:spLocks noGrp="1"/>
          </p:cNvSpPr>
          <p:nvPr>
            <p:ph type="sldNum" sz="quarter" idx="12"/>
          </p:nvPr>
        </p:nvSpPr>
        <p:spPr/>
        <p:txBody>
          <a:bodyPr/>
          <a:lstStyle/>
          <a:p>
            <a:fld id="{C77C6C3F-668B-4AF5-BFA9-0F657EB068D6}" type="slidenum">
              <a:rPr lang="pl-PL" smtClean="0"/>
              <a:pPr/>
              <a:t>27</a:t>
            </a:fld>
            <a:endParaRPr lang="pl-PL"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8" name="TextBox 7"/>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 and Conda.at </a:t>
            </a:r>
          </a:p>
        </p:txBody>
      </p:sp>
    </p:spTree>
    <p:extLst>
      <p:ext uri="{BB962C8B-B14F-4D97-AF65-F5344CB8AC3E}">
        <p14:creationId xmlns:p14="http://schemas.microsoft.com/office/powerpoint/2010/main" val="733844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428155523"/>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7"/>
          <p:cNvSpPr>
            <a:spLocks noGrp="1"/>
          </p:cNvSpPr>
          <p:nvPr>
            <p:ph type="title"/>
          </p:nvPr>
        </p:nvSpPr>
        <p:spPr/>
        <p:txBody>
          <a:bodyPr/>
          <a:lstStyle/>
          <a:p>
            <a:r>
              <a:rPr lang="en-US" dirty="0"/>
              <a:t>Crowdfunding </a:t>
            </a:r>
            <a:r>
              <a:rPr lang="en-US" dirty="0" err="1"/>
              <a:t>mit</a:t>
            </a:r>
            <a:r>
              <a:rPr lang="en-US" dirty="0"/>
              <a:t> </a:t>
            </a:r>
            <a:r>
              <a:rPr lang="en-US" dirty="0" err="1"/>
              <a:t>finanzieller</a:t>
            </a:r>
            <a:r>
              <a:rPr lang="en-US" dirty="0"/>
              <a:t> </a:t>
            </a:r>
            <a:r>
              <a:rPr lang="en-US" dirty="0" err="1"/>
              <a:t>Kompensation</a:t>
            </a:r>
            <a:r>
              <a:rPr lang="en-US" dirty="0"/>
              <a:t> - </a:t>
            </a:r>
            <a:r>
              <a:rPr lang="en-US" dirty="0" err="1"/>
              <a:t>Vorteile</a:t>
            </a:r>
            <a:endParaRPr lang="en-US" dirty="0"/>
          </a:p>
        </p:txBody>
      </p:sp>
      <p:sp>
        <p:nvSpPr>
          <p:cNvPr id="11" name="Slide Number Placeholder 10"/>
          <p:cNvSpPr>
            <a:spLocks noGrp="1"/>
          </p:cNvSpPr>
          <p:nvPr>
            <p:ph type="sldNum" sz="quarter" idx="12"/>
          </p:nvPr>
        </p:nvSpPr>
        <p:spPr/>
        <p:txBody>
          <a:bodyPr/>
          <a:lstStyle/>
          <a:p>
            <a:fld id="{C77C6C3F-668B-4AF5-BFA9-0F657EB068D6}" type="slidenum">
              <a:rPr lang="pl-PL" smtClean="0"/>
              <a:pPr/>
              <a:t>28</a:t>
            </a:fld>
            <a:endParaRPr lang="pl-PL" dirty="0"/>
          </a:p>
        </p:txBody>
      </p:sp>
      <p:sp>
        <p:nvSpPr>
          <p:cNvPr id="12" name="Rectangle 11">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13" name="TextBox 12"/>
          <p:cNvSpPr txBox="1"/>
          <p:nvPr/>
        </p:nvSpPr>
        <p:spPr>
          <a:xfrm>
            <a:off x="8211438" y="6248012"/>
            <a:ext cx="2472604" cy="276999"/>
          </a:xfrm>
          <a:prstGeom prst="rect">
            <a:avLst/>
          </a:prstGeom>
          <a:noFill/>
        </p:spPr>
        <p:txBody>
          <a:bodyPr wrap="square" rtlCol="0">
            <a:spAutoFit/>
          </a:bodyPr>
          <a:lstStyle/>
          <a:p>
            <a:r>
              <a:rPr lang="en-US" sz="1200" dirty="0" err="1"/>
              <a:t>Quellen</a:t>
            </a:r>
            <a:r>
              <a:rPr lang="en-US" sz="1200" dirty="0"/>
              <a:t>: Conda.at</a:t>
            </a:r>
          </a:p>
        </p:txBody>
      </p:sp>
    </p:spTree>
    <p:extLst>
      <p:ext uri="{BB962C8B-B14F-4D97-AF65-F5344CB8AC3E}">
        <p14:creationId xmlns:p14="http://schemas.microsoft.com/office/powerpoint/2010/main" val="777523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882744" y="2287203"/>
            <a:ext cx="2963071" cy="2159295"/>
          </a:xfrm>
        </p:spPr>
        <p:txBody>
          <a:bodyPr>
            <a:normAutofit lnSpcReduction="10000"/>
          </a:bodyPr>
          <a:lstStyle/>
          <a:p>
            <a:r>
              <a:rPr lang="de-DE" sz="2400" dirty="0"/>
              <a:t>Crowdfunding kann die traditionelle Finanzierung in verschiedenen Phasen und auf unterschiedliche Weise ergänzen.</a:t>
            </a:r>
            <a:endParaRPr lang="en-US" sz="2400" dirty="0"/>
          </a:p>
        </p:txBody>
      </p:sp>
      <p:sp>
        <p:nvSpPr>
          <p:cNvPr id="3" name="Titel 2">
            <a:extLst>
              <a:ext uri="{FF2B5EF4-FFF2-40B4-BE49-F238E27FC236}">
                <a16:creationId xmlns:a16="http://schemas.microsoft.com/office/drawing/2014/main" id="{4C4B7FD2-2DA8-4ADE-84B8-B6CDF62A0926}"/>
              </a:ext>
            </a:extLst>
          </p:cNvPr>
          <p:cNvSpPr>
            <a:spLocks noGrp="1"/>
          </p:cNvSpPr>
          <p:nvPr>
            <p:ph type="title"/>
          </p:nvPr>
        </p:nvSpPr>
        <p:spPr/>
        <p:txBody>
          <a:bodyPr/>
          <a:lstStyle/>
          <a:p>
            <a:r>
              <a:rPr lang="de-DE" dirty="0"/>
              <a:t>Kofinanzierung</a:t>
            </a:r>
            <a:endParaRPr lang="de-AT" dirty="0"/>
          </a:p>
        </p:txBody>
      </p:sp>
      <p:pic>
        <p:nvPicPr>
          <p:cNvPr id="4" name="Immagine 6">
            <a:extLst>
              <a:ext uri="{FF2B5EF4-FFF2-40B4-BE49-F238E27FC236}">
                <a16:creationId xmlns:a16="http://schemas.microsoft.com/office/drawing/2014/main" id="{18EC190C-E51E-405B-B62C-A5F840D3AA25}"/>
              </a:ext>
            </a:extLst>
          </p:cNvPr>
          <p:cNvPicPr>
            <a:picLocks noGrp="1" noChangeAspect="1"/>
          </p:cNvPicPr>
          <p:nvPr>
            <p:ph sz="quarter" idx="4294967295"/>
          </p:nvPr>
        </p:nvPicPr>
        <p:blipFill rotWithShape="1">
          <a:blip r:embed="rId3" cstate="email">
            <a:extLst>
              <a:ext uri="{28A0092B-C50C-407E-A947-70E740481C1C}">
                <a14:useLocalDpi xmlns:a14="http://schemas.microsoft.com/office/drawing/2010/main"/>
              </a:ext>
            </a:extLst>
          </a:blip>
          <a:srcRect/>
          <a:stretch/>
        </p:blipFill>
        <p:spPr>
          <a:xfrm>
            <a:off x="838200" y="1261533"/>
            <a:ext cx="7729229" cy="4210637"/>
          </a:xfrm>
          <a:prstGeom prst="rect">
            <a:avLst/>
          </a:prstGeom>
        </p:spPr>
      </p:pic>
      <p:sp>
        <p:nvSpPr>
          <p:cNvPr id="5" name="Rechteck 4">
            <a:extLst>
              <a:ext uri="{FF2B5EF4-FFF2-40B4-BE49-F238E27FC236}">
                <a16:creationId xmlns:a16="http://schemas.microsoft.com/office/drawing/2014/main" id="{A750212D-5FC7-4641-B95C-A7AF1EBD9038}"/>
              </a:ext>
            </a:extLst>
          </p:cNvPr>
          <p:cNvSpPr/>
          <p:nvPr/>
        </p:nvSpPr>
        <p:spPr>
          <a:xfrm>
            <a:off x="7668960" y="6203950"/>
            <a:ext cx="3119608" cy="276999"/>
          </a:xfrm>
          <a:prstGeom prst="rect">
            <a:avLst/>
          </a:prstGeom>
        </p:spPr>
        <p:txBody>
          <a:bodyPr wrap="square">
            <a:spAutoFit/>
          </a:bodyPr>
          <a:lstStyle/>
          <a:p>
            <a:pPr marL="0" marR="0" lvl="0" indent="0" algn="ctr" defTabSz="914286" rtl="0" eaLnBrk="1" fontAlgn="auto" latinLnBrk="0" hangingPunct="1">
              <a:lnSpc>
                <a:spcPct val="100000"/>
              </a:lnSpc>
              <a:spcBef>
                <a:spcPts val="0"/>
              </a:spcBef>
              <a:spcAft>
                <a:spcPts val="0"/>
              </a:spcAft>
              <a:buClrTx/>
              <a:buSzTx/>
              <a:buFontTx/>
              <a:buNone/>
              <a:tabLst>
                <a:tab pos="169035" algn="l"/>
              </a:tabLst>
              <a:defRPr/>
            </a:pPr>
            <a:r>
              <a:rPr kumimoji="0" lang="en-US" sz="1200" b="0" i="0" u="none" strike="noStrike" kern="1200" cap="none" spc="0" normalizeH="0" baseline="0" noProof="0" dirty="0">
                <a:ln>
                  <a:noFill/>
                </a:ln>
                <a:solidFill>
                  <a:prstClr val="black"/>
                </a:solidFill>
                <a:effectLst/>
                <a:uLnTx/>
                <a:uFillTx/>
                <a:ea typeface="Montserrat Ultra Light" charset="0"/>
                <a:cs typeface="Montserrat Ultra Light" charset="0"/>
              </a:rPr>
              <a:t>Quelle: (CROWD-FUND-PORT)</a:t>
            </a:r>
          </a:p>
        </p:txBody>
      </p:sp>
      <p:sp>
        <p:nvSpPr>
          <p:cNvPr id="6" name="Slide Number Placeholder 5"/>
          <p:cNvSpPr>
            <a:spLocks noGrp="1"/>
          </p:cNvSpPr>
          <p:nvPr>
            <p:ph type="sldNum" sz="quarter" idx="12"/>
          </p:nvPr>
        </p:nvSpPr>
        <p:spPr/>
        <p:txBody>
          <a:bodyPr/>
          <a:lstStyle/>
          <a:p>
            <a:fld id="{C77C6C3F-668B-4AF5-BFA9-0F657EB068D6}" type="slidenum">
              <a:rPr lang="pl-PL" smtClean="0"/>
              <a:pPr/>
              <a:t>29</a:t>
            </a:fld>
            <a:endParaRPr lang="pl-PL"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2468324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2716" y="1261533"/>
            <a:ext cx="6729663" cy="1601983"/>
          </a:xfrm>
        </p:spPr>
        <p:txBody>
          <a:bodyPr>
            <a:normAutofit fontScale="92500" lnSpcReduction="20000"/>
          </a:bodyPr>
          <a:lstStyle/>
          <a:p>
            <a:pPr marL="0" indent="0">
              <a:buNone/>
            </a:pPr>
            <a:r>
              <a:rPr lang="de-DE" dirty="0"/>
              <a:t>Inzwischen wundern Sie sich vielleicht…</a:t>
            </a:r>
          </a:p>
          <a:p>
            <a:pPr marL="457189" lvl="1" indent="0">
              <a:buNone/>
            </a:pPr>
            <a:r>
              <a:rPr lang="en-US" dirty="0" err="1"/>
              <a:t>Wann</a:t>
            </a:r>
            <a:r>
              <a:rPr lang="en-US" dirty="0"/>
              <a:t> </a:t>
            </a:r>
            <a:r>
              <a:rPr lang="en-US" dirty="0" err="1"/>
              <a:t>sollte</a:t>
            </a:r>
            <a:r>
              <a:rPr lang="en-US" dirty="0"/>
              <a:t> man Crowdfunding </a:t>
            </a:r>
            <a:r>
              <a:rPr lang="en-US" dirty="0" err="1"/>
              <a:t>verwenden</a:t>
            </a:r>
            <a:r>
              <a:rPr lang="en-US" dirty="0"/>
              <a:t>?</a:t>
            </a:r>
          </a:p>
          <a:p>
            <a:pPr marL="457189" lvl="1" indent="0">
              <a:buNone/>
            </a:pPr>
            <a:r>
              <a:rPr lang="de-DE" dirty="0"/>
              <a:t>Wer sollte Crowdfunding betreiben?</a:t>
            </a:r>
          </a:p>
          <a:p>
            <a:pPr marL="457189" lvl="1" indent="0">
              <a:buNone/>
            </a:pPr>
            <a:r>
              <a:rPr lang="de-DE" dirty="0"/>
              <a:t>Wie sieht ein perfektes Musterbeispiel für Crowdfunding aus?</a:t>
            </a:r>
          </a:p>
        </p:txBody>
      </p:sp>
      <p:sp>
        <p:nvSpPr>
          <p:cNvPr id="3" name="Slide Number Placeholder 2"/>
          <p:cNvSpPr>
            <a:spLocks noGrp="1"/>
          </p:cNvSpPr>
          <p:nvPr>
            <p:ph type="sldNum" sz="quarter" idx="12"/>
          </p:nvPr>
        </p:nvSpPr>
        <p:spPr/>
        <p:txBody>
          <a:bodyPr/>
          <a:lstStyle/>
          <a:p>
            <a:fld id="{C77C6C3F-668B-4AF5-BFA9-0F657EB068D6}" type="slidenum">
              <a:rPr lang="pl-PL" smtClean="0"/>
              <a:pPr/>
              <a:t>30</a:t>
            </a:fld>
            <a:endParaRPr lang="pl-PL" dirty="0"/>
          </a:p>
        </p:txBody>
      </p:sp>
      <p:sp>
        <p:nvSpPr>
          <p:cNvPr id="4" name="Title 3"/>
          <p:cNvSpPr>
            <a:spLocks noGrp="1"/>
          </p:cNvSpPr>
          <p:nvPr>
            <p:ph type="title"/>
          </p:nvPr>
        </p:nvSpPr>
        <p:spPr/>
        <p:txBody>
          <a:bodyPr/>
          <a:lstStyle/>
          <a:p>
            <a:r>
              <a:rPr lang="en-US" dirty="0" err="1"/>
              <a:t>Typisches</a:t>
            </a:r>
            <a:r>
              <a:rPr lang="en-US" dirty="0"/>
              <a:t> Crowdfunding-</a:t>
            </a:r>
            <a:r>
              <a:rPr lang="en-US" dirty="0" err="1"/>
              <a:t>Szenario</a:t>
            </a:r>
            <a:endParaRPr lang="en-US" dirty="0"/>
          </a:p>
        </p:txBody>
      </p:sp>
      <p:sp>
        <p:nvSpPr>
          <p:cNvPr id="5" name="Content Placeholder 1"/>
          <p:cNvSpPr txBox="1">
            <a:spLocks/>
          </p:cNvSpPr>
          <p:nvPr/>
        </p:nvSpPr>
        <p:spPr>
          <a:xfrm>
            <a:off x="7652084" y="1261533"/>
            <a:ext cx="3858127" cy="1601983"/>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1" dirty="0"/>
              <a:t>Es kommt darauf an!</a:t>
            </a:r>
          </a:p>
          <a:p>
            <a:pPr marL="0" indent="0">
              <a:buNone/>
            </a:pPr>
            <a:r>
              <a:rPr lang="de-DE" b="1" dirty="0"/>
              <a:t>Derzeit gibt es keine eindeutige Antwort</a:t>
            </a:r>
            <a:endParaRPr lang="en-US" b="1" dirty="0"/>
          </a:p>
        </p:txBody>
      </p:sp>
      <p:sp>
        <p:nvSpPr>
          <p:cNvPr id="6" name="Right Arrow 5"/>
          <p:cNvSpPr/>
          <p:nvPr/>
        </p:nvSpPr>
        <p:spPr>
          <a:xfrm>
            <a:off x="6096000" y="1725640"/>
            <a:ext cx="1094874"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27384" y="3756536"/>
            <a:ext cx="6809081" cy="2800767"/>
          </a:xfrm>
          <a:prstGeom prst="rect">
            <a:avLst/>
          </a:prstGeom>
          <a:noFill/>
        </p:spPr>
        <p:txBody>
          <a:bodyPr wrap="square" numCol="2" rtlCol="0">
            <a:spAutoFit/>
          </a:bodyPr>
          <a:lstStyle/>
          <a:p>
            <a:pPr marL="285750" indent="-285750">
              <a:buFont typeface="Arial" panose="020B0604020202020204" pitchFamily="34" charset="0"/>
              <a:buChar char="•"/>
            </a:pPr>
            <a:r>
              <a:rPr lang="en-US" sz="2000" dirty="0" err="1"/>
              <a:t>Einzelpersonen</a:t>
            </a:r>
            <a:endParaRPr lang="en-US" sz="2000" dirty="0"/>
          </a:p>
          <a:p>
            <a:pPr marL="285750" indent="-285750">
              <a:buFont typeface="Arial" panose="020B0604020202020204" pitchFamily="34" charset="0"/>
              <a:buChar char="•"/>
            </a:pPr>
            <a:r>
              <a:rPr lang="en-US" sz="2000" dirty="0"/>
              <a:t>KMU</a:t>
            </a:r>
          </a:p>
          <a:p>
            <a:pPr marL="285750" indent="-285750">
              <a:buFont typeface="Arial" panose="020B0604020202020204" pitchFamily="34" charset="0"/>
              <a:buChar char="•"/>
            </a:pPr>
            <a:r>
              <a:rPr lang="en-US" sz="2000" dirty="0"/>
              <a:t>Startups</a:t>
            </a:r>
          </a:p>
          <a:p>
            <a:pPr marL="285750" indent="-285750">
              <a:buFont typeface="Arial" panose="020B0604020202020204" pitchFamily="34" charset="0"/>
              <a:buChar char="•"/>
            </a:pPr>
            <a:r>
              <a:rPr lang="en-US" sz="2000" dirty="0" err="1"/>
              <a:t>Künstler</a:t>
            </a:r>
            <a:endParaRPr lang="en-US" sz="20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Social Businesses </a:t>
            </a:r>
          </a:p>
          <a:p>
            <a:pPr marL="285750" indent="-285750">
              <a:buFont typeface="Arial" panose="020B0604020202020204" pitchFamily="34" charset="0"/>
              <a:buChar char="•"/>
            </a:pPr>
            <a:r>
              <a:rPr lang="de-DE" sz="2000" dirty="0"/>
              <a:t>Soziale Unternehmen</a:t>
            </a:r>
          </a:p>
          <a:p>
            <a:pPr marL="285750" indent="-285750">
              <a:buFont typeface="Arial" panose="020B0604020202020204" pitchFamily="34" charset="0"/>
              <a:buChar char="•"/>
            </a:pPr>
            <a:r>
              <a:rPr lang="de-DE" sz="2000" dirty="0"/>
              <a:t>Wohltätigkeitsorganisationen</a:t>
            </a:r>
            <a:endParaRPr lang="en-US" sz="2000" dirty="0"/>
          </a:p>
          <a:p>
            <a:pPr marL="285750" indent="-285750">
              <a:buFont typeface="Arial" panose="020B0604020202020204" pitchFamily="34" charset="0"/>
              <a:buChar char="•"/>
            </a:pPr>
            <a:r>
              <a:rPr lang="en-US" sz="2000" dirty="0" err="1"/>
              <a:t>Öffentliche</a:t>
            </a:r>
            <a:r>
              <a:rPr lang="en-US" sz="2000" dirty="0"/>
              <a:t> </a:t>
            </a:r>
            <a:r>
              <a:rPr lang="en-US" sz="2000" dirty="0" err="1"/>
              <a:t>Einrichtungen</a:t>
            </a:r>
            <a:r>
              <a:rPr lang="en-US" sz="2000" dirty="0"/>
              <a:t> (</a:t>
            </a:r>
            <a:r>
              <a:rPr lang="en-US" sz="2000" dirty="0" err="1"/>
              <a:t>Gemeinden</a:t>
            </a:r>
            <a:r>
              <a:rPr lang="en-US" sz="2000" dirty="0"/>
              <a:t>, </a:t>
            </a:r>
            <a:r>
              <a:rPr lang="en-US" sz="2000" dirty="0" err="1"/>
              <a:t>Schulen</a:t>
            </a:r>
            <a:r>
              <a:rPr lang="en-US" sz="2000" dirty="0"/>
              <a:t>, </a:t>
            </a:r>
            <a:r>
              <a:rPr lang="en-US" sz="2000" dirty="0" err="1"/>
              <a:t>Krankenhäuser</a:t>
            </a:r>
            <a:r>
              <a:rPr lang="en-US" sz="2000" dirty="0"/>
              <a:t>)</a:t>
            </a:r>
          </a:p>
          <a:p>
            <a:endParaRPr lang="en-US" sz="2400" dirty="0"/>
          </a:p>
        </p:txBody>
      </p:sp>
      <p:sp>
        <p:nvSpPr>
          <p:cNvPr id="10" name="Content Placeholder 1"/>
          <p:cNvSpPr txBox="1">
            <a:spLocks/>
          </p:cNvSpPr>
          <p:nvPr/>
        </p:nvSpPr>
        <p:spPr>
          <a:xfrm>
            <a:off x="281740" y="3114852"/>
            <a:ext cx="10477500" cy="520700"/>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1" dirty="0"/>
              <a:t>Verschiedene Arten von Initiatoren können involviert sein:</a:t>
            </a:r>
            <a:endParaRPr lang="en-US" b="1" dirty="0"/>
          </a:p>
        </p:txBody>
      </p:sp>
      <p:sp>
        <p:nvSpPr>
          <p:cNvPr id="11" name="Content Placeholder 1"/>
          <p:cNvSpPr txBox="1">
            <a:spLocks/>
          </p:cNvSpPr>
          <p:nvPr/>
        </p:nvSpPr>
        <p:spPr>
          <a:xfrm>
            <a:off x="8305800" y="4118759"/>
            <a:ext cx="3048000" cy="1601983"/>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1" dirty="0"/>
              <a:t>Aber jeder, der Zugang zu Kapital benötigt, kann dieses Modell verwenden</a:t>
            </a:r>
            <a:endParaRPr lang="en-US" b="1" dirty="0"/>
          </a:p>
        </p:txBody>
      </p:sp>
      <p:sp>
        <p:nvSpPr>
          <p:cNvPr id="12" name="Right Arrow 11"/>
          <p:cNvSpPr/>
          <p:nvPr/>
        </p:nvSpPr>
        <p:spPr>
          <a:xfrm>
            <a:off x="7190874" y="4305133"/>
            <a:ext cx="1094874"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3407391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31</a:t>
            </a:fld>
            <a:endParaRPr lang="pl-PL" dirty="0"/>
          </a:p>
        </p:txBody>
      </p:sp>
      <p:sp>
        <p:nvSpPr>
          <p:cNvPr id="4" name="Title 3"/>
          <p:cNvSpPr>
            <a:spLocks noGrp="1"/>
          </p:cNvSpPr>
          <p:nvPr>
            <p:ph type="title"/>
          </p:nvPr>
        </p:nvSpPr>
        <p:spPr/>
        <p:txBody>
          <a:bodyPr/>
          <a:lstStyle/>
          <a:p>
            <a:r>
              <a:rPr lang="de-DE" dirty="0"/>
              <a:t>Welche Art von Crowdfunding ist in Europa beliebter?</a:t>
            </a:r>
            <a:endParaRPr lang="en-US" dirty="0"/>
          </a:p>
        </p:txBody>
      </p:sp>
      <p:pic>
        <p:nvPicPr>
          <p:cNvPr id="7" name="Content Placeholder 6"/>
          <p:cNvPicPr>
            <a:picLocks noGrp="1" noChangeAspect="1"/>
          </p:cNvPicPr>
          <p:nvPr>
            <p:ph idx="1"/>
          </p:nvPr>
        </p:nvPicPr>
        <p:blipFill>
          <a:blip r:embed="rId3"/>
          <a:stretch>
            <a:fillRect/>
          </a:stretch>
        </p:blipFill>
        <p:spPr>
          <a:xfrm>
            <a:off x="838200" y="1582531"/>
            <a:ext cx="4931089" cy="4291867"/>
          </a:xfrm>
          <a:prstGeom prst="rect">
            <a:avLst/>
          </a:prstGeom>
        </p:spPr>
      </p:pic>
      <p:pic>
        <p:nvPicPr>
          <p:cNvPr id="8" name="Picture 7"/>
          <p:cNvPicPr>
            <a:picLocks noChangeAspect="1"/>
          </p:cNvPicPr>
          <p:nvPr/>
        </p:nvPicPr>
        <p:blipFill>
          <a:blip r:embed="rId4"/>
          <a:stretch>
            <a:fillRect/>
          </a:stretch>
        </p:blipFill>
        <p:spPr>
          <a:xfrm>
            <a:off x="5786542" y="1584973"/>
            <a:ext cx="5125415" cy="4289425"/>
          </a:xfrm>
          <a:prstGeom prst="rect">
            <a:avLst/>
          </a:prstGeom>
        </p:spPr>
      </p:pic>
      <p:sp>
        <p:nvSpPr>
          <p:cNvPr id="9" name="Rectangle 8"/>
          <p:cNvSpPr/>
          <p:nvPr/>
        </p:nvSpPr>
        <p:spPr>
          <a:xfrm>
            <a:off x="1012165" y="1059311"/>
            <a:ext cx="9899792" cy="307777"/>
          </a:xfrm>
          <a:prstGeom prst="rect">
            <a:avLst/>
          </a:prstGeom>
        </p:spPr>
        <p:txBody>
          <a:bodyPr wrap="square">
            <a:spAutoFit/>
          </a:bodyPr>
          <a:lstStyle/>
          <a:p>
            <a:r>
              <a:rPr lang="de-DE" sz="1400" dirty="0"/>
              <a:t>Die Art des Crowdfunding hängt auch von Region/Land ab. In Europa scheint </a:t>
            </a:r>
            <a:r>
              <a:rPr lang="de-DE" sz="1400" b="1" dirty="0"/>
              <a:t>Crowdlending</a:t>
            </a:r>
            <a:r>
              <a:rPr lang="de-DE" sz="1400" dirty="0"/>
              <a:t> am populärsten zu sein. </a:t>
            </a:r>
          </a:p>
        </p:txBody>
      </p:sp>
      <p:sp>
        <p:nvSpPr>
          <p:cNvPr id="10" name="TextBox 9"/>
          <p:cNvSpPr txBox="1"/>
          <p:nvPr/>
        </p:nvSpPr>
        <p:spPr>
          <a:xfrm>
            <a:off x="5769289" y="6248012"/>
            <a:ext cx="4914753" cy="646331"/>
          </a:xfrm>
          <a:prstGeom prst="rect">
            <a:avLst/>
          </a:prstGeom>
          <a:noFill/>
        </p:spPr>
        <p:txBody>
          <a:bodyPr wrap="square" rtlCol="0">
            <a:spAutoFit/>
          </a:bodyPr>
          <a:lstStyle/>
          <a:p>
            <a:r>
              <a:rPr lang="en-US" sz="1200" dirty="0" err="1"/>
              <a:t>Quellen</a:t>
            </a:r>
            <a:r>
              <a:rPr lang="en-US" sz="1200" dirty="0"/>
              <a:t>: Cambridge Centre for Alternative Finance (CCAF), 2019, THE 4TH EUROPEAN ALTERNATIVE FINANCE BENCHMARKING REPORT</a:t>
            </a:r>
          </a:p>
          <a:p>
            <a:endParaRPr lang="en-US" sz="1200" dirty="0"/>
          </a:p>
        </p:txBody>
      </p:sp>
      <p:sp>
        <p:nvSpPr>
          <p:cNvPr id="11" name="Rectangle 10">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1183554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32</a:t>
            </a:fld>
            <a:endParaRPr lang="pl-PL" dirty="0"/>
          </a:p>
        </p:txBody>
      </p:sp>
      <p:sp>
        <p:nvSpPr>
          <p:cNvPr id="4" name="Title 3"/>
          <p:cNvSpPr>
            <a:spLocks noGrp="1"/>
          </p:cNvSpPr>
          <p:nvPr>
            <p:ph type="title"/>
          </p:nvPr>
        </p:nvSpPr>
        <p:spPr/>
        <p:txBody>
          <a:bodyPr/>
          <a:lstStyle/>
          <a:p>
            <a:r>
              <a:rPr lang="de-DE" dirty="0"/>
              <a:t>Welche Art von Crowdfunding ist in Europa beliebter?</a:t>
            </a:r>
            <a:endParaRPr lang="en-US" dirty="0"/>
          </a:p>
        </p:txBody>
      </p:sp>
      <p:pic>
        <p:nvPicPr>
          <p:cNvPr id="13" name="Content Placeholder 5"/>
          <p:cNvPicPr>
            <a:picLocks noGrp="1" noChangeAspect="1"/>
          </p:cNvPicPr>
          <p:nvPr>
            <p:ph idx="1"/>
          </p:nvPr>
        </p:nvPicPr>
        <p:blipFill>
          <a:blip r:embed="rId3"/>
          <a:stretch>
            <a:fillRect/>
          </a:stretch>
        </p:blipFill>
        <p:spPr>
          <a:xfrm>
            <a:off x="5032807" y="1552755"/>
            <a:ext cx="6556272" cy="3677427"/>
          </a:xfrm>
          <a:prstGeom prst="rect">
            <a:avLst/>
          </a:prstGeom>
        </p:spPr>
      </p:pic>
      <p:sp>
        <p:nvSpPr>
          <p:cNvPr id="14" name="Content Placeholder 1"/>
          <p:cNvSpPr txBox="1">
            <a:spLocks/>
          </p:cNvSpPr>
          <p:nvPr/>
        </p:nvSpPr>
        <p:spPr>
          <a:xfrm>
            <a:off x="647395" y="1552755"/>
            <a:ext cx="4030997" cy="4071668"/>
          </a:xfrm>
          <a:prstGeom prst="rect">
            <a:avLst/>
          </a:prstGeom>
        </p:spPr>
        <p:txBody>
          <a:bodyPr vert="horz" lIns="91440" tIns="45720" rIns="91440" bIns="45720" rtlCol="0">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b="1" dirty="0"/>
              <a:t>Bevor</a:t>
            </a:r>
            <a:r>
              <a:rPr lang="de-DE" sz="2000" dirty="0"/>
              <a:t> Spenden auf einer Finanzierungsplattform gesammelt werden können,</a:t>
            </a:r>
            <a:r>
              <a:rPr lang="en-US" sz="2000" dirty="0"/>
              <a:t> </a:t>
            </a:r>
            <a:r>
              <a:rPr lang="de-DE" sz="2000" dirty="0"/>
              <a:t>muss ein Initiator zunächst eine Reihe </a:t>
            </a:r>
            <a:r>
              <a:rPr lang="de-DE" sz="2000" b="1" dirty="0"/>
              <a:t>von Überprüfungen und Bewertungen </a:t>
            </a:r>
            <a:r>
              <a:rPr lang="de-DE" sz="2000" dirty="0"/>
              <a:t>durchführen, um seine „Crowdfunding-Tauglichkeit“ zu bestimmen. Dies wird in der Grafik mit der Kennzahl </a:t>
            </a:r>
            <a:r>
              <a:rPr lang="de-DE" sz="2000" b="1" dirty="0"/>
              <a:t>„Onboarding-Rate“ </a:t>
            </a:r>
            <a:r>
              <a:rPr lang="de-DE" sz="2000" dirty="0"/>
              <a:t>gemessen.</a:t>
            </a:r>
          </a:p>
          <a:p>
            <a:pPr marL="0" indent="0">
              <a:buNone/>
            </a:pPr>
            <a:endParaRPr lang="en-US" sz="2000" dirty="0"/>
          </a:p>
          <a:p>
            <a:pPr marL="0" indent="0">
              <a:buNone/>
            </a:pPr>
            <a:r>
              <a:rPr lang="de-DE" sz="2000" dirty="0"/>
              <a:t>Interessanterweise weist beteiligungsbasiertes Crowdfunding eine der niedrigsten Qualifikationsquoten auf, während die Quoten des spendenbasierten Crowdfundings zu den höchsten gehören.</a:t>
            </a:r>
          </a:p>
        </p:txBody>
      </p:sp>
      <p:sp>
        <p:nvSpPr>
          <p:cNvPr id="15" name="TextBox 14"/>
          <p:cNvSpPr txBox="1"/>
          <p:nvPr/>
        </p:nvSpPr>
        <p:spPr>
          <a:xfrm>
            <a:off x="6072996" y="6248012"/>
            <a:ext cx="4611046" cy="646331"/>
          </a:xfrm>
          <a:prstGeom prst="rect">
            <a:avLst/>
          </a:prstGeom>
          <a:noFill/>
        </p:spPr>
        <p:txBody>
          <a:bodyPr wrap="square" rtlCol="0">
            <a:spAutoFit/>
          </a:bodyPr>
          <a:lstStyle/>
          <a:p>
            <a:r>
              <a:rPr lang="en-US" sz="1200" dirty="0" err="1"/>
              <a:t>Quellen</a:t>
            </a:r>
            <a:r>
              <a:rPr lang="en-US" sz="1200" dirty="0"/>
              <a:t>: Cambridge Centre for Alternative Finance (CCAF), 2019, THE 4TH EUROPEAN ALTERNATIVE FINANCE BENCHMARKING REPORT</a:t>
            </a:r>
          </a:p>
          <a:p>
            <a:endParaRPr lang="en-US" sz="1200" dirty="0"/>
          </a:p>
        </p:txBody>
      </p:sp>
      <p:sp>
        <p:nvSpPr>
          <p:cNvPr id="16" name="Rectangle 15">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Tree>
    <p:extLst>
      <p:ext uri="{BB962C8B-B14F-4D97-AF65-F5344CB8AC3E}">
        <p14:creationId xmlns:p14="http://schemas.microsoft.com/office/powerpoint/2010/main" val="1816732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33</a:t>
            </a:fld>
            <a:endParaRPr lang="pl-PL" dirty="0"/>
          </a:p>
        </p:txBody>
      </p:sp>
      <p:sp>
        <p:nvSpPr>
          <p:cNvPr id="4" name="Title 3"/>
          <p:cNvSpPr>
            <a:spLocks noGrp="1"/>
          </p:cNvSpPr>
          <p:nvPr>
            <p:ph type="title"/>
          </p:nvPr>
        </p:nvSpPr>
        <p:spPr/>
        <p:txBody>
          <a:bodyPr/>
          <a:lstStyle/>
          <a:p>
            <a:r>
              <a:rPr lang="en-US" dirty="0" err="1"/>
              <a:t>Zusammenfassung</a:t>
            </a:r>
            <a:r>
              <a:rPr lang="en-US" dirty="0"/>
              <a:t> der </a:t>
            </a:r>
            <a:r>
              <a:rPr lang="en-US" dirty="0" err="1"/>
              <a:t>Vorteile</a:t>
            </a:r>
            <a:endParaRPr lang="en-US" dirty="0"/>
          </a:p>
        </p:txBody>
      </p:sp>
      <p:sp>
        <p:nvSpPr>
          <p:cNvPr id="7" name="Rectangle 6"/>
          <p:cNvSpPr/>
          <p:nvPr/>
        </p:nvSpPr>
        <p:spPr>
          <a:xfrm>
            <a:off x="838200" y="1173193"/>
            <a:ext cx="5029613" cy="2221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lvl="1"/>
            <a:endParaRPr lang="en-US" sz="1200" dirty="0"/>
          </a:p>
          <a:p>
            <a:pPr marL="85725" lvl="1"/>
            <a:endParaRPr lang="en-US" sz="1200" dirty="0"/>
          </a:p>
          <a:p>
            <a:pPr marL="257175" lvl="1" indent="-171450">
              <a:buFont typeface="Arial" panose="020B0604020202020204" pitchFamily="34" charset="0"/>
              <a:buChar char="•"/>
            </a:pPr>
            <a:r>
              <a:rPr lang="de-DE" sz="1200" dirty="0"/>
              <a:t>Investoren profitieren von den jährlichen Zinssätzen</a:t>
            </a:r>
          </a:p>
          <a:p>
            <a:pPr marL="257175" lvl="1" indent="-171450">
              <a:buFont typeface="Arial" panose="020B0604020202020204" pitchFamily="34" charset="0"/>
              <a:buChar char="•"/>
            </a:pPr>
            <a:r>
              <a:rPr lang="de-DE" sz="1200" dirty="0"/>
              <a:t>Sie beteiligen sich am Erfolg des Unternehmens (oder der Immobilie)</a:t>
            </a:r>
          </a:p>
          <a:p>
            <a:pPr marL="257175" lvl="1" indent="-171450">
              <a:buFont typeface="Arial" panose="020B0604020202020204" pitchFamily="34" charset="0"/>
              <a:buChar char="•"/>
            </a:pPr>
            <a:r>
              <a:rPr lang="de-DE" sz="1200" dirty="0"/>
              <a:t>Investoren erhalten von den Unternehmen häufig spezielle "Goodies"</a:t>
            </a:r>
          </a:p>
          <a:p>
            <a:pPr marL="257175" lvl="1" indent="-171450">
              <a:buFont typeface="Arial" panose="020B0604020202020204" pitchFamily="34" charset="0"/>
              <a:buChar char="•"/>
            </a:pPr>
            <a:r>
              <a:rPr lang="de-DE" sz="1200" dirty="0"/>
              <a:t>Investoren wissen genau, wo ihr Geld fließt und haben direkten Kontakt zu den Unternehmern</a:t>
            </a:r>
          </a:p>
          <a:p>
            <a:pPr marL="257175" lvl="1" indent="-171450">
              <a:buFont typeface="Arial" panose="020B0604020202020204" pitchFamily="34" charset="0"/>
              <a:buChar char="•"/>
            </a:pPr>
            <a:r>
              <a:rPr lang="de-DE" sz="1200" dirty="0"/>
              <a:t>Interaktion: Unternehmen haben persönlichen Kontakt zu Kunden und Interessenten</a:t>
            </a:r>
          </a:p>
          <a:p>
            <a:pPr marL="257175" lvl="1" indent="-171450">
              <a:buFont typeface="Arial" panose="020B0604020202020204" pitchFamily="34" charset="0"/>
              <a:buChar char="•"/>
            </a:pPr>
            <a:r>
              <a:rPr lang="de-DE" sz="1200" dirty="0"/>
              <a:t>Mit Investoren gewinnen Unternehmen treue Kunden und Markenbotschafter</a:t>
            </a:r>
          </a:p>
        </p:txBody>
      </p:sp>
      <p:sp>
        <p:nvSpPr>
          <p:cNvPr id="8" name="Rectangle 7"/>
          <p:cNvSpPr/>
          <p:nvPr/>
        </p:nvSpPr>
        <p:spPr>
          <a:xfrm>
            <a:off x="838200" y="3515188"/>
            <a:ext cx="5029613" cy="2244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lvl="1" indent="-171450">
              <a:buFont typeface="Arial" panose="020B0604020202020204" pitchFamily="34" charset="0"/>
              <a:buChar char="•"/>
            </a:pPr>
            <a:r>
              <a:rPr lang="de-DE" sz="1200" dirty="0"/>
              <a:t>Unterstützer können Produkte frühzeitig kaufen</a:t>
            </a:r>
          </a:p>
          <a:p>
            <a:pPr marL="257175" lvl="1" indent="-171450">
              <a:buFont typeface="Arial" panose="020B0604020202020204" pitchFamily="34" charset="0"/>
              <a:buChar char="•"/>
            </a:pPr>
            <a:r>
              <a:rPr lang="de-DE" sz="1200" dirty="0"/>
              <a:t>Unterstützer können ihre Unterstützung öffentlich zeigen</a:t>
            </a:r>
          </a:p>
          <a:p>
            <a:pPr marL="257175" lvl="1" indent="-171450">
              <a:buFont typeface="Arial" panose="020B0604020202020204" pitchFamily="34" charset="0"/>
              <a:buChar char="•"/>
            </a:pPr>
            <a:r>
              <a:rPr lang="de-DE" sz="1200" dirty="0"/>
              <a:t>Unterstützer erhalten Produkte, die oft nicht verfügbar sind</a:t>
            </a:r>
          </a:p>
        </p:txBody>
      </p:sp>
      <p:sp>
        <p:nvSpPr>
          <p:cNvPr id="9" name="Rectangle 8"/>
          <p:cNvSpPr/>
          <p:nvPr/>
        </p:nvSpPr>
        <p:spPr>
          <a:xfrm>
            <a:off x="6095793" y="1149750"/>
            <a:ext cx="5029613" cy="2244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lvl="1" indent="-171450">
              <a:buFont typeface="Arial" panose="020B0604020202020204" pitchFamily="34" charset="0"/>
              <a:buChar char="•"/>
            </a:pPr>
            <a:r>
              <a:rPr lang="de-DE" sz="1200" dirty="0"/>
              <a:t>Stärkt die Kapitalstruktur des Unternehmens</a:t>
            </a:r>
          </a:p>
          <a:p>
            <a:pPr marL="257175" lvl="1" indent="-171450">
              <a:buFont typeface="Arial" panose="020B0604020202020204" pitchFamily="34" charset="0"/>
              <a:buChar char="•"/>
            </a:pPr>
            <a:r>
              <a:rPr lang="de-DE" sz="1200" dirty="0"/>
              <a:t>Marketing-Tool: Die Projekte erhalten viel Aufmerksamkeit sowie eine große Reichweite</a:t>
            </a:r>
          </a:p>
          <a:p>
            <a:pPr marL="257175" lvl="1" indent="-171450">
              <a:buFont typeface="Arial" panose="020B0604020202020204" pitchFamily="34" charset="0"/>
              <a:buChar char="•"/>
            </a:pPr>
            <a:r>
              <a:rPr lang="de-DE" sz="1200" dirty="0"/>
              <a:t>Die Allgemeinheit gibt dem Unternehmen direktes Feedback</a:t>
            </a:r>
          </a:p>
        </p:txBody>
      </p:sp>
      <p:sp>
        <p:nvSpPr>
          <p:cNvPr id="10" name="Rectangle 9"/>
          <p:cNvSpPr/>
          <p:nvPr/>
        </p:nvSpPr>
        <p:spPr>
          <a:xfrm>
            <a:off x="6095793" y="3515188"/>
            <a:ext cx="5029613" cy="2244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lvl="1" indent="-171450">
              <a:buFont typeface="Arial" panose="020B0604020202020204" pitchFamily="34" charset="0"/>
              <a:buChar char="•"/>
            </a:pPr>
            <a:r>
              <a:rPr lang="de-DE" sz="1200" dirty="0"/>
              <a:t>Die erhaltenen Mittel müssen nicht zurückgezahlt werden</a:t>
            </a:r>
          </a:p>
          <a:p>
            <a:pPr marL="257175" lvl="1" indent="-171450">
              <a:buFont typeface="Arial" panose="020B0604020202020204" pitchFamily="34" charset="0"/>
              <a:buChar char="•"/>
            </a:pPr>
            <a:r>
              <a:rPr lang="de-DE" sz="1200" dirty="0"/>
              <a:t>Neben der Kapitalbeschaffung kann bereits ein Kundenstamm aufgebaut werden</a:t>
            </a:r>
          </a:p>
          <a:p>
            <a:pPr marL="257175" lvl="1" indent="-171450">
              <a:buFont typeface="Arial" panose="020B0604020202020204" pitchFamily="34" charset="0"/>
              <a:buChar char="•"/>
            </a:pPr>
            <a:r>
              <a:rPr lang="de-DE" sz="1200" dirty="0"/>
              <a:t>Es kann ein viel größeres Publikum erreicht werden</a:t>
            </a:r>
          </a:p>
          <a:p>
            <a:pPr marL="257175" lvl="1" indent="-171450">
              <a:buFont typeface="Arial" panose="020B0604020202020204" pitchFamily="34" charset="0"/>
              <a:buChar char="•"/>
            </a:pPr>
            <a:r>
              <a:rPr lang="de-DE" sz="1200" dirty="0"/>
              <a:t>Wie bei Crowdinvesting: Marketing-Tool zur Weiterentwicklung</a:t>
            </a:r>
          </a:p>
        </p:txBody>
      </p:sp>
      <p:sp>
        <p:nvSpPr>
          <p:cNvPr id="18" name="Rectangle 17"/>
          <p:cNvSpPr/>
          <p:nvPr/>
        </p:nvSpPr>
        <p:spPr>
          <a:xfrm>
            <a:off x="838199" y="1173193"/>
            <a:ext cx="5029613" cy="4226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Finanzielle</a:t>
            </a:r>
            <a:r>
              <a:rPr lang="en-US" dirty="0">
                <a:solidFill>
                  <a:schemeClr val="tx1"/>
                </a:solidFill>
              </a:rPr>
              <a:t> </a:t>
            </a:r>
            <a:r>
              <a:rPr lang="en-US" dirty="0" err="1">
                <a:solidFill>
                  <a:schemeClr val="tx1"/>
                </a:solidFill>
              </a:rPr>
              <a:t>Kompensation</a:t>
            </a:r>
            <a:r>
              <a:rPr lang="en-US" dirty="0">
                <a:solidFill>
                  <a:schemeClr val="tx1"/>
                </a:solidFill>
              </a:rPr>
              <a:t> - </a:t>
            </a:r>
            <a:r>
              <a:rPr lang="en-US" dirty="0" err="1">
                <a:solidFill>
                  <a:schemeClr val="tx1"/>
                </a:solidFill>
              </a:rPr>
              <a:t>Investoren</a:t>
            </a:r>
            <a:endParaRPr lang="en-US" dirty="0">
              <a:solidFill>
                <a:schemeClr val="tx1"/>
              </a:solidFill>
            </a:endParaRPr>
          </a:p>
        </p:txBody>
      </p:sp>
      <p:sp>
        <p:nvSpPr>
          <p:cNvPr id="22" name="Rectangle 21"/>
          <p:cNvSpPr/>
          <p:nvPr/>
        </p:nvSpPr>
        <p:spPr>
          <a:xfrm>
            <a:off x="6095792" y="1121744"/>
            <a:ext cx="5029613" cy="4226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Finanzielle</a:t>
            </a:r>
            <a:r>
              <a:rPr lang="en-US" dirty="0">
                <a:solidFill>
                  <a:schemeClr val="tx1"/>
                </a:solidFill>
              </a:rPr>
              <a:t> </a:t>
            </a:r>
            <a:r>
              <a:rPr lang="en-US" dirty="0" err="1">
                <a:solidFill>
                  <a:schemeClr val="tx1"/>
                </a:solidFill>
              </a:rPr>
              <a:t>Kompensation</a:t>
            </a:r>
            <a:r>
              <a:rPr lang="en-US" dirty="0">
                <a:solidFill>
                  <a:schemeClr val="tx1"/>
                </a:solidFill>
              </a:rPr>
              <a:t> - </a:t>
            </a:r>
            <a:r>
              <a:rPr lang="en-US" dirty="0" err="1">
                <a:solidFill>
                  <a:schemeClr val="tx1"/>
                </a:solidFill>
              </a:rPr>
              <a:t>Initiatoren</a:t>
            </a:r>
            <a:endParaRPr lang="en-US" dirty="0">
              <a:solidFill>
                <a:schemeClr val="tx1"/>
              </a:solidFill>
            </a:endParaRPr>
          </a:p>
        </p:txBody>
      </p:sp>
      <p:sp>
        <p:nvSpPr>
          <p:cNvPr id="23" name="Rectangle 22"/>
          <p:cNvSpPr/>
          <p:nvPr/>
        </p:nvSpPr>
        <p:spPr>
          <a:xfrm>
            <a:off x="6095791" y="3515188"/>
            <a:ext cx="5029613" cy="4226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a:t>
            </a:r>
            <a:r>
              <a:rPr lang="en-US" dirty="0" err="1">
                <a:solidFill>
                  <a:schemeClr val="tx1"/>
                </a:solidFill>
              </a:rPr>
              <a:t>finanzielle</a:t>
            </a:r>
            <a:r>
              <a:rPr lang="en-US" dirty="0">
                <a:solidFill>
                  <a:schemeClr val="tx1"/>
                </a:solidFill>
              </a:rPr>
              <a:t> </a:t>
            </a:r>
            <a:r>
              <a:rPr lang="en-US" dirty="0" err="1">
                <a:solidFill>
                  <a:schemeClr val="tx1"/>
                </a:solidFill>
              </a:rPr>
              <a:t>Kompensation</a:t>
            </a:r>
            <a:r>
              <a:rPr lang="en-US" dirty="0">
                <a:solidFill>
                  <a:schemeClr val="tx1"/>
                </a:solidFill>
              </a:rPr>
              <a:t> - </a:t>
            </a:r>
            <a:r>
              <a:rPr lang="en-US" dirty="0" err="1">
                <a:solidFill>
                  <a:schemeClr val="tx1"/>
                </a:solidFill>
              </a:rPr>
              <a:t>Unternehmen</a:t>
            </a:r>
            <a:endParaRPr lang="en-US" dirty="0">
              <a:solidFill>
                <a:schemeClr val="tx1"/>
              </a:solidFill>
            </a:endParaRPr>
          </a:p>
        </p:txBody>
      </p:sp>
      <p:sp>
        <p:nvSpPr>
          <p:cNvPr id="24" name="Rectangle 23"/>
          <p:cNvSpPr/>
          <p:nvPr/>
        </p:nvSpPr>
        <p:spPr>
          <a:xfrm>
            <a:off x="838199" y="3515188"/>
            <a:ext cx="5029613" cy="42269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a:t>
            </a:r>
            <a:r>
              <a:rPr lang="en-US" dirty="0" err="1">
                <a:solidFill>
                  <a:schemeClr val="tx1"/>
                </a:solidFill>
              </a:rPr>
              <a:t>finanzielle</a:t>
            </a:r>
            <a:r>
              <a:rPr lang="en-US" dirty="0">
                <a:solidFill>
                  <a:schemeClr val="tx1"/>
                </a:solidFill>
              </a:rPr>
              <a:t> </a:t>
            </a:r>
            <a:r>
              <a:rPr lang="en-US" dirty="0" err="1">
                <a:solidFill>
                  <a:schemeClr val="tx1"/>
                </a:solidFill>
              </a:rPr>
              <a:t>Kompensation</a:t>
            </a:r>
            <a:r>
              <a:rPr lang="en-US" dirty="0">
                <a:solidFill>
                  <a:schemeClr val="tx1"/>
                </a:solidFill>
              </a:rPr>
              <a:t> - </a:t>
            </a:r>
            <a:r>
              <a:rPr lang="en-US" dirty="0" err="1">
                <a:solidFill>
                  <a:schemeClr val="tx1"/>
                </a:solidFill>
              </a:rPr>
              <a:t>Unterstützer</a:t>
            </a:r>
            <a:endParaRPr lang="en-US" dirty="0">
              <a:solidFill>
                <a:schemeClr val="tx1"/>
              </a:solidFill>
            </a:endParaRPr>
          </a:p>
        </p:txBody>
      </p:sp>
      <p:sp>
        <p:nvSpPr>
          <p:cNvPr id="25" name="Rectangle 24">
            <a:extLst>
              <a:ext uri="{FF2B5EF4-FFF2-40B4-BE49-F238E27FC236}">
                <a16:creationId xmlns:a16="http://schemas.microsoft.com/office/drawing/2014/main" id="{383E1335-119D-4914-8DF2-438EEAD7D3A2}"/>
              </a:ext>
            </a:extLst>
          </p:cNvPr>
          <p:cNvSpPr/>
          <p:nvPr/>
        </p:nvSpPr>
        <p:spPr>
          <a:xfrm>
            <a:off x="0" y="0"/>
            <a:ext cx="493160" cy="236306"/>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3B</a:t>
            </a:r>
          </a:p>
        </p:txBody>
      </p:sp>
      <p:sp>
        <p:nvSpPr>
          <p:cNvPr id="26" name="TextBox 25"/>
          <p:cNvSpPr txBox="1"/>
          <p:nvPr/>
        </p:nvSpPr>
        <p:spPr>
          <a:xfrm>
            <a:off x="8211438" y="6248012"/>
            <a:ext cx="2472604" cy="276999"/>
          </a:xfrm>
          <a:prstGeom prst="rect">
            <a:avLst/>
          </a:prstGeom>
          <a:noFill/>
        </p:spPr>
        <p:txBody>
          <a:bodyPr wrap="square" rtlCol="0">
            <a:spAutoFit/>
          </a:bodyPr>
          <a:lstStyle/>
          <a:p>
            <a:r>
              <a:rPr lang="en-US" sz="1200" dirty="0" err="1"/>
              <a:t>Quellen</a:t>
            </a:r>
            <a:r>
              <a:rPr lang="en-US" sz="1200" dirty="0"/>
              <a:t>: Conda.at</a:t>
            </a:r>
          </a:p>
        </p:txBody>
      </p:sp>
    </p:spTree>
    <p:extLst>
      <p:ext uri="{BB962C8B-B14F-4D97-AF65-F5344CB8AC3E}">
        <p14:creationId xmlns:p14="http://schemas.microsoft.com/office/powerpoint/2010/main" val="4201772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8610"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chemeClr val="bg1"/>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Einleitung</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a:solidFill>
            <a:schemeClr val="bg1"/>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Arten von Crowdfunding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3B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Crowdfunding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accent4"/>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a:solidFill>
            <a:schemeClr val="bg1"/>
          </a:solidFill>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Wer</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sind</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die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relevanten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Akteure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200998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243653082"/>
              </p:ext>
            </p:extLst>
          </p:nvPr>
        </p:nvGraphicFramePr>
        <p:xfrm>
          <a:off x="838200" y="3208150"/>
          <a:ext cx="10515600" cy="1115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35</a:t>
            </a:fld>
            <a:endParaRPr lang="pl-PL" dirty="0"/>
          </a:p>
        </p:txBody>
      </p:sp>
      <p:sp>
        <p:nvSpPr>
          <p:cNvPr id="4" name="Title 3"/>
          <p:cNvSpPr>
            <a:spLocks noGrp="1"/>
          </p:cNvSpPr>
          <p:nvPr>
            <p:ph type="title"/>
          </p:nvPr>
        </p:nvSpPr>
        <p:spPr/>
        <p:txBody>
          <a:bodyPr/>
          <a:lstStyle/>
          <a:p>
            <a:r>
              <a:rPr lang="en-US" dirty="0" err="1"/>
              <a:t>Prozess</a:t>
            </a:r>
            <a:r>
              <a:rPr lang="en-US" dirty="0"/>
              <a:t> and </a:t>
            </a:r>
            <a:r>
              <a:rPr lang="en-US" dirty="0" err="1"/>
              <a:t>Phasen</a:t>
            </a:r>
            <a:endParaRPr lang="en-US" dirty="0"/>
          </a:p>
        </p:txBody>
      </p:sp>
      <p:grpSp>
        <p:nvGrpSpPr>
          <p:cNvPr id="15" name="Group 14"/>
          <p:cNvGrpSpPr/>
          <p:nvPr/>
        </p:nvGrpSpPr>
        <p:grpSpPr>
          <a:xfrm>
            <a:off x="1075842" y="2386740"/>
            <a:ext cx="9979617" cy="480447"/>
            <a:chOff x="838200" y="3084163"/>
            <a:chExt cx="9979617" cy="480447"/>
          </a:xfrm>
        </p:grpSpPr>
        <p:sp>
          <p:nvSpPr>
            <p:cNvPr id="12" name="Rectangle 11"/>
            <p:cNvSpPr/>
            <p:nvPr/>
          </p:nvSpPr>
          <p:spPr>
            <a:xfrm>
              <a:off x="838200" y="3084163"/>
              <a:ext cx="2230464"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a:t>
              </a:r>
              <a:r>
                <a:rPr lang="en-US" dirty="0"/>
                <a:t> der </a:t>
              </a:r>
              <a:r>
                <a:rPr lang="en-US" dirty="0" err="1"/>
                <a:t>Kampagne</a:t>
              </a:r>
              <a:endParaRPr lang="en-US" dirty="0"/>
            </a:p>
          </p:txBody>
        </p:sp>
        <p:sp>
          <p:nvSpPr>
            <p:cNvPr id="13" name="Rectangle 12"/>
            <p:cNvSpPr/>
            <p:nvPr/>
          </p:nvSpPr>
          <p:spPr>
            <a:xfrm>
              <a:off x="3487118" y="3084163"/>
              <a:ext cx="4742481"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Kampagnenphase</a:t>
              </a:r>
              <a:endParaRPr lang="en-US" dirty="0"/>
            </a:p>
          </p:txBody>
        </p:sp>
        <p:sp>
          <p:nvSpPr>
            <p:cNvPr id="14" name="Rectangle 13"/>
            <p:cNvSpPr/>
            <p:nvPr/>
          </p:nvSpPr>
          <p:spPr>
            <a:xfrm>
              <a:off x="8648053" y="3084163"/>
              <a:ext cx="2169764"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Nach</a:t>
              </a:r>
              <a:r>
                <a:rPr lang="en-US" dirty="0"/>
                <a:t> der </a:t>
              </a:r>
              <a:r>
                <a:rPr lang="en-US" dirty="0" err="1"/>
                <a:t>Kampagne</a:t>
              </a:r>
              <a:endParaRPr lang="en-US" dirty="0"/>
            </a:p>
          </p:txBody>
        </p:sp>
      </p:grpSp>
      <p:sp>
        <p:nvSpPr>
          <p:cNvPr id="16" name="Rectangle 1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17" name="TextBox 16"/>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3964017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290363035"/>
              </p:ext>
            </p:extLst>
          </p:nvPr>
        </p:nvGraphicFramePr>
        <p:xfrm>
          <a:off x="512735" y="2019892"/>
          <a:ext cx="11234979" cy="9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36</a:t>
            </a:fld>
            <a:endParaRPr lang="pl-PL" dirty="0"/>
          </a:p>
        </p:txBody>
      </p:sp>
      <p:sp>
        <p:nvSpPr>
          <p:cNvPr id="4" name="Title 3"/>
          <p:cNvSpPr>
            <a:spLocks noGrp="1"/>
          </p:cNvSpPr>
          <p:nvPr>
            <p:ph type="title"/>
          </p:nvPr>
        </p:nvSpPr>
        <p:spPr/>
        <p:txBody>
          <a:bodyPr/>
          <a:lstStyle/>
          <a:p>
            <a:r>
              <a:rPr lang="en-US" dirty="0" err="1"/>
              <a:t>Prozess</a:t>
            </a:r>
            <a:r>
              <a:rPr lang="en-US" dirty="0"/>
              <a:t> and </a:t>
            </a:r>
            <a:r>
              <a:rPr lang="en-US" dirty="0" err="1"/>
              <a:t>Phasen</a:t>
            </a:r>
            <a:endParaRPr lang="en-US" dirty="0"/>
          </a:p>
        </p:txBody>
      </p:sp>
      <p:grpSp>
        <p:nvGrpSpPr>
          <p:cNvPr id="15" name="Group 14"/>
          <p:cNvGrpSpPr/>
          <p:nvPr/>
        </p:nvGrpSpPr>
        <p:grpSpPr>
          <a:xfrm>
            <a:off x="750378" y="1198482"/>
            <a:ext cx="10662329" cy="411517"/>
            <a:chOff x="838200" y="3084163"/>
            <a:chExt cx="9979617" cy="480447"/>
          </a:xfrm>
        </p:grpSpPr>
        <p:sp>
          <p:nvSpPr>
            <p:cNvPr id="12" name="Rectangle 11"/>
            <p:cNvSpPr/>
            <p:nvPr/>
          </p:nvSpPr>
          <p:spPr>
            <a:xfrm>
              <a:off x="838200" y="3084163"/>
              <a:ext cx="2230464" cy="48044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a:t>
              </a:r>
              <a:r>
                <a:rPr lang="en-US" dirty="0"/>
                <a:t> der </a:t>
              </a:r>
              <a:r>
                <a:rPr lang="en-US" dirty="0" err="1"/>
                <a:t>Kampagne</a:t>
              </a:r>
              <a:endParaRPr lang="en-US" dirty="0"/>
            </a:p>
          </p:txBody>
        </p:sp>
        <p:sp>
          <p:nvSpPr>
            <p:cNvPr id="13" name="Rectangle 12"/>
            <p:cNvSpPr/>
            <p:nvPr/>
          </p:nvSpPr>
          <p:spPr>
            <a:xfrm>
              <a:off x="3487118" y="3084163"/>
              <a:ext cx="4742481"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Kampagnenphase</a:t>
              </a:r>
              <a:endParaRPr lang="en-US" dirty="0"/>
            </a:p>
          </p:txBody>
        </p:sp>
        <p:sp>
          <p:nvSpPr>
            <p:cNvPr id="14" name="Rectangle 13"/>
            <p:cNvSpPr/>
            <p:nvPr/>
          </p:nvSpPr>
          <p:spPr>
            <a:xfrm>
              <a:off x="8648053" y="3084163"/>
              <a:ext cx="2169764"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Nach</a:t>
              </a:r>
              <a:r>
                <a:rPr lang="en-US" dirty="0"/>
                <a:t> der </a:t>
              </a:r>
              <a:r>
                <a:rPr lang="en-US" dirty="0" err="1"/>
                <a:t>Kampagne</a:t>
              </a:r>
              <a:endParaRPr lang="en-US" dirty="0"/>
            </a:p>
          </p:txBody>
        </p:sp>
      </p:grpSp>
      <p:sp>
        <p:nvSpPr>
          <p:cNvPr id="2" name="Rectangle 1"/>
          <p:cNvSpPr/>
          <p:nvPr/>
        </p:nvSpPr>
        <p:spPr>
          <a:xfrm>
            <a:off x="545995" y="3246083"/>
            <a:ext cx="11135945" cy="2585323"/>
          </a:xfrm>
          <a:prstGeom prst="rect">
            <a:avLst/>
          </a:prstGeom>
        </p:spPr>
        <p:txBody>
          <a:bodyPr wrap="square">
            <a:spAutoFit/>
          </a:bodyPr>
          <a:lstStyle/>
          <a:p>
            <a:r>
              <a:rPr lang="de-DE" dirty="0"/>
              <a:t>Diese Phase ist allen notwendigen Aktivitäten zur Vorbereitung der Kampagne gewidmet.</a:t>
            </a:r>
          </a:p>
          <a:p>
            <a:r>
              <a:rPr lang="en-US" dirty="0"/>
              <a:t> </a:t>
            </a:r>
          </a:p>
          <a:p>
            <a:r>
              <a:rPr lang="de-DE" dirty="0"/>
              <a:t>Einige der Hauptaufgaben umfassen:</a:t>
            </a:r>
          </a:p>
          <a:p>
            <a:endParaRPr lang="en-US" dirty="0"/>
          </a:p>
          <a:p>
            <a:pPr marL="285750" indent="-285750">
              <a:buFont typeface="Arial" panose="020B0604020202020204" pitchFamily="34" charset="0"/>
              <a:buChar char="•"/>
            </a:pPr>
            <a:r>
              <a:rPr lang="en-US" dirty="0" err="1"/>
              <a:t>Teamaufbau</a:t>
            </a:r>
            <a:endParaRPr lang="en-US" dirty="0"/>
          </a:p>
          <a:p>
            <a:pPr marL="285750" indent="-285750">
              <a:buFont typeface="Arial" panose="020B0604020202020204" pitchFamily="34" charset="0"/>
              <a:buChar char="•"/>
            </a:pPr>
            <a:r>
              <a:rPr lang="de-DE" dirty="0"/>
              <a:t>Beratung von Experten</a:t>
            </a:r>
            <a:endParaRPr lang="en-US" dirty="0"/>
          </a:p>
          <a:p>
            <a:pPr marL="285750" indent="-285750">
              <a:buFont typeface="Arial" panose="020B0604020202020204" pitchFamily="34" charset="0"/>
              <a:buChar char="•"/>
            </a:pPr>
            <a:r>
              <a:rPr lang="de-DE" dirty="0"/>
              <a:t>Recherche zu ähnlichen Projekten</a:t>
            </a:r>
          </a:p>
          <a:p>
            <a:pPr marL="285750" indent="-285750">
              <a:buFont typeface="Arial" panose="020B0604020202020204" pitchFamily="34" charset="0"/>
              <a:buChar char="•"/>
            </a:pPr>
            <a:r>
              <a:rPr lang="de-DE" dirty="0"/>
              <a:t>Auswahl der am besten geeigneten Plattform</a:t>
            </a:r>
            <a:endParaRPr lang="en-US" dirty="0"/>
          </a:p>
          <a:p>
            <a:pPr marL="742950" lvl="1" indent="-285750">
              <a:buFont typeface="Arial" panose="020B0604020202020204" pitchFamily="34" charset="0"/>
              <a:buChar char="•"/>
            </a:pPr>
            <a:r>
              <a:rPr lang="de-DE" dirty="0"/>
              <a:t>Oft wird von der Plattform eine Analyse der Projekttauglichkeit durchgeführt</a:t>
            </a:r>
            <a:endParaRPr lang="en-US" dirty="0"/>
          </a:p>
        </p:txBody>
      </p:sp>
      <p:sp>
        <p:nvSpPr>
          <p:cNvPr id="11" name="Rectangle 10">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17" name="TextBox 16"/>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2910968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065059217"/>
              </p:ext>
            </p:extLst>
          </p:nvPr>
        </p:nvGraphicFramePr>
        <p:xfrm>
          <a:off x="512735" y="2019892"/>
          <a:ext cx="11234979" cy="9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37</a:t>
            </a:fld>
            <a:endParaRPr lang="pl-PL" dirty="0"/>
          </a:p>
        </p:txBody>
      </p:sp>
      <p:sp>
        <p:nvSpPr>
          <p:cNvPr id="4" name="Title 3"/>
          <p:cNvSpPr>
            <a:spLocks noGrp="1"/>
          </p:cNvSpPr>
          <p:nvPr>
            <p:ph type="title"/>
          </p:nvPr>
        </p:nvSpPr>
        <p:spPr/>
        <p:txBody>
          <a:bodyPr/>
          <a:lstStyle/>
          <a:p>
            <a:r>
              <a:rPr lang="en-US" dirty="0" err="1"/>
              <a:t>Prozess</a:t>
            </a:r>
            <a:r>
              <a:rPr lang="en-US" dirty="0"/>
              <a:t> and </a:t>
            </a:r>
            <a:r>
              <a:rPr lang="en-US" dirty="0" err="1"/>
              <a:t>Phasen</a:t>
            </a:r>
            <a:endParaRPr lang="en-US" dirty="0"/>
          </a:p>
        </p:txBody>
      </p:sp>
      <p:grpSp>
        <p:nvGrpSpPr>
          <p:cNvPr id="15" name="Group 14"/>
          <p:cNvGrpSpPr/>
          <p:nvPr/>
        </p:nvGrpSpPr>
        <p:grpSpPr>
          <a:xfrm>
            <a:off x="750378" y="1198482"/>
            <a:ext cx="10662329" cy="411517"/>
            <a:chOff x="838200" y="3084163"/>
            <a:chExt cx="9979617" cy="480447"/>
          </a:xfrm>
        </p:grpSpPr>
        <p:sp>
          <p:nvSpPr>
            <p:cNvPr id="12" name="Rectangle 11"/>
            <p:cNvSpPr/>
            <p:nvPr/>
          </p:nvSpPr>
          <p:spPr>
            <a:xfrm>
              <a:off x="838200" y="3084163"/>
              <a:ext cx="2230464" cy="48044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a:t>
              </a:r>
              <a:r>
                <a:rPr lang="en-US" dirty="0"/>
                <a:t> der </a:t>
              </a:r>
              <a:r>
                <a:rPr lang="en-US" dirty="0" err="1"/>
                <a:t>Kampagne</a:t>
              </a:r>
              <a:endParaRPr lang="en-US" dirty="0"/>
            </a:p>
          </p:txBody>
        </p:sp>
        <p:sp>
          <p:nvSpPr>
            <p:cNvPr id="13" name="Rectangle 12"/>
            <p:cNvSpPr/>
            <p:nvPr/>
          </p:nvSpPr>
          <p:spPr>
            <a:xfrm>
              <a:off x="3487118" y="3084163"/>
              <a:ext cx="4742481"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Kampagnenphase</a:t>
              </a:r>
              <a:endParaRPr lang="en-US" dirty="0"/>
            </a:p>
          </p:txBody>
        </p:sp>
        <p:sp>
          <p:nvSpPr>
            <p:cNvPr id="14" name="Rectangle 13"/>
            <p:cNvSpPr/>
            <p:nvPr/>
          </p:nvSpPr>
          <p:spPr>
            <a:xfrm>
              <a:off x="8648053" y="3084163"/>
              <a:ext cx="2169764"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Nach</a:t>
              </a:r>
              <a:r>
                <a:rPr lang="en-US" dirty="0"/>
                <a:t> der </a:t>
              </a:r>
              <a:r>
                <a:rPr lang="en-US" dirty="0" err="1"/>
                <a:t>Kampagne</a:t>
              </a:r>
              <a:endParaRPr lang="en-US" dirty="0"/>
            </a:p>
          </p:txBody>
        </p:sp>
      </p:grpSp>
      <p:sp>
        <p:nvSpPr>
          <p:cNvPr id="16" name="Rectangle 15"/>
          <p:cNvSpPr/>
          <p:nvPr/>
        </p:nvSpPr>
        <p:spPr>
          <a:xfrm>
            <a:off x="657822" y="3385568"/>
            <a:ext cx="11089891" cy="2031325"/>
          </a:xfrm>
          <a:prstGeom prst="rect">
            <a:avLst/>
          </a:prstGeom>
        </p:spPr>
        <p:txBody>
          <a:bodyPr wrap="square">
            <a:spAutoFit/>
          </a:bodyPr>
          <a:lstStyle/>
          <a:p>
            <a:r>
              <a:rPr lang="de-DE" dirty="0"/>
              <a:t>Weitere Aufgaben umfassen</a:t>
            </a:r>
            <a:endParaRPr lang="en-US" dirty="0"/>
          </a:p>
          <a:p>
            <a:pPr marL="285750" indent="-285750">
              <a:buFont typeface="Arial" panose="020B0604020202020204" pitchFamily="34" charset="0"/>
              <a:buChar char="•"/>
            </a:pPr>
            <a:r>
              <a:rPr lang="de-DE" dirty="0"/>
              <a:t>Definition der Kampagnenparameter (Länge, Ziel und ggf. Belohnungen)</a:t>
            </a:r>
            <a:endParaRPr lang="en-US" dirty="0"/>
          </a:p>
          <a:p>
            <a:pPr marL="285750" indent="-285750">
              <a:buFont typeface="Arial" panose="020B0604020202020204" pitchFamily="34" charset="0"/>
              <a:buChar char="•"/>
            </a:pPr>
            <a:r>
              <a:rPr lang="de-DE" dirty="0"/>
              <a:t>Entwicklung und Erstellung eines Businessplans</a:t>
            </a:r>
          </a:p>
          <a:p>
            <a:pPr marL="285750" indent="-285750">
              <a:buFont typeface="Arial" panose="020B0604020202020204" pitchFamily="34" charset="0"/>
              <a:buChar char="•"/>
            </a:pPr>
            <a:r>
              <a:rPr lang="de-DE" dirty="0"/>
              <a:t>Überprüfung der relevanten rechtlichen Aspekte</a:t>
            </a:r>
            <a:endParaRPr lang="en-US" dirty="0"/>
          </a:p>
          <a:p>
            <a:pPr marL="285750" indent="-285750">
              <a:buFont typeface="Arial" panose="020B0604020202020204" pitchFamily="34" charset="0"/>
              <a:buChar char="•"/>
            </a:pPr>
            <a:r>
              <a:rPr lang="de-DE" dirty="0"/>
              <a:t>Vorbereitung der Online-Präsenz des Projekts auf der Kampagnenseite (einschließlich Beschreibungen, Videos, Bildern/Grafiken)</a:t>
            </a:r>
            <a:endParaRPr lang="en-US" dirty="0"/>
          </a:p>
          <a:p>
            <a:pPr marL="285750" indent="-285750">
              <a:buFont typeface="Arial" panose="020B0604020202020204" pitchFamily="34" charset="0"/>
              <a:buChar char="•"/>
            </a:pPr>
            <a:r>
              <a:rPr lang="de-DE" dirty="0"/>
              <a:t>Identifizierung von Unterstützern und Voraktivierung</a:t>
            </a:r>
            <a:endParaRPr lang="en-US" dirty="0"/>
          </a:p>
        </p:txBody>
      </p:sp>
      <p:sp>
        <p:nvSpPr>
          <p:cNvPr id="17" name="Rectangle 1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19" name="TextBox 18"/>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698359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795384288"/>
              </p:ext>
            </p:extLst>
          </p:nvPr>
        </p:nvGraphicFramePr>
        <p:xfrm>
          <a:off x="512735" y="2019892"/>
          <a:ext cx="11234979" cy="9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38</a:t>
            </a:fld>
            <a:endParaRPr lang="pl-PL" dirty="0"/>
          </a:p>
        </p:txBody>
      </p:sp>
      <p:sp>
        <p:nvSpPr>
          <p:cNvPr id="4" name="Title 3"/>
          <p:cNvSpPr>
            <a:spLocks noGrp="1"/>
          </p:cNvSpPr>
          <p:nvPr>
            <p:ph type="title"/>
          </p:nvPr>
        </p:nvSpPr>
        <p:spPr/>
        <p:txBody>
          <a:bodyPr/>
          <a:lstStyle/>
          <a:p>
            <a:r>
              <a:rPr lang="en-US" dirty="0" err="1"/>
              <a:t>Prozess</a:t>
            </a:r>
            <a:r>
              <a:rPr lang="en-US" dirty="0"/>
              <a:t> and </a:t>
            </a:r>
            <a:r>
              <a:rPr lang="en-US" dirty="0" err="1"/>
              <a:t>Phasen</a:t>
            </a:r>
            <a:endParaRPr lang="en-US" dirty="0"/>
          </a:p>
        </p:txBody>
      </p:sp>
      <p:sp>
        <p:nvSpPr>
          <p:cNvPr id="2" name="Rectangle 1"/>
          <p:cNvSpPr/>
          <p:nvPr/>
        </p:nvSpPr>
        <p:spPr>
          <a:xfrm>
            <a:off x="611769" y="3385568"/>
            <a:ext cx="11135945" cy="2308324"/>
          </a:xfrm>
          <a:prstGeom prst="rect">
            <a:avLst/>
          </a:prstGeom>
        </p:spPr>
        <p:txBody>
          <a:bodyPr wrap="square">
            <a:spAutoFit/>
          </a:bodyPr>
          <a:lstStyle/>
          <a:p>
            <a:r>
              <a:rPr lang="de-DE" dirty="0"/>
              <a:t>Diese Phase umfasst </a:t>
            </a:r>
            <a:r>
              <a:rPr lang="de-DE" b="1" dirty="0"/>
              <a:t>die Umsetzung der vor der Kampagne geplanten Maßnahmen </a:t>
            </a:r>
            <a:r>
              <a:rPr lang="de-DE" dirty="0"/>
              <a:t>und </a:t>
            </a:r>
            <a:r>
              <a:rPr lang="de-DE" b="1" dirty="0"/>
              <a:t>die Online-Präsenz </a:t>
            </a:r>
            <a:r>
              <a:rPr lang="de-DE" dirty="0"/>
              <a:t>auf der Crowdfunding-Plattform und der Kampagnenseite.</a:t>
            </a:r>
          </a:p>
          <a:p>
            <a:endParaRPr lang="en-US" dirty="0"/>
          </a:p>
          <a:p>
            <a:endParaRPr lang="en-US" dirty="0"/>
          </a:p>
          <a:p>
            <a:r>
              <a:rPr lang="de-DE" dirty="0"/>
              <a:t>Neben dem eigentlichen Start der Kampagne und der allgemeinen Werbung für das Projekt müssen die Aktivisten:</a:t>
            </a:r>
            <a:endParaRPr lang="en-US" dirty="0"/>
          </a:p>
          <a:p>
            <a:pPr marL="742950" lvl="1" indent="-285750">
              <a:buFont typeface="Arial" panose="020B0604020202020204" pitchFamily="34" charset="0"/>
              <a:buChar char="•"/>
            </a:pPr>
            <a:r>
              <a:rPr lang="de-DE" dirty="0"/>
              <a:t>alle eingehenden Fragen oder Anfragen beantworten</a:t>
            </a:r>
            <a:endParaRPr lang="en-US" dirty="0"/>
          </a:p>
          <a:p>
            <a:pPr marL="742950" lvl="1" indent="-285750">
              <a:buFont typeface="Arial" panose="020B0604020202020204" pitchFamily="34" charset="0"/>
              <a:buChar char="•"/>
            </a:pPr>
            <a:r>
              <a:rPr lang="en-US" dirty="0"/>
              <a:t>die </a:t>
            </a:r>
            <a:r>
              <a:rPr lang="en-US" dirty="0" err="1"/>
              <a:t>Unterstützer</a:t>
            </a:r>
            <a:r>
              <a:rPr lang="en-US" dirty="0"/>
              <a:t> </a:t>
            </a:r>
            <a:r>
              <a:rPr lang="en-US" dirty="0" err="1"/>
              <a:t>regelmäßig</a:t>
            </a:r>
            <a:r>
              <a:rPr lang="en-US" dirty="0"/>
              <a:t> </a:t>
            </a:r>
            <a:r>
              <a:rPr lang="en-US" dirty="0" err="1"/>
              <a:t>informieren</a:t>
            </a:r>
            <a:endParaRPr lang="en-US" dirty="0"/>
          </a:p>
          <a:p>
            <a:pPr marL="742950" lvl="1" indent="-285750">
              <a:buFont typeface="Arial" panose="020B0604020202020204" pitchFamily="34" charset="0"/>
              <a:buChar char="•"/>
            </a:pPr>
            <a:r>
              <a:rPr lang="en-US" dirty="0" err="1"/>
              <a:t>neue</a:t>
            </a:r>
            <a:r>
              <a:rPr lang="en-US" dirty="0"/>
              <a:t> </a:t>
            </a:r>
            <a:r>
              <a:rPr lang="en-US" dirty="0" err="1"/>
              <a:t>Unterstützer</a:t>
            </a:r>
            <a:r>
              <a:rPr lang="en-US" dirty="0"/>
              <a:t> </a:t>
            </a:r>
            <a:r>
              <a:rPr lang="en-US" dirty="0" err="1"/>
              <a:t>gewinnen</a:t>
            </a:r>
            <a:endParaRPr lang="en-US" dirty="0"/>
          </a:p>
        </p:txBody>
      </p:sp>
      <p:sp>
        <p:nvSpPr>
          <p:cNvPr id="10" name="Rectangle 9">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16" name="TextBox 15"/>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grpSp>
        <p:nvGrpSpPr>
          <p:cNvPr id="17" name="Group 14">
            <a:extLst>
              <a:ext uri="{FF2B5EF4-FFF2-40B4-BE49-F238E27FC236}">
                <a16:creationId xmlns:a16="http://schemas.microsoft.com/office/drawing/2014/main" id="{AA263F7F-DC05-44FF-AD50-EB6E18B5A012}"/>
              </a:ext>
            </a:extLst>
          </p:cNvPr>
          <p:cNvGrpSpPr/>
          <p:nvPr/>
        </p:nvGrpSpPr>
        <p:grpSpPr>
          <a:xfrm>
            <a:off x="750378" y="1198482"/>
            <a:ext cx="10662329" cy="411517"/>
            <a:chOff x="838200" y="3084163"/>
            <a:chExt cx="9979617" cy="480447"/>
          </a:xfrm>
          <a:solidFill>
            <a:srgbClr val="1F4E79"/>
          </a:solidFill>
        </p:grpSpPr>
        <p:sp>
          <p:nvSpPr>
            <p:cNvPr id="18" name="Rectangle 11">
              <a:extLst>
                <a:ext uri="{FF2B5EF4-FFF2-40B4-BE49-F238E27FC236}">
                  <a16:creationId xmlns:a16="http://schemas.microsoft.com/office/drawing/2014/main" id="{334A87ED-ABB3-4A63-8255-014AD0522F8D}"/>
                </a:ext>
              </a:extLst>
            </p:cNvPr>
            <p:cNvSpPr/>
            <p:nvPr/>
          </p:nvSpPr>
          <p:spPr>
            <a:xfrm>
              <a:off x="838200" y="3084163"/>
              <a:ext cx="2230464" cy="480447"/>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a:t>
              </a:r>
              <a:r>
                <a:rPr lang="en-US" dirty="0"/>
                <a:t> der </a:t>
              </a:r>
              <a:r>
                <a:rPr lang="en-US" dirty="0" err="1"/>
                <a:t>Kampagne</a:t>
              </a:r>
              <a:endParaRPr lang="en-US" dirty="0"/>
            </a:p>
          </p:txBody>
        </p:sp>
        <p:sp>
          <p:nvSpPr>
            <p:cNvPr id="19" name="Rectangle 12">
              <a:extLst>
                <a:ext uri="{FF2B5EF4-FFF2-40B4-BE49-F238E27FC236}">
                  <a16:creationId xmlns:a16="http://schemas.microsoft.com/office/drawing/2014/main" id="{A991AF91-F488-47A5-9C4D-A23C5DF0D27A}"/>
                </a:ext>
              </a:extLst>
            </p:cNvPr>
            <p:cNvSpPr/>
            <p:nvPr/>
          </p:nvSpPr>
          <p:spPr>
            <a:xfrm>
              <a:off x="3487118" y="3084163"/>
              <a:ext cx="4742481" cy="48044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Kampagnenphase</a:t>
              </a:r>
              <a:endParaRPr lang="en-US" dirty="0"/>
            </a:p>
          </p:txBody>
        </p:sp>
        <p:sp>
          <p:nvSpPr>
            <p:cNvPr id="20" name="Rectangle 13">
              <a:extLst>
                <a:ext uri="{FF2B5EF4-FFF2-40B4-BE49-F238E27FC236}">
                  <a16:creationId xmlns:a16="http://schemas.microsoft.com/office/drawing/2014/main" id="{B690A591-AFE4-4CA9-92B2-D9B0CC0526B4}"/>
                </a:ext>
              </a:extLst>
            </p:cNvPr>
            <p:cNvSpPr/>
            <p:nvPr/>
          </p:nvSpPr>
          <p:spPr>
            <a:xfrm>
              <a:off x="8648053" y="3084163"/>
              <a:ext cx="2169764" cy="480447"/>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Nach</a:t>
              </a:r>
              <a:r>
                <a:rPr lang="en-US" dirty="0"/>
                <a:t> der </a:t>
              </a:r>
              <a:r>
                <a:rPr lang="en-US" dirty="0" err="1"/>
                <a:t>Kampagne</a:t>
              </a:r>
              <a:endParaRPr lang="en-US" dirty="0"/>
            </a:p>
          </p:txBody>
        </p:sp>
      </p:grpSp>
    </p:spTree>
    <p:extLst>
      <p:ext uri="{BB962C8B-B14F-4D97-AF65-F5344CB8AC3E}">
        <p14:creationId xmlns:p14="http://schemas.microsoft.com/office/powerpoint/2010/main" val="2818691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87010725"/>
              </p:ext>
            </p:extLst>
          </p:nvPr>
        </p:nvGraphicFramePr>
        <p:xfrm>
          <a:off x="512735" y="2019892"/>
          <a:ext cx="11234979" cy="955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39</a:t>
            </a:fld>
            <a:endParaRPr lang="pl-PL" dirty="0"/>
          </a:p>
        </p:txBody>
      </p:sp>
      <p:sp>
        <p:nvSpPr>
          <p:cNvPr id="4" name="Title 3"/>
          <p:cNvSpPr>
            <a:spLocks noGrp="1"/>
          </p:cNvSpPr>
          <p:nvPr>
            <p:ph type="title"/>
          </p:nvPr>
        </p:nvSpPr>
        <p:spPr/>
        <p:txBody>
          <a:bodyPr/>
          <a:lstStyle/>
          <a:p>
            <a:r>
              <a:rPr lang="en-US" dirty="0" err="1"/>
              <a:t>Prozess</a:t>
            </a:r>
            <a:r>
              <a:rPr lang="en-US" dirty="0"/>
              <a:t> and </a:t>
            </a:r>
            <a:r>
              <a:rPr lang="en-US" dirty="0" err="1"/>
              <a:t>Phasen</a:t>
            </a:r>
            <a:endParaRPr lang="en-US" dirty="0"/>
          </a:p>
        </p:txBody>
      </p:sp>
      <p:grpSp>
        <p:nvGrpSpPr>
          <p:cNvPr id="15" name="Group 14"/>
          <p:cNvGrpSpPr/>
          <p:nvPr/>
        </p:nvGrpSpPr>
        <p:grpSpPr>
          <a:xfrm>
            <a:off x="750378" y="1198482"/>
            <a:ext cx="10662329" cy="411517"/>
            <a:chOff x="838200" y="3084163"/>
            <a:chExt cx="9979617" cy="480447"/>
          </a:xfrm>
        </p:grpSpPr>
        <p:sp>
          <p:nvSpPr>
            <p:cNvPr id="12" name="Rectangle 11"/>
            <p:cNvSpPr/>
            <p:nvPr/>
          </p:nvSpPr>
          <p:spPr>
            <a:xfrm>
              <a:off x="838200" y="3084163"/>
              <a:ext cx="2230464" cy="48044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Vor</a:t>
              </a:r>
              <a:r>
                <a:rPr lang="en-US" dirty="0"/>
                <a:t> der </a:t>
              </a:r>
              <a:r>
                <a:rPr lang="en-US" dirty="0" err="1"/>
                <a:t>Kampagne</a:t>
              </a:r>
              <a:endParaRPr lang="en-US" dirty="0"/>
            </a:p>
          </p:txBody>
        </p:sp>
        <p:sp>
          <p:nvSpPr>
            <p:cNvPr id="13" name="Rectangle 12"/>
            <p:cNvSpPr/>
            <p:nvPr/>
          </p:nvSpPr>
          <p:spPr>
            <a:xfrm>
              <a:off x="3487118" y="3084163"/>
              <a:ext cx="4742481" cy="480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Kampagnenphase</a:t>
              </a:r>
              <a:endParaRPr lang="en-US" dirty="0"/>
            </a:p>
          </p:txBody>
        </p:sp>
        <p:sp>
          <p:nvSpPr>
            <p:cNvPr id="14" name="Rectangle 13"/>
            <p:cNvSpPr/>
            <p:nvPr/>
          </p:nvSpPr>
          <p:spPr>
            <a:xfrm>
              <a:off x="8648053" y="3084163"/>
              <a:ext cx="2169764" cy="48044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Nach</a:t>
              </a:r>
              <a:r>
                <a:rPr lang="en-US" dirty="0"/>
                <a:t> der </a:t>
              </a:r>
              <a:r>
                <a:rPr lang="en-US" dirty="0" err="1"/>
                <a:t>Kampagne</a:t>
              </a:r>
              <a:endParaRPr lang="en-US" dirty="0"/>
            </a:p>
          </p:txBody>
        </p:sp>
      </p:grpSp>
      <p:sp>
        <p:nvSpPr>
          <p:cNvPr id="2" name="Rectangle 1"/>
          <p:cNvSpPr/>
          <p:nvPr/>
        </p:nvSpPr>
        <p:spPr>
          <a:xfrm>
            <a:off x="545995" y="2975675"/>
            <a:ext cx="11135945" cy="3416320"/>
          </a:xfrm>
          <a:prstGeom prst="rect">
            <a:avLst/>
          </a:prstGeom>
        </p:spPr>
        <p:txBody>
          <a:bodyPr wrap="square">
            <a:spAutoFit/>
          </a:bodyPr>
          <a:lstStyle/>
          <a:p>
            <a:r>
              <a:rPr lang="en-US" b="1" dirty="0" err="1"/>
              <a:t>Nach</a:t>
            </a:r>
            <a:r>
              <a:rPr lang="en-US" b="1" dirty="0"/>
              <a:t> der </a:t>
            </a:r>
            <a:r>
              <a:rPr lang="en-US" b="1" dirty="0" err="1"/>
              <a:t>Kampagne</a:t>
            </a:r>
            <a:r>
              <a:rPr lang="en-US" dirty="0"/>
              <a:t> (</a:t>
            </a:r>
            <a:r>
              <a:rPr lang="en-US" i="1" dirty="0" err="1"/>
              <a:t>eng.</a:t>
            </a:r>
            <a:r>
              <a:rPr lang="en-US" i="1" dirty="0"/>
              <a:t> </a:t>
            </a:r>
            <a:r>
              <a:rPr lang="de-DE" i="1" dirty="0"/>
              <a:t>Post-</a:t>
            </a:r>
            <a:r>
              <a:rPr lang="de-DE" i="1" dirty="0" err="1"/>
              <a:t>Campaigning</a:t>
            </a:r>
            <a:r>
              <a:rPr lang="de-DE" dirty="0"/>
              <a:t>) - Umsetzung des Crowdfunding-Projekts</a:t>
            </a:r>
            <a:endParaRPr lang="en-US" dirty="0"/>
          </a:p>
          <a:p>
            <a:endParaRPr lang="en-US" dirty="0"/>
          </a:p>
          <a:p>
            <a:r>
              <a:rPr lang="en-US" dirty="0" err="1"/>
              <a:t>Folgende</a:t>
            </a:r>
            <a:r>
              <a:rPr lang="en-US" dirty="0"/>
              <a:t> Crowdfunding-</a:t>
            </a:r>
            <a:r>
              <a:rPr lang="en-US" dirty="0" err="1"/>
              <a:t>bezogene</a:t>
            </a:r>
            <a:r>
              <a:rPr lang="en-US" dirty="0"/>
              <a:t> </a:t>
            </a:r>
            <a:r>
              <a:rPr lang="en-US" dirty="0" err="1"/>
              <a:t>Aktivitäten</a:t>
            </a:r>
            <a:r>
              <a:rPr lang="en-US" dirty="0"/>
              <a:t> </a:t>
            </a:r>
            <a:r>
              <a:rPr lang="en-US" dirty="0" err="1"/>
              <a:t>sollten</a:t>
            </a:r>
            <a:r>
              <a:rPr lang="en-US" dirty="0"/>
              <a:t> </a:t>
            </a:r>
            <a:r>
              <a:rPr lang="en-US" dirty="0" err="1"/>
              <a:t>abgeschlossen</a:t>
            </a:r>
            <a:r>
              <a:rPr lang="en-US" dirty="0"/>
              <a:t> </a:t>
            </a:r>
            <a:r>
              <a:rPr lang="en-US" dirty="0" err="1"/>
              <a:t>werden</a:t>
            </a:r>
            <a:r>
              <a:rPr lang="en-US" dirty="0"/>
              <a:t>:</a:t>
            </a:r>
          </a:p>
          <a:p>
            <a:pPr marL="285750" indent="-285750">
              <a:buFont typeface="Arial" panose="020B0604020202020204" pitchFamily="34" charset="0"/>
              <a:buChar char="•"/>
            </a:pPr>
            <a:r>
              <a:rPr lang="de-DE" dirty="0"/>
              <a:t>Ausstellung von Rechnungen</a:t>
            </a:r>
            <a:endParaRPr lang="en-US" dirty="0"/>
          </a:p>
          <a:p>
            <a:pPr marL="285750" indent="-285750">
              <a:buFont typeface="Arial" panose="020B0604020202020204" pitchFamily="34" charset="0"/>
              <a:buChar char="•"/>
            </a:pPr>
            <a:r>
              <a:rPr lang="de-DE" dirty="0"/>
              <a:t>Kommunikation mit den Unterstützern</a:t>
            </a:r>
            <a:endParaRPr lang="en-US" dirty="0"/>
          </a:p>
          <a:p>
            <a:pPr marL="742950" lvl="1" indent="-285750">
              <a:buFont typeface="Arial" panose="020B0604020202020204" pitchFamily="34" charset="0"/>
              <a:buChar char="•"/>
            </a:pPr>
            <a:r>
              <a:rPr lang="de-DE" dirty="0"/>
              <a:t>Im Falle einer erfolglosen Kampagne empfehlen Experten eine transparente Kommunikation und eine Erklärung, warum die Kampagne fehlgeschlagen ist</a:t>
            </a:r>
            <a:endParaRPr lang="en-US" dirty="0"/>
          </a:p>
          <a:p>
            <a:pPr marL="285750" indent="-285750">
              <a:buFont typeface="Arial" panose="020B0604020202020204" pitchFamily="34" charset="0"/>
              <a:buChar char="•"/>
            </a:pPr>
            <a:r>
              <a:rPr lang="en-US" dirty="0" err="1"/>
              <a:t>Aussendung</a:t>
            </a:r>
            <a:r>
              <a:rPr lang="en-US" dirty="0"/>
              <a:t> von </a:t>
            </a:r>
            <a:r>
              <a:rPr lang="en-US" dirty="0" err="1"/>
              <a:t>Belohnungen</a:t>
            </a:r>
            <a:r>
              <a:rPr lang="en-US" dirty="0"/>
              <a:t>/</a:t>
            </a:r>
            <a:r>
              <a:rPr lang="en-US" dirty="0" err="1"/>
              <a:t>Produkten</a:t>
            </a:r>
            <a:endParaRPr lang="en-US" dirty="0"/>
          </a:p>
          <a:p>
            <a:pPr marL="285750" indent="-285750">
              <a:buFont typeface="Arial" panose="020B0604020202020204" pitchFamily="34" charset="0"/>
              <a:buChar char="•"/>
            </a:pPr>
            <a:r>
              <a:rPr lang="de-DE" dirty="0"/>
              <a:t>Information an die Unterstützer über die nächsten Schritte</a:t>
            </a:r>
            <a:endParaRPr lang="en-US" dirty="0"/>
          </a:p>
          <a:p>
            <a:r>
              <a:rPr lang="de-DE" b="1" dirty="0"/>
              <a:t>An dieser Stelle wird empfohlen, über die abgeschlossene Kampagne zu reflektieren und eine Evaluierung vorzunehmen</a:t>
            </a:r>
            <a:endParaRPr lang="en-US" b="1" dirty="0"/>
          </a:p>
          <a:p>
            <a:endParaRPr lang="en-US" b="1" dirty="0"/>
          </a:p>
        </p:txBody>
      </p:sp>
      <p:sp>
        <p:nvSpPr>
          <p:cNvPr id="10" name="Rectangle 9">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11" name="TextBox 10"/>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2233914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83482913"/>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40</a:t>
            </a:fld>
            <a:endParaRPr lang="pl-PL" dirty="0"/>
          </a:p>
        </p:txBody>
      </p:sp>
      <p:sp>
        <p:nvSpPr>
          <p:cNvPr id="4" name="Title 3"/>
          <p:cNvSpPr>
            <a:spLocks noGrp="1"/>
          </p:cNvSpPr>
          <p:nvPr>
            <p:ph type="title"/>
          </p:nvPr>
        </p:nvSpPr>
        <p:spPr/>
        <p:txBody>
          <a:bodyPr/>
          <a:lstStyle/>
          <a:p>
            <a:r>
              <a:rPr lang="en-US" dirty="0" err="1"/>
              <a:t>Erfolg</a:t>
            </a:r>
            <a:r>
              <a:rPr lang="en-US" dirty="0"/>
              <a:t>: </a:t>
            </a:r>
            <a:r>
              <a:rPr lang="en-US" dirty="0" err="1"/>
              <a:t>Wichtige</a:t>
            </a:r>
            <a:r>
              <a:rPr lang="en-US" dirty="0"/>
              <a:t> </a:t>
            </a:r>
            <a:r>
              <a:rPr lang="en-US" dirty="0" err="1"/>
              <a:t>Erkenntnisse</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
        <p:nvSpPr>
          <p:cNvPr id="7" name="TextBox 6"/>
          <p:cNvSpPr txBox="1"/>
          <p:nvPr/>
        </p:nvSpPr>
        <p:spPr>
          <a:xfrm>
            <a:off x="8211438" y="6248012"/>
            <a:ext cx="2472604" cy="461665"/>
          </a:xfrm>
          <a:prstGeom prst="rect">
            <a:avLst/>
          </a:prstGeom>
          <a:noFill/>
        </p:spPr>
        <p:txBody>
          <a:bodyPr wrap="square" rtlCol="0">
            <a:spAutoFit/>
          </a:bodyPr>
          <a:lstStyle/>
          <a:p>
            <a:r>
              <a:rPr lang="en-US" sz="1200" dirty="0" err="1"/>
              <a:t>Quellen</a:t>
            </a:r>
            <a:r>
              <a:rPr lang="en-US" sz="1200" dirty="0"/>
              <a:t>: </a:t>
            </a:r>
            <a:r>
              <a:rPr lang="en-US" sz="1200" dirty="0" err="1"/>
              <a:t>CrowdStream</a:t>
            </a:r>
            <a:r>
              <a:rPr lang="en-US" sz="1200" dirty="0"/>
              <a:t> Training Guide</a:t>
            </a:r>
          </a:p>
        </p:txBody>
      </p:sp>
    </p:spTree>
    <p:extLst>
      <p:ext uri="{BB962C8B-B14F-4D97-AF65-F5344CB8AC3E}">
        <p14:creationId xmlns:p14="http://schemas.microsoft.com/office/powerpoint/2010/main" val="1578887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680794649"/>
              </p:ext>
            </p:extLst>
          </p:nvPr>
        </p:nvGraphicFramePr>
        <p:xfrm>
          <a:off x="441157" y="1222375"/>
          <a:ext cx="11121189"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41</a:t>
            </a:fld>
            <a:endParaRPr lang="pl-PL" dirty="0"/>
          </a:p>
        </p:txBody>
      </p:sp>
      <p:sp>
        <p:nvSpPr>
          <p:cNvPr id="4" name="Title 3"/>
          <p:cNvSpPr>
            <a:spLocks noGrp="1"/>
          </p:cNvSpPr>
          <p:nvPr>
            <p:ph type="title"/>
          </p:nvPr>
        </p:nvSpPr>
        <p:spPr/>
        <p:txBody>
          <a:bodyPr/>
          <a:lstStyle/>
          <a:p>
            <a:r>
              <a:rPr lang="en-US" dirty="0"/>
              <a:t>Crowdfunding-</a:t>
            </a:r>
            <a:r>
              <a:rPr lang="en-US" dirty="0" err="1"/>
              <a:t>Risiken</a:t>
            </a:r>
            <a:endParaRPr lang="en-US" dirty="0"/>
          </a:p>
        </p:txBody>
      </p:sp>
      <p:sp>
        <p:nvSpPr>
          <p:cNvPr id="7" name="TextBox 6"/>
          <p:cNvSpPr txBox="1"/>
          <p:nvPr/>
        </p:nvSpPr>
        <p:spPr>
          <a:xfrm>
            <a:off x="7799294" y="6027003"/>
            <a:ext cx="2866819" cy="830997"/>
          </a:xfrm>
          <a:prstGeom prst="rect">
            <a:avLst/>
          </a:prstGeom>
          <a:noFill/>
        </p:spPr>
        <p:txBody>
          <a:bodyPr wrap="square" rtlCol="0">
            <a:spAutoFit/>
          </a:bodyPr>
          <a:lstStyle/>
          <a:p>
            <a:r>
              <a:rPr lang="en-US" sz="1200" dirty="0" err="1"/>
              <a:t>Quellen</a:t>
            </a:r>
            <a:r>
              <a:rPr lang="en-US" sz="1200" dirty="0"/>
              <a:t>: http://publications.jrc.ec.europa.eu/repository/bitstream/JRC92482/lbna26992enn.pdf</a:t>
            </a:r>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Tree>
    <p:extLst>
      <p:ext uri="{BB962C8B-B14F-4D97-AF65-F5344CB8AC3E}">
        <p14:creationId xmlns:p14="http://schemas.microsoft.com/office/powerpoint/2010/main" val="3327767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475725531"/>
              </p:ext>
            </p:extLst>
          </p:nvPr>
        </p:nvGraphicFramePr>
        <p:xfrm>
          <a:off x="449179" y="1266825"/>
          <a:ext cx="10904621"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42</a:t>
            </a:fld>
            <a:endParaRPr lang="pl-PL" dirty="0"/>
          </a:p>
        </p:txBody>
      </p:sp>
      <p:sp>
        <p:nvSpPr>
          <p:cNvPr id="4" name="Title 3"/>
          <p:cNvSpPr>
            <a:spLocks noGrp="1"/>
          </p:cNvSpPr>
          <p:nvPr>
            <p:ph type="title"/>
          </p:nvPr>
        </p:nvSpPr>
        <p:spPr/>
        <p:txBody>
          <a:bodyPr/>
          <a:lstStyle/>
          <a:p>
            <a:r>
              <a:rPr lang="en-US" dirty="0"/>
              <a:t>Crowdfunding-</a:t>
            </a:r>
            <a:r>
              <a:rPr lang="en-US" dirty="0" err="1"/>
              <a:t>Risiken</a:t>
            </a:r>
            <a:endParaRPr lang="en-US" dirty="0"/>
          </a:p>
        </p:txBody>
      </p:sp>
      <p:sp>
        <p:nvSpPr>
          <p:cNvPr id="7" name="TextBox 6"/>
          <p:cNvSpPr txBox="1"/>
          <p:nvPr/>
        </p:nvSpPr>
        <p:spPr>
          <a:xfrm>
            <a:off x="7799294" y="6027003"/>
            <a:ext cx="2866819" cy="830997"/>
          </a:xfrm>
          <a:prstGeom prst="rect">
            <a:avLst/>
          </a:prstGeom>
          <a:noFill/>
        </p:spPr>
        <p:txBody>
          <a:bodyPr wrap="square" rtlCol="0">
            <a:spAutoFit/>
          </a:bodyPr>
          <a:lstStyle/>
          <a:p>
            <a:r>
              <a:rPr lang="en-US" sz="1200" dirty="0" err="1"/>
              <a:t>Quellen</a:t>
            </a:r>
            <a:r>
              <a:rPr lang="en-US" sz="1200" dirty="0"/>
              <a:t>: http://publications.jrc.ec.europa.eu/repository/bitstream/JRC92482/lbna26992enn.pdf</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Tree>
    <p:extLst>
      <p:ext uri="{BB962C8B-B14F-4D97-AF65-F5344CB8AC3E}">
        <p14:creationId xmlns:p14="http://schemas.microsoft.com/office/powerpoint/2010/main" val="4157497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132738254"/>
              </p:ext>
            </p:extLst>
          </p:nvPr>
        </p:nvGraphicFramePr>
        <p:xfrm>
          <a:off x="970547" y="1618342"/>
          <a:ext cx="10515600" cy="29980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43</a:t>
            </a:fld>
            <a:endParaRPr lang="pl-PL" dirty="0"/>
          </a:p>
        </p:txBody>
      </p:sp>
      <p:sp>
        <p:nvSpPr>
          <p:cNvPr id="4" name="Title 3"/>
          <p:cNvSpPr>
            <a:spLocks noGrp="1"/>
          </p:cNvSpPr>
          <p:nvPr>
            <p:ph type="title"/>
          </p:nvPr>
        </p:nvSpPr>
        <p:spPr/>
        <p:txBody>
          <a:bodyPr/>
          <a:lstStyle/>
          <a:p>
            <a:r>
              <a:rPr lang="en-US" dirty="0"/>
              <a:t>Crowdfunding-</a:t>
            </a:r>
            <a:r>
              <a:rPr lang="en-US" dirty="0" err="1"/>
              <a:t>Risiken</a:t>
            </a:r>
            <a:endParaRPr lang="en-US" dirty="0"/>
          </a:p>
        </p:txBody>
      </p:sp>
      <p:sp>
        <p:nvSpPr>
          <p:cNvPr id="7" name="TextBox 6"/>
          <p:cNvSpPr txBox="1"/>
          <p:nvPr/>
        </p:nvSpPr>
        <p:spPr>
          <a:xfrm>
            <a:off x="7799294" y="6027003"/>
            <a:ext cx="2866819" cy="830997"/>
          </a:xfrm>
          <a:prstGeom prst="rect">
            <a:avLst/>
          </a:prstGeom>
          <a:noFill/>
        </p:spPr>
        <p:txBody>
          <a:bodyPr wrap="square" rtlCol="0">
            <a:spAutoFit/>
          </a:bodyPr>
          <a:lstStyle/>
          <a:p>
            <a:r>
              <a:rPr lang="en-US" sz="1200" dirty="0" err="1"/>
              <a:t>Quellen</a:t>
            </a:r>
            <a:r>
              <a:rPr lang="en-US" sz="1200" dirty="0"/>
              <a:t>: http://publications.jrc.ec.europa.eu/repository/bitstream/JRC92482/lbna26992enn.pdf</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Tree>
    <p:extLst>
      <p:ext uri="{BB962C8B-B14F-4D97-AF65-F5344CB8AC3E}">
        <p14:creationId xmlns:p14="http://schemas.microsoft.com/office/powerpoint/2010/main" val="102138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9634"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chemeClr val="bg1"/>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Einleitung</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a:solidFill>
            <a:schemeClr val="bg1"/>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Arten von Crowdfunding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3B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de-DE" b="1" dirty="0">
                  <a:solidFill>
                    <a:srgbClr val="4472C4"/>
                  </a:solidFill>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accent4"/>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Crowdfunding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a:solidFill>
            <a:schemeClr val="bg1"/>
          </a:solidFill>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Wer</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sind</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die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relevanten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Akteure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3445544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itel 3">
            <a:extLst>
              <a:ext uri="{FF2B5EF4-FFF2-40B4-BE49-F238E27FC236}">
                <a16:creationId xmlns:a16="http://schemas.microsoft.com/office/drawing/2014/main" id="{862DAC24-C1BE-4F6D-8B74-2AECAE0441DA}"/>
              </a:ext>
            </a:extLst>
          </p:cNvPr>
          <p:cNvSpPr>
            <a:spLocks noGrp="1"/>
          </p:cNvSpPr>
          <p:nvPr>
            <p:ph type="title"/>
          </p:nvPr>
        </p:nvSpPr>
        <p:spPr/>
        <p:txBody>
          <a:bodyPr/>
          <a:lstStyle/>
          <a:p>
            <a:r>
              <a:rPr lang="de-AT" dirty="0"/>
              <a:t>Wie viel muss man investieren?</a:t>
            </a:r>
            <a:endParaRPr lang="en-GB" dirty="0"/>
          </a:p>
        </p:txBody>
      </p:sp>
      <p:pic>
        <p:nvPicPr>
          <p:cNvPr id="5" name="Grafik 4">
            <a:extLst>
              <a:ext uri="{FF2B5EF4-FFF2-40B4-BE49-F238E27FC236}">
                <a16:creationId xmlns:a16="http://schemas.microsoft.com/office/drawing/2014/main" id="{2FD5583F-8CD0-44AB-B595-292BC1A59E55}"/>
              </a:ext>
            </a:extLst>
          </p:cNvPr>
          <p:cNvPicPr>
            <a:picLocks noChangeAspect="1"/>
          </p:cNvPicPr>
          <p:nvPr/>
        </p:nvPicPr>
        <p:blipFill>
          <a:blip r:embed="rId2"/>
          <a:stretch>
            <a:fillRect/>
          </a:stretch>
        </p:blipFill>
        <p:spPr>
          <a:xfrm>
            <a:off x="1800225" y="957263"/>
            <a:ext cx="8591550" cy="4943475"/>
          </a:xfrm>
          <a:prstGeom prst="rect">
            <a:avLst/>
          </a:prstGeom>
        </p:spPr>
      </p:pic>
      <p:sp>
        <p:nvSpPr>
          <p:cNvPr id="6" name="Rechteck 5">
            <a:extLst>
              <a:ext uri="{FF2B5EF4-FFF2-40B4-BE49-F238E27FC236}">
                <a16:creationId xmlns:a16="http://schemas.microsoft.com/office/drawing/2014/main" id="{21A5D7CB-5C46-4005-94B2-2BF1C6776D64}"/>
              </a:ext>
            </a:extLst>
          </p:cNvPr>
          <p:cNvSpPr/>
          <p:nvPr/>
        </p:nvSpPr>
        <p:spPr>
          <a:xfrm>
            <a:off x="7981950" y="6010111"/>
            <a:ext cx="2505814" cy="248530"/>
          </a:xfrm>
          <a:prstGeom prst="rect">
            <a:avLst/>
          </a:prstGeom>
        </p:spPr>
        <p:txBody>
          <a:bodyPr wrap="non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AT" sz="1015" dirty="0"/>
              <a:t>(quelle: International Energy Agency, 2018)</a:t>
            </a:r>
          </a:p>
        </p:txBody>
      </p:sp>
      <p:sp>
        <p:nvSpPr>
          <p:cNvPr id="3" name="Slide Number Placeholder 2"/>
          <p:cNvSpPr>
            <a:spLocks noGrp="1"/>
          </p:cNvSpPr>
          <p:nvPr>
            <p:ph type="sldNum" sz="quarter" idx="12"/>
          </p:nvPr>
        </p:nvSpPr>
        <p:spPr/>
        <p:txBody>
          <a:bodyPr/>
          <a:lstStyle/>
          <a:p>
            <a:fld id="{C77C6C3F-668B-4AF5-BFA9-0F657EB068D6}" type="slidenum">
              <a:rPr lang="pl-PL" smtClean="0"/>
              <a:pPr/>
              <a:t>45</a:t>
            </a:fld>
            <a:endParaRPr lang="pl-PL" dirty="0"/>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Tree>
    <p:extLst>
      <p:ext uri="{BB962C8B-B14F-4D97-AF65-F5344CB8AC3E}">
        <p14:creationId xmlns:p14="http://schemas.microsoft.com/office/powerpoint/2010/main" val="3696433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68C94EF-4845-4230-BEF6-6411CA51A59F}"/>
              </a:ext>
            </a:extLst>
          </p:cNvPr>
          <p:cNvSpPr>
            <a:spLocks noGrp="1"/>
          </p:cNvSpPr>
          <p:nvPr>
            <p:ph idx="1"/>
          </p:nvPr>
        </p:nvSpPr>
        <p:spPr/>
        <p:txBody>
          <a:bodyPr>
            <a:normAutofit/>
          </a:bodyPr>
          <a:lstStyle/>
          <a:p>
            <a:r>
              <a:rPr lang="de-DE" sz="2400" dirty="0"/>
              <a:t>Crowdfunding kann eine wichtige Rolle bei der Energiewende spielen, nämlich:</a:t>
            </a:r>
            <a:endParaRPr lang="en-GB" sz="2400" dirty="0"/>
          </a:p>
          <a:p>
            <a:pPr marL="817563" lvl="1" indent="-360363"/>
            <a:r>
              <a:rPr lang="de-DE" sz="2000" dirty="0"/>
              <a:t>zusätzliche Mittel für nachhaltige Energieprojekte bereitstellen</a:t>
            </a:r>
            <a:endParaRPr lang="en-GB" sz="2000" dirty="0"/>
          </a:p>
          <a:p>
            <a:pPr marL="817563" lvl="1" indent="-360363"/>
            <a:r>
              <a:rPr lang="de-DE" sz="2000" dirty="0"/>
              <a:t>die Wertschöpfung von Energieprojekten finanzieren</a:t>
            </a:r>
            <a:endParaRPr lang="en-GB" sz="2000" dirty="0"/>
          </a:p>
          <a:p>
            <a:pPr marL="1274763" lvl="2" indent="-360363"/>
            <a:r>
              <a:rPr lang="de-DE" sz="1600" dirty="0"/>
              <a:t>das Angebot an erneuerbaren Energien erhöhen</a:t>
            </a:r>
            <a:endParaRPr lang="en-GB" sz="1600" dirty="0"/>
          </a:p>
          <a:p>
            <a:pPr marL="1274763" lvl="2" indent="-360363"/>
            <a:r>
              <a:rPr lang="de-DE" sz="1600" b="1" dirty="0">
                <a:solidFill>
                  <a:srgbClr val="00B0F0"/>
                </a:solidFill>
              </a:rPr>
              <a:t>zusätzliche Einsparungen bei der Energieeffizienz erreichen</a:t>
            </a:r>
            <a:endParaRPr lang="en-GB" sz="1600" b="1" dirty="0">
              <a:solidFill>
                <a:srgbClr val="00B0F0"/>
              </a:solidFill>
            </a:endParaRPr>
          </a:p>
          <a:p>
            <a:pPr marL="817563" lvl="1" indent="-360363"/>
            <a:r>
              <a:rPr lang="de-DE" sz="2000" dirty="0"/>
              <a:t>Energiekosten senken</a:t>
            </a:r>
            <a:endParaRPr lang="en-GB" sz="2000" dirty="0"/>
          </a:p>
          <a:p>
            <a:pPr marL="817563" lvl="1" indent="-360363"/>
            <a:r>
              <a:rPr lang="de-DE" sz="2000" dirty="0"/>
              <a:t>innovative Technologien unterstützen, deren Verbreitung fördern</a:t>
            </a:r>
            <a:endParaRPr lang="en-GB" sz="2000" dirty="0"/>
          </a:p>
          <a:p>
            <a:pPr marL="1274763" lvl="2" indent="-360363"/>
            <a:r>
              <a:rPr lang="de-DE" sz="1600" dirty="0"/>
              <a:t>z.B. Erhöhung der Sanierungsrate von Gebäuden (private/öffentliche Dienstleistungsgebäude)</a:t>
            </a:r>
            <a:endParaRPr lang="en-GB" sz="1600" dirty="0"/>
          </a:p>
          <a:p>
            <a:pPr marL="1274763" lvl="2" indent="-360363"/>
            <a:r>
              <a:rPr lang="de-DE" sz="1600" dirty="0"/>
              <a:t>z.B. Steigerung des Einsatzes energieeffizienter Geräte in Unternehmen/Industrie: Pumpen, Kompressoren, Klimaanlagen, Wärmepumpen, Kessel, Beleuchtung usw.</a:t>
            </a:r>
            <a:endParaRPr lang="en-GB" sz="1600" dirty="0"/>
          </a:p>
          <a:p>
            <a:pPr marL="817563" lvl="1" indent="-360363"/>
            <a:r>
              <a:rPr lang="de-DE" sz="2000" dirty="0"/>
              <a:t>umfassende Marktvalidierung (Werbung für EE-Produkte)</a:t>
            </a:r>
            <a:endParaRPr lang="en-GB" sz="2000" dirty="0"/>
          </a:p>
          <a:p>
            <a:pPr marL="817563" lvl="1" indent="-360363"/>
            <a:r>
              <a:rPr lang="en-GB" sz="2000" dirty="0" err="1"/>
              <a:t>Qualitätskriterien</a:t>
            </a:r>
            <a:r>
              <a:rPr lang="en-GB" sz="2000" dirty="0"/>
              <a:t> </a:t>
            </a:r>
            <a:r>
              <a:rPr lang="en-GB" sz="2000" dirty="0" err="1"/>
              <a:t>sichergestellt</a:t>
            </a:r>
            <a:r>
              <a:rPr lang="en-GB" sz="2000" dirty="0"/>
              <a:t> (</a:t>
            </a:r>
            <a:r>
              <a:rPr lang="en-GB" sz="2000" dirty="0" err="1"/>
              <a:t>technische</a:t>
            </a:r>
            <a:r>
              <a:rPr lang="en-GB" sz="2000" dirty="0"/>
              <a:t>, </a:t>
            </a:r>
            <a:r>
              <a:rPr lang="en-GB" sz="2000" dirty="0" err="1"/>
              <a:t>finanzielle</a:t>
            </a:r>
            <a:r>
              <a:rPr lang="en-GB" sz="2000" dirty="0"/>
              <a:t>, </a:t>
            </a:r>
            <a:r>
              <a:rPr lang="en-GB" sz="2000" dirty="0" err="1"/>
              <a:t>ökologische</a:t>
            </a:r>
            <a:r>
              <a:rPr lang="en-GB" sz="2000" dirty="0"/>
              <a:t>, </a:t>
            </a:r>
            <a:r>
              <a:rPr lang="en-GB" sz="2000" dirty="0" err="1"/>
              <a:t>soziale</a:t>
            </a:r>
            <a:r>
              <a:rPr lang="en-GB" sz="2000" dirty="0"/>
              <a:t> etc.)</a:t>
            </a:r>
          </a:p>
        </p:txBody>
      </p:sp>
      <p:sp>
        <p:nvSpPr>
          <p:cNvPr id="4" name="Titel 3">
            <a:extLst>
              <a:ext uri="{FF2B5EF4-FFF2-40B4-BE49-F238E27FC236}">
                <a16:creationId xmlns:a16="http://schemas.microsoft.com/office/drawing/2014/main" id="{83865A5F-4D09-4DE3-88C9-D2EE28CD8906}"/>
              </a:ext>
            </a:extLst>
          </p:cNvPr>
          <p:cNvSpPr>
            <a:spLocks noGrp="1"/>
          </p:cNvSpPr>
          <p:nvPr>
            <p:ph type="title"/>
          </p:nvPr>
        </p:nvSpPr>
        <p:spPr/>
        <p:txBody>
          <a:bodyPr/>
          <a:lstStyle/>
          <a:p>
            <a:r>
              <a:rPr lang="de-AT" dirty="0"/>
              <a:t>Crowdfunding für Energie - Vorteile</a:t>
            </a:r>
            <a:endParaRPr lang="en-GB"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46</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Tree>
    <p:extLst>
      <p:ext uri="{BB962C8B-B14F-4D97-AF65-F5344CB8AC3E}">
        <p14:creationId xmlns:p14="http://schemas.microsoft.com/office/powerpoint/2010/main" val="41625067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68C94EF-4845-4230-BEF6-6411CA51A59F}"/>
              </a:ext>
            </a:extLst>
          </p:cNvPr>
          <p:cNvSpPr>
            <a:spLocks noGrp="1"/>
          </p:cNvSpPr>
          <p:nvPr>
            <p:ph idx="1"/>
          </p:nvPr>
        </p:nvSpPr>
        <p:spPr/>
        <p:txBody>
          <a:bodyPr>
            <a:normAutofit lnSpcReduction="10000"/>
          </a:bodyPr>
          <a:lstStyle/>
          <a:p>
            <a:pPr marL="360363" indent="-360363">
              <a:buBlip>
                <a:blip r:embed="rId3"/>
              </a:buBlip>
            </a:pPr>
            <a:r>
              <a:rPr lang="en-GB" sz="2400" dirty="0" err="1"/>
              <a:t>Vort</a:t>
            </a:r>
            <a:r>
              <a:rPr lang="de-DE" sz="2400" dirty="0"/>
              <a:t>eile für Projektinitiatoren (Gemeinden, Unternehmen)</a:t>
            </a:r>
            <a:endParaRPr lang="en-GB" sz="2400" dirty="0"/>
          </a:p>
          <a:p>
            <a:pPr marL="817563" lvl="1" indent="-360363">
              <a:buBlip>
                <a:blip r:embed="rId3"/>
              </a:buBlip>
            </a:pPr>
            <a:r>
              <a:rPr lang="de-DE" sz="2000" dirty="0"/>
              <a:t>Steigerung des finanziellen Nutzens von Investitionen (Kapitalwert, interner Zinsfuß)</a:t>
            </a:r>
            <a:endParaRPr lang="en-GB" sz="2000" dirty="0"/>
          </a:p>
          <a:p>
            <a:pPr marL="817563" lvl="1" indent="-360363">
              <a:buBlip>
                <a:blip r:embed="rId3"/>
              </a:buBlip>
            </a:pPr>
            <a:r>
              <a:rPr lang="de-AT" sz="2000" dirty="0"/>
              <a:t>Werbung und Schärfen des Bewusstseins</a:t>
            </a:r>
            <a:endParaRPr lang="en-GB" sz="2000" dirty="0"/>
          </a:p>
          <a:p>
            <a:pPr marL="817563" lvl="1" indent="-360363">
              <a:buBlip>
                <a:blip r:embed="rId3"/>
              </a:buBlip>
            </a:pPr>
            <a:r>
              <a:rPr lang="de-DE" sz="2000" dirty="0"/>
              <a:t>Reduktion der Belastung der öffentlichen Haushalte</a:t>
            </a:r>
            <a:endParaRPr lang="en-GB" sz="2000" dirty="0"/>
          </a:p>
          <a:p>
            <a:pPr marL="817563" lvl="1" indent="-360363">
              <a:buBlip>
                <a:blip r:embed="rId3"/>
              </a:buBlip>
            </a:pPr>
            <a:r>
              <a:rPr lang="de-DE" sz="2000" dirty="0"/>
              <a:t>CF/CI als „Mischmechanismus“ mit anderen Finanzierungsquellen</a:t>
            </a:r>
            <a:endParaRPr lang="en-GB" sz="2000" dirty="0"/>
          </a:p>
          <a:p>
            <a:pPr marL="360363" indent="-360363">
              <a:buBlip>
                <a:blip r:embed="rId3"/>
              </a:buBlip>
            </a:pPr>
            <a:r>
              <a:rPr lang="de-DE" sz="2400" dirty="0"/>
              <a:t>Vorteile für die Unterstützer</a:t>
            </a:r>
            <a:endParaRPr lang="en-GB" sz="2400" dirty="0"/>
          </a:p>
          <a:p>
            <a:pPr marL="817563" lvl="1" indent="-360363">
              <a:buBlip>
                <a:blip r:embed="rId3"/>
              </a:buBlip>
            </a:pPr>
            <a:r>
              <a:rPr lang="de-DE" sz="2000" dirty="0"/>
              <a:t>Beitrag zum „positiven Energieeffekt“ (mehr erneuerbare Energien, Energieeffizienz)</a:t>
            </a:r>
            <a:endParaRPr lang="en-GB" sz="2000" dirty="0"/>
          </a:p>
          <a:p>
            <a:pPr marL="817563" lvl="1" indent="-360363">
              <a:buBlip>
                <a:blip r:embed="rId3"/>
              </a:buBlip>
            </a:pPr>
            <a:r>
              <a:rPr lang="de-DE" sz="2000" dirty="0"/>
              <a:t>Eine größere Investition, für die sich eine Einzelperson nicht entscheiden würde</a:t>
            </a:r>
            <a:endParaRPr lang="en-GB" sz="2000" dirty="0"/>
          </a:p>
          <a:p>
            <a:pPr marL="817563" lvl="1" indent="-360363">
              <a:buBlip>
                <a:blip r:embed="rId3"/>
              </a:buBlip>
            </a:pPr>
            <a:r>
              <a:rPr lang="de-DE" sz="2000" dirty="0"/>
              <a:t>Finanzieller Nutzen (Zinsen, langfristige Investitionsoption)</a:t>
            </a:r>
            <a:endParaRPr lang="en-GB" sz="2000" dirty="0"/>
          </a:p>
          <a:p>
            <a:pPr marL="817563" lvl="1" indent="-360363">
              <a:buBlip>
                <a:blip r:embed="rId3"/>
              </a:buBlip>
            </a:pPr>
            <a:r>
              <a:rPr lang="de-DE" sz="2000" dirty="0"/>
              <a:t>Persönliche Identifikation mit einem Projekt</a:t>
            </a:r>
            <a:endParaRPr lang="en-GB" sz="2000" dirty="0"/>
          </a:p>
          <a:p>
            <a:pPr marL="360363" indent="-360363">
              <a:buBlip>
                <a:blip r:embed="rId3"/>
              </a:buBlip>
            </a:pPr>
            <a:r>
              <a:rPr lang="de-DE" sz="2400" dirty="0"/>
              <a:t>Vorteile für die Umwelt</a:t>
            </a:r>
            <a:endParaRPr lang="en-GB" sz="2400" dirty="0"/>
          </a:p>
          <a:p>
            <a:pPr marL="817563" lvl="1" indent="-360363">
              <a:buBlip>
                <a:blip r:embed="rId3"/>
              </a:buBlip>
            </a:pPr>
            <a:r>
              <a:rPr lang="de-DE" sz="2000" dirty="0"/>
              <a:t>Reduzierung des CO2-Ausstoßes</a:t>
            </a:r>
            <a:endParaRPr lang="en-GB" sz="2000" dirty="0"/>
          </a:p>
          <a:p>
            <a:pPr marL="817563" lvl="1" indent="-360363">
              <a:buBlip>
                <a:blip r:embed="rId3"/>
              </a:buBlip>
            </a:pPr>
            <a:r>
              <a:rPr lang="de-DE" sz="2000" dirty="0"/>
              <a:t>Geringerer Bedarf an Ressourcen/Energie </a:t>
            </a:r>
          </a:p>
          <a:p>
            <a:pPr marL="817563" lvl="1" indent="-360363">
              <a:buBlip>
                <a:blip r:embed="rId3"/>
              </a:buBlip>
            </a:pPr>
            <a:r>
              <a:rPr lang="de-DE" sz="2000" dirty="0"/>
              <a:t>Priorisierung lokaler Ressourcenpotentiale</a:t>
            </a:r>
            <a:endParaRPr lang="en-GB" sz="2000" dirty="0"/>
          </a:p>
        </p:txBody>
      </p:sp>
      <p:sp>
        <p:nvSpPr>
          <p:cNvPr id="4" name="Titel 3">
            <a:extLst>
              <a:ext uri="{FF2B5EF4-FFF2-40B4-BE49-F238E27FC236}">
                <a16:creationId xmlns:a16="http://schemas.microsoft.com/office/drawing/2014/main" id="{83865A5F-4D09-4DE3-88C9-D2EE28CD8906}"/>
              </a:ext>
            </a:extLst>
          </p:cNvPr>
          <p:cNvSpPr>
            <a:spLocks noGrp="1"/>
          </p:cNvSpPr>
          <p:nvPr>
            <p:ph type="title"/>
          </p:nvPr>
        </p:nvSpPr>
        <p:spPr/>
        <p:txBody>
          <a:bodyPr/>
          <a:lstStyle/>
          <a:p>
            <a:r>
              <a:rPr lang="de-AT" dirty="0"/>
              <a:t>Crowdfunding für Energie - Vorteile</a:t>
            </a:r>
            <a:endParaRPr lang="en-GB"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47</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Tree>
    <p:extLst>
      <p:ext uri="{BB962C8B-B14F-4D97-AF65-F5344CB8AC3E}">
        <p14:creationId xmlns:p14="http://schemas.microsoft.com/office/powerpoint/2010/main" val="726459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261533"/>
            <a:ext cx="5823857" cy="4648200"/>
          </a:xfrm>
        </p:spPr>
        <p:txBody>
          <a:bodyPr>
            <a:normAutofit/>
          </a:bodyPr>
          <a:lstStyle/>
          <a:p>
            <a:pPr marL="0" indent="0">
              <a:buNone/>
            </a:pPr>
            <a:r>
              <a:rPr lang="en-GB" sz="1800" b="1" dirty="0">
                <a:solidFill>
                  <a:srgbClr val="0070C0"/>
                </a:solidFill>
              </a:rPr>
              <a:t>“</a:t>
            </a:r>
            <a:r>
              <a:rPr lang="en-GB" sz="1800" b="1" dirty="0" err="1">
                <a:solidFill>
                  <a:srgbClr val="0070C0"/>
                </a:solidFill>
              </a:rPr>
              <a:t>Bioenergiedorf</a:t>
            </a:r>
            <a:r>
              <a:rPr lang="en-GB" sz="1800" b="1" dirty="0">
                <a:solidFill>
                  <a:srgbClr val="0070C0"/>
                </a:solidFill>
              </a:rPr>
              <a:t>”</a:t>
            </a:r>
          </a:p>
          <a:p>
            <a:pPr marL="360363" indent="-360363">
              <a:buBlip>
                <a:blip r:embed="rId3"/>
              </a:buBlip>
            </a:pPr>
            <a:r>
              <a:rPr lang="de-DE" sz="1600" dirty="0"/>
              <a:t>2 Anlagen, die durch mikrobiologische Vergärung Biogas produzieren → Viele Dorfbewohner profitieren vom Bioenergiedorf, da die Produktionsstätte an das Nahwärmenetz angeschlossen ist</a:t>
            </a:r>
            <a:endParaRPr lang="en-US" sz="1550" dirty="0"/>
          </a:p>
          <a:p>
            <a:pPr marL="360363" indent="-360363">
              <a:buBlip>
                <a:blip r:embed="rId3"/>
              </a:buBlip>
            </a:pPr>
            <a:r>
              <a:rPr lang="de-DE" sz="1600" dirty="0"/>
              <a:t>Betrieb durch die </a:t>
            </a:r>
            <a:r>
              <a:rPr lang="de-DE" sz="1600" dirty="0" err="1"/>
              <a:t>Bema</a:t>
            </a:r>
            <a:r>
              <a:rPr lang="de-DE" sz="1600" dirty="0"/>
              <a:t> Biogas GmbH</a:t>
            </a:r>
            <a:endParaRPr lang="en-US" sz="1550" dirty="0"/>
          </a:p>
          <a:p>
            <a:pPr marL="360363" indent="-360363">
              <a:buBlip>
                <a:blip r:embed="rId3"/>
              </a:buBlip>
            </a:pPr>
            <a:r>
              <a:rPr lang="de-DE" sz="1600" dirty="0"/>
              <a:t>Finanzierungsziel: Ausbau des Fernwärmenetzes, damit weitere 180 Haushalte von grüner Energie profitieren können</a:t>
            </a:r>
            <a:endParaRPr lang="en-US" sz="1550" dirty="0"/>
          </a:p>
          <a:p>
            <a:pPr marL="360363" indent="-360363">
              <a:buBlip>
                <a:blip r:embed="rId3"/>
              </a:buBlip>
            </a:pPr>
            <a:r>
              <a:rPr lang="de-DE" sz="1600" dirty="0"/>
              <a:t>Vertragsdetails:</a:t>
            </a:r>
            <a:endParaRPr lang="en-US" sz="1550" dirty="0"/>
          </a:p>
          <a:p>
            <a:pPr marL="817563" lvl="1" indent="-360363">
              <a:buBlip>
                <a:blip r:embed="rId3"/>
              </a:buBlip>
            </a:pPr>
            <a:r>
              <a:rPr lang="de-DE" sz="1200" dirty="0"/>
              <a:t>nachrangige Darlehen</a:t>
            </a:r>
            <a:endParaRPr lang="en-US" sz="1200" dirty="0"/>
          </a:p>
          <a:p>
            <a:pPr marL="817563" lvl="1" indent="-360363">
              <a:buBlip>
                <a:blip r:embed="rId3"/>
              </a:buBlip>
            </a:pPr>
            <a:r>
              <a:rPr lang="de-DE" sz="1200" dirty="0"/>
              <a:t>CF-Plattform: </a:t>
            </a:r>
            <a:r>
              <a:rPr lang="de-DE" sz="1200" dirty="0" err="1"/>
              <a:t>GreenVesting</a:t>
            </a:r>
            <a:endParaRPr lang="de-DE" sz="1200" dirty="0"/>
          </a:p>
          <a:p>
            <a:pPr marL="817563" lvl="1" indent="-360363">
              <a:buBlip>
                <a:blip r:embed="rId3"/>
              </a:buBlip>
            </a:pPr>
            <a:r>
              <a:rPr lang="de-DE" sz="1200" dirty="0"/>
              <a:t>7 Jahre Laufzeit</a:t>
            </a:r>
            <a:endParaRPr lang="en-US" sz="1200" dirty="0"/>
          </a:p>
          <a:p>
            <a:pPr marL="817563" lvl="1" indent="-360363">
              <a:buBlip>
                <a:blip r:embed="rId3"/>
              </a:buBlip>
            </a:pPr>
            <a:r>
              <a:rPr lang="de-DE" sz="1200" dirty="0"/>
              <a:t>5,00% Zinsen</a:t>
            </a:r>
          </a:p>
          <a:p>
            <a:pPr marL="817563" lvl="1" indent="-360363">
              <a:buBlip>
                <a:blip r:embed="rId3"/>
              </a:buBlip>
            </a:pPr>
            <a:r>
              <a:rPr lang="en-US" sz="1200" dirty="0"/>
              <a:t>1.360.000 EUR </a:t>
            </a:r>
            <a:r>
              <a:rPr lang="en-US" sz="1200" dirty="0" err="1"/>
              <a:t>Fördervolumen</a:t>
            </a:r>
            <a:endParaRPr lang="en-US" sz="1200" dirty="0"/>
          </a:p>
          <a:p>
            <a:pPr marL="817563" lvl="1" indent="-360363">
              <a:buBlip>
                <a:blip r:embed="rId3"/>
              </a:buBlip>
            </a:pPr>
            <a:r>
              <a:rPr lang="de-DE" sz="1200" dirty="0"/>
              <a:t>Rückzahlung: jährlich</a:t>
            </a:r>
          </a:p>
          <a:p>
            <a:pPr marL="817563" lvl="1" indent="-360363">
              <a:buBlip>
                <a:blip r:embed="rId3"/>
              </a:buBlip>
            </a:pPr>
            <a:r>
              <a:rPr lang="de-DE" sz="1200" dirty="0" err="1"/>
              <a:t>Zinsart</a:t>
            </a:r>
            <a:r>
              <a:rPr lang="de-DE" sz="1200" dirty="0"/>
              <a:t>: fester Zinssatz</a:t>
            </a:r>
          </a:p>
          <a:p>
            <a:pPr marL="817563" lvl="1" indent="-360363">
              <a:buBlip>
                <a:blip r:embed="rId3"/>
              </a:buBlip>
            </a:pPr>
            <a:endParaRPr lang="en-US" sz="1200" dirty="0"/>
          </a:p>
          <a:p>
            <a:pPr marL="360363" indent="-360363">
              <a:buBlip>
                <a:blip r:embed="rId3"/>
              </a:buBlip>
            </a:pPr>
            <a:endParaRPr lang="en-US" sz="1550" dirty="0"/>
          </a:p>
        </p:txBody>
      </p:sp>
      <p:sp>
        <p:nvSpPr>
          <p:cNvPr id="11268" name="Foliennummernplatzhalt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17" indent="-263776">
              <a:defRPr>
                <a:solidFill>
                  <a:schemeClr val="tx1"/>
                </a:solidFill>
                <a:latin typeface="Arial" panose="020B0604020202020204" pitchFamily="34" charset="0"/>
                <a:cs typeface="Arial" panose="020B0604020202020204" pitchFamily="34" charset="0"/>
              </a:defRPr>
            </a:lvl2pPr>
            <a:lvl3pPr marL="1055103" indent="-211021">
              <a:defRPr>
                <a:solidFill>
                  <a:schemeClr val="tx1"/>
                </a:solidFill>
                <a:latin typeface="Arial" panose="020B0604020202020204" pitchFamily="34" charset="0"/>
                <a:cs typeface="Arial" panose="020B0604020202020204" pitchFamily="34" charset="0"/>
              </a:defRPr>
            </a:lvl3pPr>
            <a:lvl4pPr marL="1477145" indent="-211021">
              <a:defRPr>
                <a:solidFill>
                  <a:schemeClr val="tx1"/>
                </a:solidFill>
                <a:latin typeface="Arial" panose="020B0604020202020204" pitchFamily="34" charset="0"/>
                <a:cs typeface="Arial" panose="020B0604020202020204" pitchFamily="34" charset="0"/>
              </a:defRPr>
            </a:lvl4pPr>
            <a:lvl5pPr marL="1899186" indent="-211021">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F2A87-6A8C-4BD7-943C-4704CD95AC52}" type="slidenum">
              <a:rPr lang="de-DE" altLang="de-DE">
                <a:solidFill>
                  <a:srgbClr val="5F5F5F"/>
                </a:solidFill>
              </a:rPr>
              <a:pPr/>
              <a:t>48</a:t>
            </a:fld>
            <a:endParaRPr lang="de-DE" altLang="de-DE">
              <a:solidFill>
                <a:srgbClr val="5F5F5F"/>
              </a:solidFill>
            </a:endParaRPr>
          </a:p>
        </p:txBody>
      </p:sp>
      <p:sp>
        <p:nvSpPr>
          <p:cNvPr id="11266" name="Titel 1"/>
          <p:cNvSpPr>
            <a:spLocks noGrp="1"/>
          </p:cNvSpPr>
          <p:nvPr>
            <p:ph type="title"/>
          </p:nvPr>
        </p:nvSpPr>
        <p:spPr>
          <a:xfrm>
            <a:off x="838199" y="365125"/>
            <a:ext cx="10759423" cy="523875"/>
          </a:xfrm>
          <a:prstGeom prst="rect">
            <a:avLst/>
          </a:prstGeom>
        </p:spPr>
        <p:txBody>
          <a:bodyPr>
            <a:noAutofit/>
          </a:bodyPr>
          <a:lstStyle/>
          <a:p>
            <a:pPr algn="r"/>
            <a:r>
              <a:rPr lang="de-AT" altLang="de-DE" sz="2800" dirty="0">
                <a:cs typeface="Calibri"/>
              </a:rPr>
              <a:t>CF mit finanzieller Kompensation - Beispiel</a:t>
            </a:r>
            <a:endParaRPr altLang="de-DE" sz="2800" dirty="0">
              <a:cs typeface="Calibri"/>
            </a:endParaRPr>
          </a:p>
        </p:txBody>
      </p:sp>
      <p:pic>
        <p:nvPicPr>
          <p:cNvPr id="4" name="Grafik 3">
            <a:extLst>
              <a:ext uri="{FF2B5EF4-FFF2-40B4-BE49-F238E27FC236}">
                <a16:creationId xmlns:a16="http://schemas.microsoft.com/office/drawing/2014/main" id="{EE2C5A68-EAF7-48FC-8869-EC1700C44362}"/>
              </a:ext>
            </a:extLst>
          </p:cNvPr>
          <p:cNvPicPr>
            <a:picLocks noChangeAspect="1"/>
          </p:cNvPicPr>
          <p:nvPr/>
        </p:nvPicPr>
        <p:blipFill>
          <a:blip r:embed="rId4"/>
          <a:stretch>
            <a:fillRect/>
          </a:stretch>
        </p:blipFill>
        <p:spPr>
          <a:xfrm>
            <a:off x="4374080" y="80407"/>
            <a:ext cx="716573" cy="796814"/>
          </a:xfrm>
          <a:prstGeom prst="rect">
            <a:avLst/>
          </a:prstGeom>
        </p:spPr>
      </p:pic>
      <p:pic>
        <p:nvPicPr>
          <p:cNvPr id="6" name="Grafik 5">
            <a:extLst>
              <a:ext uri="{FF2B5EF4-FFF2-40B4-BE49-F238E27FC236}">
                <a16:creationId xmlns:a16="http://schemas.microsoft.com/office/drawing/2014/main" id="{3C0CB4AC-203C-426A-BD38-1B098995490D}"/>
              </a:ext>
            </a:extLst>
          </p:cNvPr>
          <p:cNvPicPr>
            <a:picLocks noChangeAspect="1"/>
          </p:cNvPicPr>
          <p:nvPr/>
        </p:nvPicPr>
        <p:blipFill>
          <a:blip r:embed="rId5"/>
          <a:stretch>
            <a:fillRect/>
          </a:stretch>
        </p:blipFill>
        <p:spPr>
          <a:xfrm>
            <a:off x="7076457" y="1085739"/>
            <a:ext cx="4521166" cy="4677069"/>
          </a:xfrm>
          <a:prstGeom prst="rect">
            <a:avLst/>
          </a:prstGeom>
        </p:spPr>
      </p:pic>
      <p:sp>
        <p:nvSpPr>
          <p:cNvPr id="9" name="Textfeld 8">
            <a:extLst>
              <a:ext uri="{FF2B5EF4-FFF2-40B4-BE49-F238E27FC236}">
                <a16:creationId xmlns:a16="http://schemas.microsoft.com/office/drawing/2014/main" id="{85DBF8A3-DED9-4143-922D-6A8040C6C6E2}"/>
              </a:ext>
            </a:extLst>
          </p:cNvPr>
          <p:cNvSpPr txBox="1"/>
          <p:nvPr/>
        </p:nvSpPr>
        <p:spPr>
          <a:xfrm>
            <a:off x="7247907" y="5661795"/>
            <a:ext cx="4491038" cy="246221"/>
          </a:xfrm>
          <a:prstGeom prst="rect">
            <a:avLst/>
          </a:prstGeom>
          <a:noFill/>
        </p:spPr>
        <p:txBody>
          <a:bodyPr wrap="square" rtlCol="0">
            <a:spAutoFit/>
          </a:bodyPr>
          <a:lstStyle/>
          <a:p>
            <a:r>
              <a:rPr lang="en-GB" sz="1000" dirty="0">
                <a:solidFill>
                  <a:prstClr val="black"/>
                </a:solidFill>
                <a:latin typeface="Calibri" panose="020F0502020204030204"/>
              </a:rPr>
              <a:t>quelle: E-FIX Case study analysis of alternative financing of energy projects, 2018</a:t>
            </a:r>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Tree>
    <p:extLst>
      <p:ext uri="{BB962C8B-B14F-4D97-AF65-F5344CB8AC3E}">
        <p14:creationId xmlns:p14="http://schemas.microsoft.com/office/powerpoint/2010/main" val="4270711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CBEF720-652F-4173-AA92-8447DF51CAA3}"/>
              </a:ext>
            </a:extLst>
          </p:cNvPr>
          <p:cNvPicPr>
            <a:picLocks noChangeAspect="1"/>
          </p:cNvPicPr>
          <p:nvPr/>
        </p:nvPicPr>
        <p:blipFill>
          <a:blip r:embed="rId3"/>
          <a:stretch>
            <a:fillRect/>
          </a:stretch>
        </p:blipFill>
        <p:spPr>
          <a:xfrm>
            <a:off x="4503633" y="57609"/>
            <a:ext cx="475572" cy="721092"/>
          </a:xfrm>
          <a:prstGeom prst="rect">
            <a:avLst/>
          </a:prstGeom>
        </p:spPr>
      </p:pic>
      <p:sp>
        <p:nvSpPr>
          <p:cNvPr id="3" name="Inhaltsplatzhalter 2"/>
          <p:cNvSpPr>
            <a:spLocks noGrp="1"/>
          </p:cNvSpPr>
          <p:nvPr>
            <p:ph idx="1"/>
          </p:nvPr>
        </p:nvSpPr>
        <p:spPr>
          <a:xfrm>
            <a:off x="533400" y="1389494"/>
            <a:ext cx="5974278" cy="4456615"/>
          </a:xfrm>
        </p:spPr>
        <p:txBody>
          <a:bodyPr>
            <a:noAutofit/>
          </a:bodyPr>
          <a:lstStyle/>
          <a:p>
            <a:pPr marL="0" indent="0">
              <a:buNone/>
            </a:pPr>
            <a:r>
              <a:rPr lang="de-DE" sz="2000" b="1" dirty="0">
                <a:solidFill>
                  <a:srgbClr val="0070C0"/>
                </a:solidFill>
              </a:rPr>
              <a:t>Von der Gemeinde finanzierte Windparks</a:t>
            </a:r>
            <a:endParaRPr lang="en-GB" sz="2000" b="1" dirty="0">
              <a:solidFill>
                <a:srgbClr val="0070C0"/>
              </a:solidFill>
            </a:endParaRPr>
          </a:p>
          <a:p>
            <a:pPr marL="360363" indent="-360363">
              <a:buBlip>
                <a:blip r:embed="rId4"/>
              </a:buBlip>
            </a:pPr>
            <a:r>
              <a:rPr lang="de-DE" sz="1600" dirty="0"/>
              <a:t>Die Windkraft </a:t>
            </a:r>
            <a:r>
              <a:rPr lang="de-DE" sz="1600" dirty="0" err="1"/>
              <a:t>Simonsfeld</a:t>
            </a:r>
            <a:r>
              <a:rPr lang="de-DE" sz="1600" dirty="0"/>
              <a:t> AG (WKS) ist ein KMU, das entlang der gesamten Wertschöpfungskette eines Windparks tätig ist: Entwicklung, Bau und Betrieb von Windkraftanlagen.</a:t>
            </a:r>
            <a:endParaRPr lang="en-US" sz="1600" dirty="0"/>
          </a:p>
          <a:p>
            <a:pPr marL="360363" indent="-360363">
              <a:buBlip>
                <a:blip r:embed="rId4"/>
              </a:buBlip>
            </a:pPr>
            <a:r>
              <a:rPr lang="de-DE" sz="1600" dirty="0"/>
              <a:t>WKS emittiert sowohl Aktien als auch Anleihen → öffentliches Eigentum mit starker Einbindung in der lokalen Gemeinschaft</a:t>
            </a:r>
            <a:endParaRPr lang="en-US" sz="1600" dirty="0"/>
          </a:p>
          <a:p>
            <a:pPr marL="360363" indent="-360363">
              <a:buBlip>
                <a:blip r:embed="rId4"/>
              </a:buBlip>
            </a:pPr>
            <a:r>
              <a:rPr lang="de-DE" sz="1600" dirty="0"/>
              <a:t>2017 hat WKS im Rahmen einer größeren Finanzierungsstrategie für den Bau von 13 neuen Windenergieanlagen 5 Mio. € durch die Emission von Anleihen aufgebracht. Nach 9 Tagen wurde das Ziel erreicht und alle Anleihen zugeteilt. Rund 370 Personen investierten in diese Anleihen, wobei die Mehrheit (44%) aus der Region stammte.</a:t>
            </a:r>
            <a:endParaRPr lang="en-US" sz="1600" dirty="0"/>
          </a:p>
          <a:p>
            <a:pPr marL="360363" indent="-360363">
              <a:buBlip>
                <a:blip r:embed="rId4"/>
              </a:buBlip>
            </a:pPr>
            <a:r>
              <a:rPr lang="de-DE" sz="1600" dirty="0"/>
              <a:t>Vorteile der Anleihen: Konditionen und Verwaltung der Mittel liegen in der Hand der WKS</a:t>
            </a:r>
            <a:endParaRPr lang="en-US" sz="1600" dirty="0"/>
          </a:p>
          <a:p>
            <a:pPr marL="360363" indent="-360363">
              <a:buBlip>
                <a:blip r:embed="rId4"/>
              </a:buBlip>
            </a:pPr>
            <a:endParaRPr lang="en-GB" sz="1600" dirty="0"/>
          </a:p>
        </p:txBody>
      </p:sp>
      <p:sp>
        <p:nvSpPr>
          <p:cNvPr id="11268" name="Foliennummernplatzhalt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17" indent="-263776">
              <a:defRPr>
                <a:solidFill>
                  <a:schemeClr val="tx1"/>
                </a:solidFill>
                <a:latin typeface="Arial" panose="020B0604020202020204" pitchFamily="34" charset="0"/>
                <a:cs typeface="Arial" panose="020B0604020202020204" pitchFamily="34" charset="0"/>
              </a:defRPr>
            </a:lvl2pPr>
            <a:lvl3pPr marL="1055103" indent="-211021">
              <a:defRPr>
                <a:solidFill>
                  <a:schemeClr val="tx1"/>
                </a:solidFill>
                <a:latin typeface="Arial" panose="020B0604020202020204" pitchFamily="34" charset="0"/>
                <a:cs typeface="Arial" panose="020B0604020202020204" pitchFamily="34" charset="0"/>
              </a:defRPr>
            </a:lvl3pPr>
            <a:lvl4pPr marL="1477145" indent="-211021">
              <a:defRPr>
                <a:solidFill>
                  <a:schemeClr val="tx1"/>
                </a:solidFill>
                <a:latin typeface="Arial" panose="020B0604020202020204" pitchFamily="34" charset="0"/>
                <a:cs typeface="Arial" panose="020B0604020202020204" pitchFamily="34" charset="0"/>
              </a:defRPr>
            </a:lvl4pPr>
            <a:lvl5pPr marL="1899186" indent="-211021">
              <a:defRPr>
                <a:solidFill>
                  <a:schemeClr val="tx1"/>
                </a:solidFill>
                <a:latin typeface="Arial" panose="020B0604020202020204" pitchFamily="34" charset="0"/>
                <a:cs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F2A87-6A8C-4BD7-943C-4704CD95AC52}" type="slidenum">
              <a:rPr lang="de-DE" altLang="de-DE">
                <a:solidFill>
                  <a:srgbClr val="5F5F5F"/>
                </a:solidFill>
              </a:rPr>
              <a:pPr/>
              <a:t>49</a:t>
            </a:fld>
            <a:endParaRPr lang="de-DE" altLang="de-DE" dirty="0">
              <a:solidFill>
                <a:srgbClr val="5F5F5F"/>
              </a:solidFill>
            </a:endParaRPr>
          </a:p>
        </p:txBody>
      </p:sp>
      <p:sp>
        <p:nvSpPr>
          <p:cNvPr id="11266" name="Titel 1"/>
          <p:cNvSpPr>
            <a:spLocks noGrp="1"/>
          </p:cNvSpPr>
          <p:nvPr>
            <p:ph type="title"/>
          </p:nvPr>
        </p:nvSpPr>
        <p:spPr>
          <a:prstGeom prst="rect">
            <a:avLst/>
          </a:prstGeom>
        </p:spPr>
        <p:txBody>
          <a:bodyPr>
            <a:noAutofit/>
          </a:bodyPr>
          <a:lstStyle/>
          <a:p>
            <a:r>
              <a:rPr lang="de-AT" altLang="de-DE" dirty="0">
                <a:cs typeface="Calibri"/>
              </a:rPr>
              <a:t>CF mit finanzieller Kompensation - Beispiel</a:t>
            </a:r>
            <a:endParaRPr altLang="de-DE" sz="2800" dirty="0">
              <a:cs typeface="Calibri"/>
            </a:endParaRPr>
          </a:p>
        </p:txBody>
      </p:sp>
      <p:grpSp>
        <p:nvGrpSpPr>
          <p:cNvPr id="4" name="Group 3"/>
          <p:cNvGrpSpPr/>
          <p:nvPr/>
        </p:nvGrpSpPr>
        <p:grpSpPr>
          <a:xfrm>
            <a:off x="6985051" y="1157604"/>
            <a:ext cx="4565395" cy="4688506"/>
            <a:chOff x="6021643" y="1310167"/>
            <a:chExt cx="4565395" cy="4688506"/>
          </a:xfrm>
        </p:grpSpPr>
        <p:pic>
          <p:nvPicPr>
            <p:cNvPr id="2" name="Grafik 1">
              <a:extLst>
                <a:ext uri="{FF2B5EF4-FFF2-40B4-BE49-F238E27FC236}">
                  <a16:creationId xmlns:a16="http://schemas.microsoft.com/office/drawing/2014/main" id="{50FEAAEC-2F80-4ABA-8A32-4EC6C29F7CFB}"/>
                </a:ext>
              </a:extLst>
            </p:cNvPr>
            <p:cNvPicPr>
              <a:picLocks noChangeAspect="1"/>
            </p:cNvPicPr>
            <p:nvPr/>
          </p:nvPicPr>
          <p:blipFill>
            <a:blip r:embed="rId5"/>
            <a:stretch>
              <a:fillRect/>
            </a:stretch>
          </p:blipFill>
          <p:spPr>
            <a:xfrm>
              <a:off x="6021643" y="1310167"/>
              <a:ext cx="4565395" cy="4565395"/>
            </a:xfrm>
            <a:prstGeom prst="rect">
              <a:avLst/>
            </a:prstGeom>
          </p:spPr>
        </p:pic>
        <p:sp>
          <p:nvSpPr>
            <p:cNvPr id="6" name="Textfeld 5">
              <a:extLst>
                <a:ext uri="{FF2B5EF4-FFF2-40B4-BE49-F238E27FC236}">
                  <a16:creationId xmlns:a16="http://schemas.microsoft.com/office/drawing/2014/main" id="{D964CC58-90A7-4995-AB14-136338CF408C}"/>
                </a:ext>
              </a:extLst>
            </p:cNvPr>
            <p:cNvSpPr txBox="1"/>
            <p:nvPr/>
          </p:nvSpPr>
          <p:spPr>
            <a:xfrm>
              <a:off x="6096000" y="5752452"/>
              <a:ext cx="4491038" cy="246221"/>
            </a:xfrm>
            <a:prstGeom prst="rect">
              <a:avLst/>
            </a:prstGeom>
            <a:noFill/>
          </p:spPr>
          <p:txBody>
            <a:bodyPr wrap="square" rtlCol="0">
              <a:spAutoFit/>
            </a:bodyPr>
            <a:lstStyle/>
            <a:p>
              <a:r>
                <a:rPr lang="en-GB" sz="1000" dirty="0">
                  <a:solidFill>
                    <a:prstClr val="black"/>
                  </a:solidFill>
                  <a:latin typeface="Calibri" panose="020F0502020204030204"/>
                </a:rPr>
                <a:t>quelle: E-FIX Case study analysis of alternative financing of energy projects, 2018</a:t>
              </a:r>
            </a:p>
          </p:txBody>
        </p:sp>
      </p:gr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Tree>
    <p:extLst>
      <p:ext uri="{BB962C8B-B14F-4D97-AF65-F5344CB8AC3E}">
        <p14:creationId xmlns:p14="http://schemas.microsoft.com/office/powerpoint/2010/main" val="387416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de-DE" dirty="0"/>
              <a:t>Crowdfunding wird immer beliebter und besteht darin, Spenden zu sammeln, indem mehrere Personen kleine Geldbeträge bereitstellen</a:t>
            </a:r>
          </a:p>
          <a:p>
            <a:r>
              <a:rPr lang="de-DE" dirty="0"/>
              <a:t>Crowdfunding kann von verschiedenen Personengruppen (Einzelpersonen, KMU, Startups, Gemeinschaften) und für verschiedene Zwecke (Wohltätigkeit, Technologie, Kunst, Nachhaltigkeit) eingesetzt werden.</a:t>
            </a:r>
          </a:p>
          <a:p>
            <a:r>
              <a:rPr lang="de-DE" dirty="0"/>
              <a:t>Crowdfunding kann verwendet werden, um Mittel aus traditionelleren Finanzierungsmechanismen zu ergänzen</a:t>
            </a:r>
          </a:p>
          <a:p>
            <a:r>
              <a:rPr lang="de-DE" dirty="0"/>
              <a:t>Erfolgreiches Crowdfunding erfordert eine aktive Kommunikation mit mehreren Stakeholdern</a:t>
            </a:r>
          </a:p>
          <a:p>
            <a:r>
              <a:rPr lang="de-DE" dirty="0"/>
              <a:t>Crowdfunding bietet aufregende Möglichkeiten zur Finanzierung energieeffizienter Investitionen</a:t>
            </a:r>
            <a:endParaRPr lang="en-US" dirty="0"/>
          </a:p>
        </p:txBody>
      </p:sp>
      <p:sp>
        <p:nvSpPr>
          <p:cNvPr id="3" name="Title 2"/>
          <p:cNvSpPr>
            <a:spLocks noGrp="1"/>
          </p:cNvSpPr>
          <p:nvPr>
            <p:ph type="title"/>
          </p:nvPr>
        </p:nvSpPr>
        <p:spPr/>
        <p:txBody>
          <a:bodyPr/>
          <a:lstStyle/>
          <a:p>
            <a:r>
              <a:rPr lang="en-US" dirty="0" err="1"/>
              <a:t>Fazit</a:t>
            </a:r>
            <a:endParaRPr lang="en-US" dirty="0"/>
          </a:p>
        </p:txBody>
      </p:sp>
      <p:sp>
        <p:nvSpPr>
          <p:cNvPr id="4" name="Slide Number Placeholder 3"/>
          <p:cNvSpPr>
            <a:spLocks noGrp="1"/>
          </p:cNvSpPr>
          <p:nvPr>
            <p:ph type="sldNum" sz="quarter" idx="10"/>
          </p:nvPr>
        </p:nvSpPr>
        <p:spPr/>
        <p:txBody>
          <a:bodyPr/>
          <a:lstStyle/>
          <a:p>
            <a:fld id="{C77C6C3F-668B-4AF5-BFA9-0F657EB068D6}" type="slidenum">
              <a:rPr lang="pl-PL" smtClean="0"/>
              <a:pPr/>
              <a:t>50</a:t>
            </a:fld>
            <a:endParaRPr lang="pl-PL" dirty="0"/>
          </a:p>
        </p:txBody>
      </p:sp>
    </p:spTree>
    <p:extLst>
      <p:ext uri="{BB962C8B-B14F-4D97-AF65-F5344CB8AC3E}">
        <p14:creationId xmlns:p14="http://schemas.microsoft.com/office/powerpoint/2010/main" val="42263583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7"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20657"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4"/>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381983" y="272335"/>
            <a:ext cx="6657368" cy="490459"/>
          </a:xfrm>
        </p:spPr>
        <p:txBody>
          <a:bodyPr>
            <a:noAutofit/>
          </a:bodyPr>
          <a:lstStyle/>
          <a:p>
            <a:r>
              <a:rPr lang="en-GB" sz="2800" b="1" dirty="0" err="1">
                <a:latin typeface="Calibri"/>
                <a:cs typeface="Calibri"/>
              </a:rPr>
              <a:t>Inhaltsübersicht</a:t>
            </a:r>
            <a:endParaRPr lang="pl-PL" sz="28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1075289" y="1625744"/>
            <a:ext cx="8379341" cy="276253"/>
            <a:chOff x="1128778" y="1187223"/>
            <a:chExt cx="8222316" cy="930194"/>
          </a:xfrm>
          <a:solidFill>
            <a:schemeClr val="bg1"/>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Einleitung</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Crowdfunding</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1069461" y="2287873"/>
            <a:ext cx="8379341" cy="252875"/>
            <a:chOff x="1128778" y="1187223"/>
            <a:chExt cx="8222316" cy="930194"/>
          </a:xfrm>
          <a:solidFill>
            <a:schemeClr val="bg1"/>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Arten von Crowdfunding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390558" y="2613560"/>
            <a:ext cx="8058242" cy="317094"/>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3A</a:t>
              </a:r>
              <a:endPar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Nicht-finanzielle Kompensation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390558" y="2998517"/>
            <a:ext cx="8058242" cy="317094"/>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3B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Finanzielle Kompensation</a:t>
              </a:r>
            </a:p>
          </p:txBody>
        </p:sp>
      </p:grpSp>
      <p:grpSp>
        <p:nvGrpSpPr>
          <p:cNvPr id="11" name="Group 10"/>
          <p:cNvGrpSpPr/>
          <p:nvPr/>
        </p:nvGrpSpPr>
        <p:grpSpPr>
          <a:xfrm>
            <a:off x="1069459" y="3429351"/>
            <a:ext cx="8379341" cy="610200"/>
            <a:chOff x="1821146" y="3184880"/>
            <a:chExt cx="8379341" cy="610200"/>
          </a:xfrm>
        </p:grpSpPr>
        <p:grpSp>
          <p:nvGrpSpPr>
            <p:cNvPr id="73" name="Group 72">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74" name="Rectangle 73">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75" name="Rectangle 74">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Crowdfunding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Energieeffizienz</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76" name="Group 75">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77" name="Rectangle 76">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78" name="Rectangle 77">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Phasen</a:t>
                </a:r>
                <a:endPar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1069459" y="4163286"/>
            <a:ext cx="8379341" cy="276253"/>
            <a:chOff x="1128778" y="1187223"/>
            <a:chExt cx="8222316" cy="930194"/>
          </a:xfrm>
          <a:solidFill>
            <a:schemeClr val="accent4"/>
          </a:solidFill>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793121AC-C9C5-4486-BA42-33BB6F723AFD}"/>
              </a:ext>
            </a:extLst>
          </p:cNvPr>
          <p:cNvGrpSpPr/>
          <p:nvPr/>
        </p:nvGrpSpPr>
        <p:grpSpPr>
          <a:xfrm>
            <a:off x="1069460" y="1945946"/>
            <a:ext cx="8379341" cy="276253"/>
            <a:chOff x="1128778" y="1187223"/>
            <a:chExt cx="8222316" cy="930194"/>
          </a:xfrm>
          <a:solidFill>
            <a:schemeClr val="bg1"/>
          </a:solidFill>
        </p:grpSpPr>
        <p:sp>
          <p:nvSpPr>
            <p:cNvPr id="49" name="Rectangle 48">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1" name="Rectangle 5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Wer</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sind</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die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relevanten</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800" b="1" i="0" u="none" strike="noStrike" kern="1200" cap="none" spc="0" normalizeH="0" baseline="0" noProof="0" dirty="0" err="1">
                  <a:ln>
                    <a:noFill/>
                  </a:ln>
                  <a:solidFill>
                    <a:srgbClr val="4472C4"/>
                  </a:solidFill>
                  <a:effectLst/>
                  <a:uLnTx/>
                  <a:uFillTx/>
                  <a:latin typeface="Calibri" panose="020F0502020204030204"/>
                  <a:ea typeface="+mn-ea"/>
                  <a:cs typeface="+mn-cs"/>
                </a:rPr>
                <a:t>Akteure</a:t>
              </a:r>
              <a:r>
                <a:rPr kumimoji="0" lang="en-GB"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192289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37532" y="1344016"/>
            <a:ext cx="6123607" cy="4648200"/>
          </a:xfrm>
        </p:spPr>
        <p:txBody>
          <a:bodyPr>
            <a:noAutofit/>
          </a:bodyPr>
          <a:lstStyle/>
          <a:p>
            <a:pPr marL="228600" lvl="1">
              <a:spcBef>
                <a:spcPts val="1000"/>
              </a:spcBef>
              <a:buBlip>
                <a:blip r:embed="rId3"/>
              </a:buBlip>
            </a:pPr>
            <a:r>
              <a:rPr lang="de-DE" sz="2000" dirty="0"/>
              <a:t>Ziel des Projekts: Installation von Photovoltaikanlagen auf den Dächern von Gebäuden zweier benachbarter Gemeinden mit finanzieller Unterstützung der Bürger</a:t>
            </a:r>
            <a:endParaRPr lang="en-US" sz="2000" dirty="0"/>
          </a:p>
          <a:p>
            <a:pPr marL="228600" lvl="1">
              <a:spcBef>
                <a:spcPts val="1000"/>
              </a:spcBef>
              <a:buBlip>
                <a:blip r:embed="rId3"/>
              </a:buBlip>
            </a:pPr>
            <a:r>
              <a:rPr lang="en-US" sz="2000" dirty="0"/>
              <a:t>Ansatz: Crowdfunding </a:t>
            </a:r>
            <a:r>
              <a:rPr lang="en-US" sz="2000" dirty="0" err="1"/>
              <a:t>nach</a:t>
            </a:r>
            <a:r>
              <a:rPr lang="en-US" sz="2000" dirty="0"/>
              <a:t> dem </a:t>
            </a:r>
            <a:r>
              <a:rPr lang="en-US" sz="2000" dirty="0" err="1"/>
              <a:t>Beteiligungsmodell</a:t>
            </a:r>
            <a:r>
              <a:rPr lang="en-US" sz="2000" dirty="0"/>
              <a:t> "Sale-and-Lease-Back"</a:t>
            </a:r>
          </a:p>
          <a:p>
            <a:pPr marL="685800" lvl="2">
              <a:spcBef>
                <a:spcPts val="1000"/>
              </a:spcBef>
              <a:buBlip>
                <a:blip r:embed="rId3"/>
              </a:buBlip>
            </a:pPr>
            <a:r>
              <a:rPr lang="de-DE" sz="1600" dirty="0"/>
              <a:t>PV-Module werden an lokale Bürger verkauft und dann durch die das Projekt umsetzende Organisation zurückgemietet</a:t>
            </a:r>
            <a:endParaRPr lang="en-US" sz="1600" dirty="0"/>
          </a:p>
          <a:p>
            <a:pPr marL="685800" lvl="2">
              <a:spcBef>
                <a:spcPts val="1000"/>
              </a:spcBef>
              <a:buBlip>
                <a:blip r:embed="rId3"/>
              </a:buBlip>
            </a:pPr>
            <a:r>
              <a:rPr lang="de-DE" sz="1600" dirty="0"/>
              <a:t>Mietpreis inkl. an den investierenden Bürger gezahlter Zinssatz, Einspeisetarif für an das Netz verkauften Strom (über </a:t>
            </a:r>
            <a:r>
              <a:rPr lang="de-DE" sz="1600" dirty="0" err="1"/>
              <a:t>OeMAG</a:t>
            </a:r>
            <a:r>
              <a:rPr lang="de-DE" sz="1600" dirty="0"/>
              <a:t>, Verrechnungsstelle für Ökostrom)</a:t>
            </a:r>
            <a:endParaRPr lang="en-US" sz="1600" dirty="0"/>
          </a:p>
          <a:p>
            <a:pPr marL="685800" lvl="2">
              <a:spcBef>
                <a:spcPts val="1000"/>
              </a:spcBef>
              <a:buBlip>
                <a:blip r:embed="rId3"/>
              </a:buBlip>
            </a:pPr>
            <a:r>
              <a:rPr lang="de-DE" sz="1600" dirty="0"/>
              <a:t>Keine Banklizenz, keine Prospektpflicht</a:t>
            </a:r>
            <a:endParaRPr lang="en-US" sz="1600" dirty="0"/>
          </a:p>
          <a:p>
            <a:pPr marL="685800" lvl="2">
              <a:spcBef>
                <a:spcPts val="1000"/>
              </a:spcBef>
              <a:buBlip>
                <a:blip r:embed="rId3"/>
              </a:buBlip>
            </a:pPr>
            <a:r>
              <a:rPr lang="en-US" sz="1600" dirty="0"/>
              <a:t>w</a:t>
            </a:r>
            <a:r>
              <a:rPr lang="de-DE" sz="1600" dirty="0" err="1"/>
              <a:t>ird</a:t>
            </a:r>
            <a:r>
              <a:rPr lang="de-DE" sz="1600" dirty="0"/>
              <a:t> normalerweise für PV-Projekte verwendet</a:t>
            </a:r>
            <a:endParaRPr lang="en-US" sz="1600" dirty="0"/>
          </a:p>
          <a:p>
            <a:pPr marL="685800" lvl="2">
              <a:spcBef>
                <a:spcPts val="1000"/>
              </a:spcBef>
              <a:buBlip>
                <a:blip r:embed="rId3"/>
              </a:buBlip>
            </a:pPr>
            <a:endParaRPr lang="en-US" sz="1600" dirty="0"/>
          </a:p>
          <a:p>
            <a:pPr marL="228600" lvl="1">
              <a:spcBef>
                <a:spcPts val="1000"/>
              </a:spcBef>
              <a:buBlip>
                <a:blip r:embed="rId3"/>
              </a:buBlip>
            </a:pPr>
            <a:endParaRPr lang="en-GB" sz="2000" dirty="0"/>
          </a:p>
        </p:txBody>
      </p:sp>
      <p:sp>
        <p:nvSpPr>
          <p:cNvPr id="3" name="Titel 2"/>
          <p:cNvSpPr>
            <a:spLocks noGrp="1"/>
          </p:cNvSpPr>
          <p:nvPr>
            <p:ph type="title"/>
          </p:nvPr>
        </p:nvSpPr>
        <p:spPr/>
        <p:txBody>
          <a:bodyPr/>
          <a:lstStyle/>
          <a:p>
            <a:r>
              <a:rPr lang="de-DE" dirty="0"/>
              <a:t>Projektübersicht &amp; Modell</a:t>
            </a:r>
          </a:p>
        </p:txBody>
      </p:sp>
      <p:pic>
        <p:nvPicPr>
          <p:cNvPr id="6" name="Picture 2">
            <a:extLst>
              <a:ext uri="{FF2B5EF4-FFF2-40B4-BE49-F238E27FC236}">
                <a16:creationId xmlns:a16="http://schemas.microsoft.com/office/drawing/2014/main" id="{2053A1E1-8575-42D0-A9C0-DE76C21DCD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005" r="20910" b="73782"/>
          <a:stretch/>
        </p:blipFill>
        <p:spPr bwMode="auto">
          <a:xfrm>
            <a:off x="8000110" y="1155195"/>
            <a:ext cx="1548282" cy="995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feil: nach unten 8">
            <a:extLst>
              <a:ext uri="{FF2B5EF4-FFF2-40B4-BE49-F238E27FC236}">
                <a16:creationId xmlns:a16="http://schemas.microsoft.com/office/drawing/2014/main" id="{C5B234A4-4168-41DF-94AE-12F7D3B9FC64}"/>
              </a:ext>
            </a:extLst>
          </p:cNvPr>
          <p:cNvSpPr/>
          <p:nvPr/>
        </p:nvSpPr>
        <p:spPr>
          <a:xfrm>
            <a:off x="8446911" y="2191930"/>
            <a:ext cx="287382" cy="394593"/>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8" name="Pfeil: nach unten 9">
            <a:extLst>
              <a:ext uri="{FF2B5EF4-FFF2-40B4-BE49-F238E27FC236}">
                <a16:creationId xmlns:a16="http://schemas.microsoft.com/office/drawing/2014/main" id="{526C44AC-DA0C-4C8A-859F-526D4919ADE4}"/>
              </a:ext>
            </a:extLst>
          </p:cNvPr>
          <p:cNvSpPr/>
          <p:nvPr/>
        </p:nvSpPr>
        <p:spPr>
          <a:xfrm rot="10800000">
            <a:off x="8868173" y="2186533"/>
            <a:ext cx="313508" cy="364180"/>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9" name="Textfeld 8">
            <a:extLst>
              <a:ext uri="{FF2B5EF4-FFF2-40B4-BE49-F238E27FC236}">
                <a16:creationId xmlns:a16="http://schemas.microsoft.com/office/drawing/2014/main" id="{8D809D33-DF87-4F98-8681-AB63E0B1301F}"/>
              </a:ext>
            </a:extLst>
          </p:cNvPr>
          <p:cNvSpPr txBox="1"/>
          <p:nvPr/>
        </p:nvSpPr>
        <p:spPr>
          <a:xfrm>
            <a:off x="9282509" y="2245415"/>
            <a:ext cx="1029903" cy="276999"/>
          </a:xfrm>
          <a:prstGeom prst="rect">
            <a:avLst/>
          </a:prstGeom>
          <a:noFill/>
        </p:spPr>
        <p:txBody>
          <a:bodyPr wrap="square" rtlCol="0">
            <a:spAutoFit/>
          </a:bodyPr>
          <a:lstStyle/>
          <a:p>
            <a:r>
              <a:rPr lang="de-AT" sz="1200" dirty="0">
                <a:latin typeface="Calibri" panose="020F0502020204030204" pitchFamily="34" charset="0"/>
                <a:cs typeface="Calibri" panose="020F0502020204030204" pitchFamily="34" charset="0"/>
              </a:rPr>
              <a:t>Lease </a:t>
            </a:r>
          </a:p>
        </p:txBody>
      </p:sp>
      <p:sp>
        <p:nvSpPr>
          <p:cNvPr id="10" name="Textfeld 9">
            <a:extLst>
              <a:ext uri="{FF2B5EF4-FFF2-40B4-BE49-F238E27FC236}">
                <a16:creationId xmlns:a16="http://schemas.microsoft.com/office/drawing/2014/main" id="{3A09FB2C-90B8-47BB-95B7-942F33905A0A}"/>
              </a:ext>
            </a:extLst>
          </p:cNvPr>
          <p:cNvSpPr txBox="1"/>
          <p:nvPr/>
        </p:nvSpPr>
        <p:spPr>
          <a:xfrm>
            <a:off x="7365719" y="2194940"/>
            <a:ext cx="1029903" cy="461665"/>
          </a:xfrm>
          <a:prstGeom prst="rect">
            <a:avLst/>
          </a:prstGeom>
          <a:noFill/>
        </p:spPr>
        <p:txBody>
          <a:bodyPr wrap="square" rtlCol="0">
            <a:spAutoFit/>
          </a:bodyPr>
          <a:lstStyle/>
          <a:p>
            <a:pPr algn="r"/>
            <a:r>
              <a:rPr lang="de-AT" sz="1200" dirty="0">
                <a:latin typeface="Calibri" panose="020F0502020204030204" pitchFamily="34" charset="0"/>
                <a:cs typeface="Calibri" panose="020F0502020204030204" pitchFamily="34" charset="0"/>
              </a:rPr>
              <a:t>Purchasing price</a:t>
            </a:r>
          </a:p>
        </p:txBody>
      </p:sp>
      <p:sp>
        <p:nvSpPr>
          <p:cNvPr id="11" name="Pfeil: nach unten 13">
            <a:extLst>
              <a:ext uri="{FF2B5EF4-FFF2-40B4-BE49-F238E27FC236}">
                <a16:creationId xmlns:a16="http://schemas.microsoft.com/office/drawing/2014/main" id="{473EDBFF-C172-4FA8-BF87-9912FD554362}"/>
              </a:ext>
            </a:extLst>
          </p:cNvPr>
          <p:cNvSpPr/>
          <p:nvPr/>
        </p:nvSpPr>
        <p:spPr>
          <a:xfrm>
            <a:off x="8529228" y="3921328"/>
            <a:ext cx="208787" cy="394593"/>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12" name="Pfeil: nach unten 14">
            <a:extLst>
              <a:ext uri="{FF2B5EF4-FFF2-40B4-BE49-F238E27FC236}">
                <a16:creationId xmlns:a16="http://schemas.microsoft.com/office/drawing/2014/main" id="{15A84722-3291-46DC-97E3-3B9C11245819}"/>
              </a:ext>
            </a:extLst>
          </p:cNvPr>
          <p:cNvSpPr/>
          <p:nvPr/>
        </p:nvSpPr>
        <p:spPr>
          <a:xfrm rot="10800000">
            <a:off x="8222245" y="3913737"/>
            <a:ext cx="208786" cy="356590"/>
          </a:xfrm>
          <a:prstGeom prst="downArrow">
            <a:avLst>
              <a:gd name="adj1" fmla="val 50000"/>
              <a:gd name="adj2" fmla="val 5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13" name="Pfeil: nach unten 15">
            <a:extLst>
              <a:ext uri="{FF2B5EF4-FFF2-40B4-BE49-F238E27FC236}">
                <a16:creationId xmlns:a16="http://schemas.microsoft.com/office/drawing/2014/main" id="{AB1CC643-05EF-4736-A796-64ED81E2F4A8}"/>
              </a:ext>
            </a:extLst>
          </p:cNvPr>
          <p:cNvSpPr/>
          <p:nvPr/>
        </p:nvSpPr>
        <p:spPr>
          <a:xfrm>
            <a:off x="9192928" y="3921328"/>
            <a:ext cx="208787" cy="394593"/>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14" name="Pfeil: nach unten 16">
            <a:extLst>
              <a:ext uri="{FF2B5EF4-FFF2-40B4-BE49-F238E27FC236}">
                <a16:creationId xmlns:a16="http://schemas.microsoft.com/office/drawing/2014/main" id="{8D60746A-D5D8-4202-B204-47181ACE6121}"/>
              </a:ext>
            </a:extLst>
          </p:cNvPr>
          <p:cNvSpPr/>
          <p:nvPr/>
        </p:nvSpPr>
        <p:spPr>
          <a:xfrm rot="10800000">
            <a:off x="8861078" y="3913737"/>
            <a:ext cx="208786" cy="356590"/>
          </a:xfrm>
          <a:prstGeom prst="downArrow">
            <a:avLst>
              <a:gd name="adj1" fmla="val 50000"/>
              <a:gd name="adj2" fmla="val 5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latin typeface="Calibri" panose="020F0502020204030204" pitchFamily="34" charset="0"/>
              <a:cs typeface="Calibri" panose="020F0502020204030204" pitchFamily="34" charset="0"/>
            </a:endParaRPr>
          </a:p>
        </p:txBody>
      </p:sp>
      <p:sp>
        <p:nvSpPr>
          <p:cNvPr id="15" name="Textfeld 14">
            <a:extLst>
              <a:ext uri="{FF2B5EF4-FFF2-40B4-BE49-F238E27FC236}">
                <a16:creationId xmlns:a16="http://schemas.microsoft.com/office/drawing/2014/main" id="{222E3614-49A8-4834-A1AA-3E52EE50157A}"/>
              </a:ext>
            </a:extLst>
          </p:cNvPr>
          <p:cNvSpPr txBox="1"/>
          <p:nvPr/>
        </p:nvSpPr>
        <p:spPr>
          <a:xfrm>
            <a:off x="9524778" y="3900645"/>
            <a:ext cx="1029903" cy="461665"/>
          </a:xfrm>
          <a:prstGeom prst="rect">
            <a:avLst/>
          </a:prstGeom>
          <a:noFill/>
        </p:spPr>
        <p:txBody>
          <a:bodyPr wrap="square" rtlCol="0">
            <a:spAutoFit/>
          </a:bodyPr>
          <a:lstStyle/>
          <a:p>
            <a:r>
              <a:rPr lang="de-AT" sz="1200" dirty="0">
                <a:latin typeface="Calibri" panose="020F0502020204030204" pitchFamily="34" charset="0"/>
                <a:cs typeface="Calibri" panose="020F0502020204030204" pitchFamily="34" charset="0"/>
              </a:rPr>
              <a:t>OeMAG or third party</a:t>
            </a:r>
          </a:p>
        </p:txBody>
      </p:sp>
      <p:pic>
        <p:nvPicPr>
          <p:cNvPr id="16" name="Picture 2">
            <a:extLst>
              <a:ext uri="{FF2B5EF4-FFF2-40B4-BE49-F238E27FC236}">
                <a16:creationId xmlns:a16="http://schemas.microsoft.com/office/drawing/2014/main" id="{98956EB8-1E52-49E9-A425-E836B64E95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928" t="40795" r="37212" b="34868"/>
          <a:stretch/>
        </p:blipFill>
        <p:spPr bwMode="auto">
          <a:xfrm>
            <a:off x="8040550" y="2634980"/>
            <a:ext cx="1538685" cy="1138493"/>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a:extLst>
              <a:ext uri="{FF2B5EF4-FFF2-40B4-BE49-F238E27FC236}">
                <a16:creationId xmlns:a16="http://schemas.microsoft.com/office/drawing/2014/main" id="{D7502E63-CCC4-4436-AE33-89424A0BD29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929" t="75710" r="35994"/>
          <a:stretch/>
        </p:blipFill>
        <p:spPr bwMode="auto">
          <a:xfrm>
            <a:off x="8040549" y="4443093"/>
            <a:ext cx="1557024" cy="1111005"/>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Pfeil: nach links gekrümmt 21">
            <a:extLst>
              <a:ext uri="{FF2B5EF4-FFF2-40B4-BE49-F238E27FC236}">
                <a16:creationId xmlns:a16="http://schemas.microsoft.com/office/drawing/2014/main" id="{F7E9CC9B-0A00-4121-A1F3-9007AD12D1A3}"/>
              </a:ext>
            </a:extLst>
          </p:cNvPr>
          <p:cNvSpPr/>
          <p:nvPr/>
        </p:nvSpPr>
        <p:spPr>
          <a:xfrm rot="11098893">
            <a:off x="7268380" y="1425189"/>
            <a:ext cx="724433" cy="2145909"/>
          </a:xfrm>
          <a:prstGeom prst="curved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tx1"/>
              </a:solidFill>
              <a:latin typeface="Calibri" panose="020F0502020204030204" pitchFamily="34" charset="0"/>
              <a:cs typeface="Calibri" panose="020F0502020204030204" pitchFamily="34" charset="0"/>
            </a:endParaRPr>
          </a:p>
        </p:txBody>
      </p:sp>
      <p:sp>
        <p:nvSpPr>
          <p:cNvPr id="19" name="Pfeil: nach links gekrümmt 22">
            <a:extLst>
              <a:ext uri="{FF2B5EF4-FFF2-40B4-BE49-F238E27FC236}">
                <a16:creationId xmlns:a16="http://schemas.microsoft.com/office/drawing/2014/main" id="{B2B7D843-D938-4F45-BFDB-1AC914D30E32}"/>
              </a:ext>
            </a:extLst>
          </p:cNvPr>
          <p:cNvSpPr/>
          <p:nvPr/>
        </p:nvSpPr>
        <p:spPr>
          <a:xfrm>
            <a:off x="9649219" y="1528720"/>
            <a:ext cx="663192" cy="2139396"/>
          </a:xfrm>
          <a:prstGeom prst="curvedLeftArrow">
            <a:avLst>
              <a:gd name="adj1" fmla="val 38994"/>
              <a:gd name="adj2" fmla="val 61164"/>
              <a:gd name="adj3" fmla="val 2913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tx1"/>
              </a:solidFill>
              <a:latin typeface="Calibri" panose="020F0502020204030204" pitchFamily="34" charset="0"/>
              <a:cs typeface="Calibri" panose="020F0502020204030204" pitchFamily="34" charset="0"/>
            </a:endParaRPr>
          </a:p>
        </p:txBody>
      </p:sp>
      <p:sp>
        <p:nvSpPr>
          <p:cNvPr id="20" name="Pfeil: nach oben gekrümmt 23">
            <a:extLst>
              <a:ext uri="{FF2B5EF4-FFF2-40B4-BE49-F238E27FC236}">
                <a16:creationId xmlns:a16="http://schemas.microsoft.com/office/drawing/2014/main" id="{D119B138-FE40-43E5-A182-F3299B165826}"/>
              </a:ext>
            </a:extLst>
          </p:cNvPr>
          <p:cNvSpPr/>
          <p:nvPr/>
        </p:nvSpPr>
        <p:spPr>
          <a:xfrm rot="15800382">
            <a:off x="9155607" y="2358758"/>
            <a:ext cx="1264531" cy="437796"/>
          </a:xfrm>
          <a:prstGeom prst="curvedUpArrow">
            <a:avLst>
              <a:gd name="adj1" fmla="val 25000"/>
              <a:gd name="adj2" fmla="val 50000"/>
              <a:gd name="adj3" fmla="val 25735"/>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tx1"/>
              </a:solidFill>
              <a:latin typeface="Calibri" panose="020F0502020204030204" pitchFamily="34" charset="0"/>
              <a:cs typeface="Calibri" panose="020F0502020204030204" pitchFamily="34" charset="0"/>
            </a:endParaRPr>
          </a:p>
        </p:txBody>
      </p:sp>
      <p:sp>
        <p:nvSpPr>
          <p:cNvPr id="21" name="Pfeil: nach oben gekrümmt 24">
            <a:extLst>
              <a:ext uri="{FF2B5EF4-FFF2-40B4-BE49-F238E27FC236}">
                <a16:creationId xmlns:a16="http://schemas.microsoft.com/office/drawing/2014/main" id="{8CA4068F-8D73-413A-BA33-C1DF13CA89AC}"/>
              </a:ext>
            </a:extLst>
          </p:cNvPr>
          <p:cNvSpPr/>
          <p:nvPr/>
        </p:nvSpPr>
        <p:spPr>
          <a:xfrm rot="5400000">
            <a:off x="7113394" y="2384943"/>
            <a:ext cx="1264531" cy="455900"/>
          </a:xfrm>
          <a:prstGeom prst="curvedUpArrow">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solidFill>
                <a:schemeClr val="tx1"/>
              </a:solidFill>
              <a:latin typeface="Calibri" panose="020F0502020204030204" pitchFamily="34" charset="0"/>
              <a:cs typeface="Calibri" panose="020F0502020204030204" pitchFamily="34" charset="0"/>
            </a:endParaRPr>
          </a:p>
        </p:txBody>
      </p:sp>
      <p:sp>
        <p:nvSpPr>
          <p:cNvPr id="22" name="Textfeld 21">
            <a:extLst>
              <a:ext uri="{FF2B5EF4-FFF2-40B4-BE49-F238E27FC236}">
                <a16:creationId xmlns:a16="http://schemas.microsoft.com/office/drawing/2014/main" id="{E31220CE-D3CC-4A82-8264-FC3E01AF6BE6}"/>
              </a:ext>
            </a:extLst>
          </p:cNvPr>
          <p:cNvSpPr txBox="1"/>
          <p:nvPr/>
        </p:nvSpPr>
        <p:spPr>
          <a:xfrm>
            <a:off x="7226115" y="1364992"/>
            <a:ext cx="571671" cy="276999"/>
          </a:xfrm>
          <a:prstGeom prst="rect">
            <a:avLst/>
          </a:prstGeom>
          <a:noFill/>
        </p:spPr>
        <p:txBody>
          <a:bodyPr wrap="square" rtlCol="0">
            <a:spAutoFit/>
          </a:bodyPr>
          <a:lstStyle/>
          <a:p>
            <a:r>
              <a:rPr lang="de-AT" sz="1200" b="1" dirty="0">
                <a:latin typeface="Calibri" panose="020F0502020204030204" pitchFamily="34" charset="0"/>
                <a:cs typeface="Calibri" panose="020F0502020204030204" pitchFamily="34" charset="0"/>
              </a:rPr>
              <a:t>Sale</a:t>
            </a:r>
          </a:p>
        </p:txBody>
      </p:sp>
      <p:sp>
        <p:nvSpPr>
          <p:cNvPr id="23" name="Textfeld 22">
            <a:extLst>
              <a:ext uri="{FF2B5EF4-FFF2-40B4-BE49-F238E27FC236}">
                <a16:creationId xmlns:a16="http://schemas.microsoft.com/office/drawing/2014/main" id="{70E27107-4978-4EC0-A644-113900944B80}"/>
              </a:ext>
            </a:extLst>
          </p:cNvPr>
          <p:cNvSpPr txBox="1"/>
          <p:nvPr/>
        </p:nvSpPr>
        <p:spPr>
          <a:xfrm>
            <a:off x="8222244" y="5611445"/>
            <a:ext cx="1272172" cy="230832"/>
          </a:xfrm>
          <a:prstGeom prst="rect">
            <a:avLst/>
          </a:prstGeom>
          <a:noFill/>
        </p:spPr>
        <p:txBody>
          <a:bodyPr wrap="square" rtlCol="0">
            <a:spAutoFit/>
          </a:bodyPr>
          <a:lstStyle/>
          <a:p>
            <a:r>
              <a:rPr lang="en-GB" sz="900" dirty="0"/>
              <a:t>quelle: crowd4energy</a:t>
            </a:r>
          </a:p>
        </p:txBody>
      </p:sp>
      <p:sp>
        <p:nvSpPr>
          <p:cNvPr id="4" name="Slide Number Placeholder 3"/>
          <p:cNvSpPr>
            <a:spLocks noGrp="1"/>
          </p:cNvSpPr>
          <p:nvPr>
            <p:ph type="sldNum" sz="quarter" idx="12"/>
          </p:nvPr>
        </p:nvSpPr>
        <p:spPr/>
        <p:txBody>
          <a:bodyPr/>
          <a:lstStyle/>
          <a:p>
            <a:fld id="{C77C6C3F-668B-4AF5-BFA9-0F657EB068D6}" type="slidenum">
              <a:rPr lang="pl-PL" smtClean="0"/>
              <a:pPr/>
              <a:t>52</a:t>
            </a:fld>
            <a:endParaRPr lang="pl-PL" dirty="0"/>
          </a:p>
        </p:txBody>
      </p:sp>
      <p:sp>
        <p:nvSpPr>
          <p:cNvPr id="24" name="Rectangle 23">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674606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Autofit/>
          </a:bodyPr>
          <a:lstStyle/>
          <a:p>
            <a:pPr marL="228600" lvl="1">
              <a:spcBef>
                <a:spcPts val="1000"/>
              </a:spcBef>
              <a:buBlip>
                <a:blip r:embed="rId3"/>
              </a:buBlip>
            </a:pPr>
            <a:r>
              <a:rPr lang="de-DE" sz="2000" dirty="0"/>
              <a:t>Zielgruppe: Volljährige Menschen, die in beiden Gemeinden leben</a:t>
            </a:r>
            <a:endParaRPr lang="en-US" sz="2000" dirty="0"/>
          </a:p>
          <a:p>
            <a:pPr marL="228600" lvl="1">
              <a:spcBef>
                <a:spcPts val="1000"/>
              </a:spcBef>
              <a:buBlip>
                <a:blip r:embed="rId3"/>
              </a:buBlip>
            </a:pPr>
            <a:endParaRPr lang="en-GB" sz="2000" dirty="0"/>
          </a:p>
        </p:txBody>
      </p:sp>
      <p:sp>
        <p:nvSpPr>
          <p:cNvPr id="3" name="Titel 2"/>
          <p:cNvSpPr>
            <a:spLocks noGrp="1"/>
          </p:cNvSpPr>
          <p:nvPr>
            <p:ph type="title"/>
          </p:nvPr>
        </p:nvSpPr>
        <p:spPr/>
        <p:txBody>
          <a:bodyPr/>
          <a:lstStyle/>
          <a:p>
            <a:r>
              <a:rPr lang="de-DE" dirty="0"/>
              <a:t>Potenzielle Unterstützer</a:t>
            </a:r>
          </a:p>
        </p:txBody>
      </p:sp>
      <p:pic>
        <p:nvPicPr>
          <p:cNvPr id="5" name="Grafik 4">
            <a:extLst>
              <a:ext uri="{FF2B5EF4-FFF2-40B4-BE49-F238E27FC236}">
                <a16:creationId xmlns:a16="http://schemas.microsoft.com/office/drawing/2014/main" id="{81305D75-3539-488B-A357-EC7149A616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20" r="6476"/>
          <a:stretch/>
        </p:blipFill>
        <p:spPr>
          <a:xfrm>
            <a:off x="5729215" y="2015097"/>
            <a:ext cx="4004107" cy="3088336"/>
          </a:xfrm>
          <a:prstGeom prst="rect">
            <a:avLst/>
          </a:prstGeom>
        </p:spPr>
      </p:pic>
      <p:sp>
        <p:nvSpPr>
          <p:cNvPr id="24" name="Inhaltsplatzhalter 1">
            <a:extLst>
              <a:ext uri="{FF2B5EF4-FFF2-40B4-BE49-F238E27FC236}">
                <a16:creationId xmlns:a16="http://schemas.microsoft.com/office/drawing/2014/main" id="{57D40E08-10F4-4792-A369-9185037DB9D6}"/>
              </a:ext>
            </a:extLst>
          </p:cNvPr>
          <p:cNvSpPr txBox="1">
            <a:spLocks/>
          </p:cNvSpPr>
          <p:nvPr/>
        </p:nvSpPr>
        <p:spPr>
          <a:xfrm>
            <a:off x="838200" y="1808483"/>
            <a:ext cx="3777096" cy="35015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000"/>
              </a:spcBef>
              <a:buBlip>
                <a:blip r:embed="rId3"/>
              </a:buBlip>
            </a:pPr>
            <a:r>
              <a:rPr lang="de-DE" sz="2000" dirty="0"/>
              <a:t>Vorteile für die Crowd-Investoren:</a:t>
            </a:r>
            <a:endParaRPr lang="en-US" sz="2000" dirty="0"/>
          </a:p>
          <a:p>
            <a:pPr marL="685800" lvl="2">
              <a:spcBef>
                <a:spcPts val="1000"/>
              </a:spcBef>
              <a:buBlip>
                <a:blip r:embed="rId3"/>
              </a:buBlip>
            </a:pPr>
            <a:r>
              <a:rPr lang="de-DE" sz="1600" dirty="0"/>
              <a:t>sichere regionale Investition mit attraktiven Zinssätzen, die die Entwicklung der eigenen Gemeinschaft unterstützen</a:t>
            </a:r>
            <a:endParaRPr lang="en-US" sz="1600" dirty="0"/>
          </a:p>
          <a:p>
            <a:pPr marL="685800" lvl="2">
              <a:spcBef>
                <a:spcPts val="1000"/>
              </a:spcBef>
              <a:buBlip>
                <a:blip r:embed="rId3"/>
              </a:buBlip>
            </a:pPr>
            <a:r>
              <a:rPr lang="de-DE" sz="1600" dirty="0"/>
              <a:t>Beitrag zu einer nachhaltigen Energieversorgung auch ohne Nutzung des eigenen Daches</a:t>
            </a:r>
          </a:p>
          <a:p>
            <a:pPr marL="685800" lvl="2">
              <a:spcBef>
                <a:spcPts val="1000"/>
              </a:spcBef>
              <a:buBlip>
                <a:blip r:embed="rId3"/>
              </a:buBlip>
            </a:pPr>
            <a:r>
              <a:rPr lang="de-DE" sz="1600" dirty="0"/>
              <a:t>Entwicklung eines Verantwortungsbewusstseins für ein Gemeinschaftsprojekt</a:t>
            </a:r>
            <a:endParaRPr lang="en-US" sz="1600" dirty="0"/>
          </a:p>
          <a:p>
            <a:pPr marL="685800" lvl="2">
              <a:spcBef>
                <a:spcPts val="1000"/>
              </a:spcBef>
              <a:buBlip>
                <a:blip r:embed="rId3"/>
              </a:buBlip>
            </a:pPr>
            <a:r>
              <a:rPr lang="de-DE" sz="1600" dirty="0"/>
              <a:t>Kapital- und </a:t>
            </a:r>
            <a:r>
              <a:rPr lang="de-DE" sz="1600" dirty="0" err="1"/>
              <a:t>Leaseback</a:t>
            </a:r>
            <a:r>
              <a:rPr lang="de-DE" sz="1600" dirty="0"/>
              <a:t>-Garantie</a:t>
            </a:r>
            <a:endParaRPr lang="en-US" sz="1600" dirty="0"/>
          </a:p>
          <a:p>
            <a:pPr marL="228600" lvl="1">
              <a:spcBef>
                <a:spcPts val="1000"/>
              </a:spcBef>
              <a:buBlip>
                <a:blip r:embed="rId3"/>
              </a:buBlip>
            </a:pPr>
            <a:endParaRPr lang="en-US" sz="2000" dirty="0"/>
          </a:p>
          <a:p>
            <a:pPr marL="228600" lvl="1">
              <a:spcBef>
                <a:spcPts val="1000"/>
              </a:spcBef>
              <a:buBlip>
                <a:blip r:embed="rId3"/>
              </a:buBlip>
            </a:pPr>
            <a:endParaRPr lang="en-GB" sz="2000" dirty="0"/>
          </a:p>
        </p:txBody>
      </p:sp>
      <p:sp>
        <p:nvSpPr>
          <p:cNvPr id="4" name="Slide Number Placeholder 3"/>
          <p:cNvSpPr>
            <a:spLocks noGrp="1"/>
          </p:cNvSpPr>
          <p:nvPr>
            <p:ph type="sldNum" sz="quarter" idx="12"/>
          </p:nvPr>
        </p:nvSpPr>
        <p:spPr/>
        <p:txBody>
          <a:bodyPr/>
          <a:lstStyle/>
          <a:p>
            <a:fld id="{C77C6C3F-668B-4AF5-BFA9-0F657EB068D6}" type="slidenum">
              <a:rPr lang="pl-PL" smtClean="0"/>
              <a:pPr/>
              <a:t>53</a:t>
            </a:fld>
            <a:endParaRPr lang="pl-PL"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34942488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Autofit/>
          </a:bodyPr>
          <a:lstStyle/>
          <a:p>
            <a:pPr marL="228600" lvl="1">
              <a:spcBef>
                <a:spcPts val="1000"/>
              </a:spcBef>
              <a:buBlip>
                <a:blip r:embed="rId2"/>
              </a:buBlip>
            </a:pPr>
            <a:r>
              <a:rPr lang="de-DE" sz="2000" dirty="0"/>
              <a:t>Daten zu den beiden Photovoltaikanlagen:</a:t>
            </a:r>
          </a:p>
          <a:p>
            <a:pPr marL="228600" lvl="1">
              <a:spcBef>
                <a:spcPts val="1000"/>
              </a:spcBef>
              <a:buBlip>
                <a:blip r:embed="rId2"/>
              </a:buBlip>
            </a:pPr>
            <a:endParaRPr lang="de-DE" sz="2000" dirty="0"/>
          </a:p>
          <a:p>
            <a:pPr marL="228600" lvl="1">
              <a:spcBef>
                <a:spcPts val="1000"/>
              </a:spcBef>
              <a:buBlip>
                <a:blip r:embed="rId2"/>
              </a:buBlip>
            </a:pPr>
            <a:endParaRPr lang="de-DE" sz="2000" dirty="0"/>
          </a:p>
          <a:p>
            <a:pPr marL="228600" lvl="1">
              <a:spcBef>
                <a:spcPts val="1000"/>
              </a:spcBef>
              <a:buBlip>
                <a:blip r:embed="rId2"/>
              </a:buBlip>
            </a:pPr>
            <a:endParaRPr lang="de-DE" sz="2000" dirty="0"/>
          </a:p>
          <a:p>
            <a:pPr marL="228600" lvl="1">
              <a:spcBef>
                <a:spcPts val="1000"/>
              </a:spcBef>
              <a:buBlip>
                <a:blip r:embed="rId2"/>
              </a:buBlip>
            </a:pPr>
            <a:endParaRPr lang="de-DE" sz="2000" dirty="0"/>
          </a:p>
          <a:p>
            <a:pPr marL="228600" lvl="1">
              <a:spcBef>
                <a:spcPts val="1000"/>
              </a:spcBef>
              <a:buBlip>
                <a:blip r:embed="rId2"/>
              </a:buBlip>
            </a:pPr>
            <a:endParaRPr lang="de-DE" sz="2000" dirty="0"/>
          </a:p>
          <a:p>
            <a:pPr marL="228600" lvl="1">
              <a:spcBef>
                <a:spcPts val="1000"/>
              </a:spcBef>
              <a:buBlip>
                <a:blip r:embed="rId2"/>
              </a:buBlip>
            </a:pPr>
            <a:r>
              <a:rPr lang="de-DE" sz="2000" dirty="0"/>
              <a:t>Einwohner investieren in rund 950 sogenannte „Solarziegel“ mit einem Zinssatz von 1,39%</a:t>
            </a:r>
          </a:p>
          <a:p>
            <a:pPr marL="228600" lvl="1">
              <a:spcBef>
                <a:spcPts val="1000"/>
              </a:spcBef>
              <a:buBlip>
                <a:blip r:embed="rId2"/>
              </a:buBlip>
            </a:pPr>
            <a:r>
              <a:rPr lang="de-DE" sz="2000" dirty="0"/>
              <a:t>Solarziegel = ein PV-Modul mit einer Abmessung von 1,6 m2 und ca. 280 </a:t>
            </a:r>
            <a:r>
              <a:rPr lang="de-DE" sz="2000" dirty="0" err="1"/>
              <a:t>Wp</a:t>
            </a:r>
            <a:r>
              <a:rPr lang="de-DE" sz="2000" dirty="0"/>
              <a:t> Spitzenleistung</a:t>
            </a:r>
          </a:p>
          <a:p>
            <a:pPr marL="228600" lvl="1">
              <a:spcBef>
                <a:spcPts val="1000"/>
              </a:spcBef>
              <a:buBlip>
                <a:blip r:embed="rId2"/>
              </a:buBlip>
            </a:pPr>
            <a:r>
              <a:rPr lang="de-DE" sz="2000" dirty="0"/>
              <a:t>10 Solarziegel erzeugen eine Jahresleistung von ca. 3.000 kWh, was dem Strombedarf eines energieeffizienten Haushalts entspricht</a:t>
            </a:r>
          </a:p>
          <a:p>
            <a:pPr marL="228600" lvl="1">
              <a:spcBef>
                <a:spcPts val="1000"/>
              </a:spcBef>
              <a:buBlip>
                <a:blip r:embed="rId2"/>
              </a:buBlip>
            </a:pPr>
            <a:r>
              <a:rPr lang="de-DE" sz="2000" dirty="0"/>
              <a:t>An dem Projekt nahmen 62 Mitarbeiter aus der Region teil</a:t>
            </a:r>
            <a:endParaRPr lang="en-GB" sz="2000" dirty="0"/>
          </a:p>
        </p:txBody>
      </p:sp>
      <p:sp>
        <p:nvSpPr>
          <p:cNvPr id="3" name="Titel 2"/>
          <p:cNvSpPr>
            <a:spLocks noGrp="1"/>
          </p:cNvSpPr>
          <p:nvPr>
            <p:ph type="title"/>
          </p:nvPr>
        </p:nvSpPr>
        <p:spPr/>
        <p:txBody>
          <a:bodyPr/>
          <a:lstStyle/>
          <a:p>
            <a:r>
              <a:rPr lang="de-DE" dirty="0"/>
              <a:t>Grundlegende Projektinformationen</a:t>
            </a:r>
          </a:p>
        </p:txBody>
      </p:sp>
      <p:graphicFrame>
        <p:nvGraphicFramePr>
          <p:cNvPr id="5" name="Tabelle 4">
            <a:extLst>
              <a:ext uri="{FF2B5EF4-FFF2-40B4-BE49-F238E27FC236}">
                <a16:creationId xmlns:a16="http://schemas.microsoft.com/office/drawing/2014/main" id="{9196F618-259F-4015-9A2E-1361291B8A87}"/>
              </a:ext>
            </a:extLst>
          </p:cNvPr>
          <p:cNvGraphicFramePr>
            <a:graphicFrameLocks noGrp="1"/>
          </p:cNvGraphicFramePr>
          <p:nvPr>
            <p:extLst>
              <p:ext uri="{D42A27DB-BD31-4B8C-83A1-F6EECF244321}">
                <p14:modId xmlns:p14="http://schemas.microsoft.com/office/powerpoint/2010/main" val="2811461288"/>
              </p:ext>
            </p:extLst>
          </p:nvPr>
        </p:nvGraphicFramePr>
        <p:xfrm>
          <a:off x="2224392" y="1528531"/>
          <a:ext cx="7814959" cy="1935480"/>
        </p:xfrm>
        <a:graphic>
          <a:graphicData uri="http://schemas.openxmlformats.org/drawingml/2006/table">
            <a:tbl>
              <a:tblPr firstRow="1" bandRow="1">
                <a:tableStyleId>{5C22544A-7EE6-4342-B048-85BDC9FD1C3A}</a:tableStyleId>
              </a:tblPr>
              <a:tblGrid>
                <a:gridCol w="1410511">
                  <a:extLst>
                    <a:ext uri="{9D8B030D-6E8A-4147-A177-3AD203B41FA5}">
                      <a16:colId xmlns:a16="http://schemas.microsoft.com/office/drawing/2014/main" val="755289820"/>
                    </a:ext>
                  </a:extLst>
                </a:gridCol>
                <a:gridCol w="2373549">
                  <a:extLst>
                    <a:ext uri="{9D8B030D-6E8A-4147-A177-3AD203B41FA5}">
                      <a16:colId xmlns:a16="http://schemas.microsoft.com/office/drawing/2014/main" val="2258055296"/>
                    </a:ext>
                  </a:extLst>
                </a:gridCol>
                <a:gridCol w="1303506">
                  <a:extLst>
                    <a:ext uri="{9D8B030D-6E8A-4147-A177-3AD203B41FA5}">
                      <a16:colId xmlns:a16="http://schemas.microsoft.com/office/drawing/2014/main" val="3804387278"/>
                    </a:ext>
                  </a:extLst>
                </a:gridCol>
                <a:gridCol w="1643975">
                  <a:extLst>
                    <a:ext uri="{9D8B030D-6E8A-4147-A177-3AD203B41FA5}">
                      <a16:colId xmlns:a16="http://schemas.microsoft.com/office/drawing/2014/main" val="1288637464"/>
                    </a:ext>
                  </a:extLst>
                </a:gridCol>
                <a:gridCol w="1083418">
                  <a:extLst>
                    <a:ext uri="{9D8B030D-6E8A-4147-A177-3AD203B41FA5}">
                      <a16:colId xmlns:a16="http://schemas.microsoft.com/office/drawing/2014/main" val="4291016237"/>
                    </a:ext>
                  </a:extLst>
                </a:gridCol>
              </a:tblGrid>
              <a:tr h="370840">
                <a:tc>
                  <a:txBody>
                    <a:bodyPr/>
                    <a:lstStyle/>
                    <a:p>
                      <a:r>
                        <a:rPr lang="en-GB" sz="1600" dirty="0" err="1"/>
                        <a:t>Gemeinde</a:t>
                      </a:r>
                      <a:r>
                        <a:rPr lang="en-GB" sz="1600" dirty="0"/>
                        <a:t> </a:t>
                      </a:r>
                    </a:p>
                  </a:txBody>
                  <a:tcPr/>
                </a:tc>
                <a:tc>
                  <a:txBody>
                    <a:bodyPr/>
                    <a:lstStyle/>
                    <a:p>
                      <a:r>
                        <a:rPr lang="en-GB" sz="1600" dirty="0"/>
                        <a:t>PV-</a:t>
                      </a:r>
                      <a:r>
                        <a:rPr lang="en-GB" sz="1600" dirty="0" err="1"/>
                        <a:t>Standort</a:t>
                      </a:r>
                      <a:endParaRPr lang="en-GB" sz="1600" dirty="0"/>
                    </a:p>
                  </a:txBody>
                  <a:tcPr/>
                </a:tc>
                <a:tc>
                  <a:txBody>
                    <a:bodyPr/>
                    <a:lstStyle/>
                    <a:p>
                      <a:pPr algn="ctr"/>
                      <a:r>
                        <a:rPr lang="en-GB" sz="1600" dirty="0"/>
                        <a:t>Dimension [</a:t>
                      </a:r>
                      <a:r>
                        <a:rPr lang="en-GB" sz="1600" dirty="0" err="1"/>
                        <a:t>kWp</a:t>
                      </a:r>
                      <a:r>
                        <a:rPr lang="en-GB" sz="1600" dirty="0"/>
                        <a:t>]</a:t>
                      </a:r>
                    </a:p>
                  </a:txBody>
                  <a:tcPr/>
                </a:tc>
                <a:tc>
                  <a:txBody>
                    <a:bodyPr/>
                    <a:lstStyle/>
                    <a:p>
                      <a:pPr algn="ctr"/>
                      <a:r>
                        <a:rPr lang="en-GB" sz="1600" dirty="0" err="1"/>
                        <a:t>Erwarteter</a:t>
                      </a:r>
                      <a:r>
                        <a:rPr lang="en-GB" sz="1600" dirty="0"/>
                        <a:t> </a:t>
                      </a:r>
                      <a:r>
                        <a:rPr lang="en-GB" sz="1600" dirty="0" err="1"/>
                        <a:t>Jahresertrag</a:t>
                      </a:r>
                      <a:r>
                        <a:rPr lang="en-GB" sz="1600" dirty="0"/>
                        <a:t> [kWh / </a:t>
                      </a:r>
                      <a:r>
                        <a:rPr lang="en-GB" sz="1600" dirty="0" err="1"/>
                        <a:t>Jahr</a:t>
                      </a:r>
                      <a:r>
                        <a:rPr lang="en-GB" sz="1600" dirty="0"/>
                        <a:t>]</a:t>
                      </a:r>
                    </a:p>
                  </a:txBody>
                  <a:tcPr/>
                </a:tc>
                <a:tc>
                  <a:txBody>
                    <a:bodyPr/>
                    <a:lstStyle/>
                    <a:p>
                      <a:pPr algn="ctr"/>
                      <a:r>
                        <a:rPr lang="en-GB" sz="1600" dirty="0" err="1"/>
                        <a:t>Anzahl</a:t>
                      </a:r>
                      <a:r>
                        <a:rPr lang="en-GB" sz="1600" dirty="0"/>
                        <a:t> PV-Module</a:t>
                      </a:r>
                    </a:p>
                  </a:txBody>
                  <a:tcPr/>
                </a:tc>
                <a:extLst>
                  <a:ext uri="{0D108BD9-81ED-4DB2-BD59-A6C34878D82A}">
                    <a16:rowId xmlns:a16="http://schemas.microsoft.com/office/drawing/2014/main" val="3939075117"/>
                  </a:ext>
                </a:extLst>
              </a:tr>
              <a:tr h="370840">
                <a:tc>
                  <a:txBody>
                    <a:bodyPr/>
                    <a:lstStyle/>
                    <a:p>
                      <a:r>
                        <a:rPr lang="en-GB" sz="1600" dirty="0" err="1"/>
                        <a:t>Gemeinde</a:t>
                      </a:r>
                      <a:r>
                        <a:rPr lang="en-GB" sz="1600" dirty="0"/>
                        <a:t> A</a:t>
                      </a:r>
                    </a:p>
                  </a:txBody>
                  <a:tcPr/>
                </a:tc>
                <a:tc>
                  <a:txBody>
                    <a:bodyPr/>
                    <a:lstStyle/>
                    <a:p>
                      <a:r>
                        <a:rPr lang="en-US" sz="1600" dirty="0" err="1"/>
                        <a:t>Lagerplatz</a:t>
                      </a:r>
                      <a:r>
                        <a:rPr lang="en-US" sz="1600" dirty="0"/>
                        <a:t> </a:t>
                      </a:r>
                      <a:r>
                        <a:rPr lang="en-US" sz="1600" dirty="0" err="1"/>
                        <a:t>für</a:t>
                      </a:r>
                      <a:r>
                        <a:rPr lang="en-US" sz="1600" dirty="0"/>
                        <a:t> </a:t>
                      </a:r>
                      <a:r>
                        <a:rPr lang="en-US" sz="1600" dirty="0" err="1"/>
                        <a:t>Baumaterial</a:t>
                      </a:r>
                      <a:endParaRPr lang="en-GB" sz="1600" dirty="0"/>
                    </a:p>
                  </a:txBody>
                  <a:tcPr/>
                </a:tc>
                <a:tc>
                  <a:txBody>
                    <a:bodyPr/>
                    <a:lstStyle/>
                    <a:p>
                      <a:pPr algn="ctr"/>
                      <a:r>
                        <a:rPr lang="de-DE" sz="1600" kern="1200" dirty="0">
                          <a:solidFill>
                            <a:schemeClr val="dk1"/>
                          </a:solidFill>
                          <a:effectLst/>
                          <a:latin typeface="+mn-lt"/>
                          <a:ea typeface="+mn-ea"/>
                          <a:cs typeface="+mn-cs"/>
                        </a:rPr>
                        <a:t>125</a:t>
                      </a:r>
                      <a:endParaRPr lang="en-GB" sz="1600" dirty="0"/>
                    </a:p>
                  </a:txBody>
                  <a:tcPr/>
                </a:tc>
                <a:tc>
                  <a:txBody>
                    <a:bodyPr/>
                    <a:lstStyle/>
                    <a:p>
                      <a:pPr algn="ctr"/>
                      <a:r>
                        <a:rPr lang="de-DE" sz="1600" kern="1200" dirty="0">
                          <a:solidFill>
                            <a:schemeClr val="dk1"/>
                          </a:solidFill>
                          <a:effectLst/>
                          <a:latin typeface="+mn-lt"/>
                          <a:ea typeface="+mn-ea"/>
                          <a:cs typeface="+mn-cs"/>
                        </a:rPr>
                        <a:t>125.000</a:t>
                      </a:r>
                      <a:endParaRPr lang="en-GB" sz="1600" dirty="0"/>
                    </a:p>
                  </a:txBody>
                  <a:tcPr/>
                </a:tc>
                <a:tc>
                  <a:txBody>
                    <a:bodyPr/>
                    <a:lstStyle/>
                    <a:p>
                      <a:pPr algn="ctr"/>
                      <a:r>
                        <a:rPr lang="en-GB" sz="1600" dirty="0"/>
                        <a:t>447</a:t>
                      </a:r>
                    </a:p>
                  </a:txBody>
                  <a:tcPr/>
                </a:tc>
                <a:extLst>
                  <a:ext uri="{0D108BD9-81ED-4DB2-BD59-A6C34878D82A}">
                    <a16:rowId xmlns:a16="http://schemas.microsoft.com/office/drawing/2014/main" val="2501845331"/>
                  </a:ext>
                </a:extLst>
              </a:tr>
              <a:tr h="370840">
                <a:tc>
                  <a:txBody>
                    <a:bodyPr/>
                    <a:lstStyle/>
                    <a:p>
                      <a:r>
                        <a:rPr lang="en-GB" sz="1600" dirty="0" err="1"/>
                        <a:t>Gemeinde</a:t>
                      </a:r>
                      <a:r>
                        <a:rPr lang="en-GB" sz="1600" dirty="0"/>
                        <a:t> B</a:t>
                      </a:r>
                    </a:p>
                  </a:txBody>
                  <a:tcPr/>
                </a:tc>
                <a:tc>
                  <a:txBody>
                    <a:bodyPr/>
                    <a:lstStyle/>
                    <a:p>
                      <a:r>
                        <a:rPr lang="en-GB" sz="1600" dirty="0" err="1"/>
                        <a:t>Abfallsammelstelle</a:t>
                      </a:r>
                      <a:endParaRPr lang="en-GB" sz="1600" dirty="0"/>
                    </a:p>
                  </a:txBody>
                  <a:tcPr/>
                </a:tc>
                <a:tc>
                  <a:txBody>
                    <a:bodyPr/>
                    <a:lstStyle/>
                    <a:p>
                      <a:pPr algn="ctr"/>
                      <a:r>
                        <a:rPr lang="de-DE" sz="1600" kern="1200" dirty="0">
                          <a:solidFill>
                            <a:schemeClr val="dk1"/>
                          </a:solidFill>
                          <a:effectLst/>
                          <a:latin typeface="+mn-lt"/>
                          <a:ea typeface="+mn-ea"/>
                          <a:cs typeface="+mn-cs"/>
                        </a:rPr>
                        <a:t>140</a:t>
                      </a:r>
                      <a:endParaRPr lang="en-GB" sz="1600" dirty="0"/>
                    </a:p>
                  </a:txBody>
                  <a:tcPr/>
                </a:tc>
                <a:tc>
                  <a:txBody>
                    <a:bodyPr/>
                    <a:lstStyle/>
                    <a:p>
                      <a:pPr algn="ctr"/>
                      <a:r>
                        <a:rPr lang="de-DE" sz="1600" kern="1200" dirty="0">
                          <a:solidFill>
                            <a:schemeClr val="dk1"/>
                          </a:solidFill>
                          <a:effectLst/>
                          <a:latin typeface="+mn-lt"/>
                          <a:ea typeface="+mn-ea"/>
                          <a:cs typeface="+mn-cs"/>
                        </a:rPr>
                        <a:t>140.000</a:t>
                      </a:r>
                      <a:endParaRPr lang="en-GB" sz="1600" dirty="0"/>
                    </a:p>
                  </a:txBody>
                  <a:tcPr/>
                </a:tc>
                <a:tc>
                  <a:txBody>
                    <a:bodyPr/>
                    <a:lstStyle/>
                    <a:p>
                      <a:pPr algn="ctr"/>
                      <a:r>
                        <a:rPr lang="en-GB" sz="1600" dirty="0"/>
                        <a:t>500</a:t>
                      </a:r>
                    </a:p>
                  </a:txBody>
                  <a:tcPr/>
                </a:tc>
                <a:extLst>
                  <a:ext uri="{0D108BD9-81ED-4DB2-BD59-A6C34878D82A}">
                    <a16:rowId xmlns:a16="http://schemas.microsoft.com/office/drawing/2014/main" val="704575629"/>
                  </a:ext>
                </a:extLst>
              </a:tr>
              <a:tr h="370840">
                <a:tc gridSpan="2">
                  <a:txBody>
                    <a:bodyPr/>
                    <a:lstStyle/>
                    <a:p>
                      <a:pPr algn="r"/>
                      <a:r>
                        <a:rPr lang="en-GB" sz="1600" b="1" dirty="0" err="1"/>
                        <a:t>Gesamt</a:t>
                      </a:r>
                      <a:endParaRPr lang="en-GB" sz="1600" b="1" dirty="0"/>
                    </a:p>
                  </a:txBody>
                  <a:tcPr/>
                </a:tc>
                <a:tc hMerge="1">
                  <a:txBody>
                    <a:bodyPr/>
                    <a:lstStyle/>
                    <a:p>
                      <a:endParaRPr lang="en-GB" sz="1600" dirty="0"/>
                    </a:p>
                  </a:txBody>
                  <a:tcPr/>
                </a:tc>
                <a:tc>
                  <a:txBody>
                    <a:bodyPr/>
                    <a:lstStyle/>
                    <a:p>
                      <a:pPr algn="ctr"/>
                      <a:r>
                        <a:rPr lang="de-DE" sz="1600" b="1" kern="1200" dirty="0">
                          <a:solidFill>
                            <a:schemeClr val="dk1"/>
                          </a:solidFill>
                          <a:effectLst/>
                          <a:latin typeface="+mn-lt"/>
                          <a:ea typeface="+mn-ea"/>
                          <a:cs typeface="+mn-cs"/>
                        </a:rPr>
                        <a:t>265</a:t>
                      </a:r>
                      <a:endParaRPr lang="en-GB" sz="1600" b="1" dirty="0"/>
                    </a:p>
                  </a:txBody>
                  <a:tcPr/>
                </a:tc>
                <a:tc>
                  <a:txBody>
                    <a:bodyPr/>
                    <a:lstStyle/>
                    <a:p>
                      <a:pPr algn="ctr"/>
                      <a:r>
                        <a:rPr lang="de-DE" sz="1600" b="1" kern="1200" dirty="0">
                          <a:solidFill>
                            <a:schemeClr val="dk1"/>
                          </a:solidFill>
                          <a:effectLst/>
                          <a:latin typeface="+mn-lt"/>
                          <a:ea typeface="+mn-ea"/>
                          <a:cs typeface="+mn-cs"/>
                        </a:rPr>
                        <a:t>265.000</a:t>
                      </a:r>
                      <a:endParaRPr lang="en-GB" sz="1600" b="1" dirty="0"/>
                    </a:p>
                  </a:txBody>
                  <a:tcPr/>
                </a:tc>
                <a:tc>
                  <a:txBody>
                    <a:bodyPr/>
                    <a:lstStyle/>
                    <a:p>
                      <a:pPr algn="ctr"/>
                      <a:r>
                        <a:rPr lang="en-GB" sz="1600" b="1" dirty="0"/>
                        <a:t>947</a:t>
                      </a:r>
                    </a:p>
                  </a:txBody>
                  <a:tcPr/>
                </a:tc>
                <a:extLst>
                  <a:ext uri="{0D108BD9-81ED-4DB2-BD59-A6C34878D82A}">
                    <a16:rowId xmlns:a16="http://schemas.microsoft.com/office/drawing/2014/main" val="3034010291"/>
                  </a:ext>
                </a:extLst>
              </a:tr>
            </a:tbl>
          </a:graphicData>
        </a:graphic>
      </p:graphicFrame>
      <p:sp>
        <p:nvSpPr>
          <p:cNvPr id="4" name="Slide Number Placeholder 3"/>
          <p:cNvSpPr>
            <a:spLocks noGrp="1"/>
          </p:cNvSpPr>
          <p:nvPr>
            <p:ph type="sldNum" sz="quarter" idx="12"/>
          </p:nvPr>
        </p:nvSpPr>
        <p:spPr/>
        <p:txBody>
          <a:bodyPr/>
          <a:lstStyle/>
          <a:p>
            <a:fld id="{C77C6C3F-668B-4AF5-BFA9-0F657EB068D6}" type="slidenum">
              <a:rPr lang="pl-PL" smtClean="0"/>
              <a:pPr/>
              <a:t>54</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1006956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Grundlegende Projektinformationen</a:t>
            </a:r>
          </a:p>
        </p:txBody>
      </p:sp>
      <p:pic>
        <p:nvPicPr>
          <p:cNvPr id="6" name="Grafik 5">
            <a:extLst>
              <a:ext uri="{FF2B5EF4-FFF2-40B4-BE49-F238E27FC236}">
                <a16:creationId xmlns:a16="http://schemas.microsoft.com/office/drawing/2014/main" id="{04A10F62-3A65-4CC6-B332-9E3A01183D4E}"/>
              </a:ext>
            </a:extLst>
          </p:cNvPr>
          <p:cNvPicPr>
            <a:picLocks noChangeAspect="1"/>
          </p:cNvPicPr>
          <p:nvPr/>
        </p:nvPicPr>
        <p:blipFill rotWithShape="1">
          <a:blip r:embed="rId2">
            <a:extLst>
              <a:ext uri="{28A0092B-C50C-407E-A947-70E740481C1C}">
                <a14:useLocalDpi xmlns:a14="http://schemas.microsoft.com/office/drawing/2010/main" val="0"/>
              </a:ext>
            </a:extLst>
          </a:blip>
          <a:srcRect l="12046" t="12759" r="39557" b="20329"/>
          <a:stretch/>
        </p:blipFill>
        <p:spPr>
          <a:xfrm>
            <a:off x="7881459" y="1167710"/>
            <a:ext cx="2475258" cy="2917268"/>
          </a:xfrm>
          <a:prstGeom prst="rect">
            <a:avLst/>
          </a:prstGeom>
        </p:spPr>
      </p:pic>
      <p:pic>
        <p:nvPicPr>
          <p:cNvPr id="7" name="Grafik 6">
            <a:extLst>
              <a:ext uri="{FF2B5EF4-FFF2-40B4-BE49-F238E27FC236}">
                <a16:creationId xmlns:a16="http://schemas.microsoft.com/office/drawing/2014/main" id="{6FB72845-94C8-4D2F-A549-B12EFD380D5A}"/>
              </a:ext>
            </a:extLst>
          </p:cNvPr>
          <p:cNvPicPr>
            <a:picLocks noChangeAspect="1"/>
          </p:cNvPicPr>
          <p:nvPr/>
        </p:nvPicPr>
        <p:blipFill>
          <a:blip r:embed="rId3"/>
          <a:stretch>
            <a:fillRect/>
          </a:stretch>
        </p:blipFill>
        <p:spPr>
          <a:xfrm>
            <a:off x="7881459" y="4140468"/>
            <a:ext cx="2475258" cy="1566136"/>
          </a:xfrm>
          <a:prstGeom prst="rect">
            <a:avLst/>
          </a:prstGeom>
        </p:spPr>
      </p:pic>
      <p:graphicFrame>
        <p:nvGraphicFramePr>
          <p:cNvPr id="8" name="Tabelle 7">
            <a:extLst>
              <a:ext uri="{FF2B5EF4-FFF2-40B4-BE49-F238E27FC236}">
                <a16:creationId xmlns:a16="http://schemas.microsoft.com/office/drawing/2014/main" id="{AF9C4779-2E30-4004-ABA9-AAB0E883EB0C}"/>
              </a:ext>
            </a:extLst>
          </p:cNvPr>
          <p:cNvGraphicFramePr>
            <a:graphicFrameLocks noGrp="1"/>
          </p:cNvGraphicFramePr>
          <p:nvPr>
            <p:extLst>
              <p:ext uri="{D42A27DB-BD31-4B8C-83A1-F6EECF244321}">
                <p14:modId xmlns:p14="http://schemas.microsoft.com/office/powerpoint/2010/main" val="1147210605"/>
              </p:ext>
            </p:extLst>
          </p:nvPr>
        </p:nvGraphicFramePr>
        <p:xfrm>
          <a:off x="2059021" y="1371998"/>
          <a:ext cx="5544766" cy="4124960"/>
        </p:xfrm>
        <a:graphic>
          <a:graphicData uri="http://schemas.openxmlformats.org/drawingml/2006/table">
            <a:tbl>
              <a:tblPr firstRow="1" bandRow="1">
                <a:tableStyleId>{5C22544A-7EE6-4342-B048-85BDC9FD1C3A}</a:tableStyleId>
              </a:tblPr>
              <a:tblGrid>
                <a:gridCol w="3083668">
                  <a:extLst>
                    <a:ext uri="{9D8B030D-6E8A-4147-A177-3AD203B41FA5}">
                      <a16:colId xmlns:a16="http://schemas.microsoft.com/office/drawing/2014/main" val="755289820"/>
                    </a:ext>
                  </a:extLst>
                </a:gridCol>
                <a:gridCol w="2461098">
                  <a:extLst>
                    <a:ext uri="{9D8B030D-6E8A-4147-A177-3AD203B41FA5}">
                      <a16:colId xmlns:a16="http://schemas.microsoft.com/office/drawing/2014/main" val="2258055296"/>
                    </a:ext>
                  </a:extLst>
                </a:gridCol>
              </a:tblGrid>
              <a:tr h="370840">
                <a:tc gridSpan="2">
                  <a:txBody>
                    <a:bodyPr/>
                    <a:lstStyle/>
                    <a:p>
                      <a:r>
                        <a:rPr lang="en-GB" sz="1600" dirty="0" err="1"/>
                        <a:t>Kennzahlen</a:t>
                      </a:r>
                      <a:r>
                        <a:rPr lang="en-GB" sz="1600" dirty="0"/>
                        <a:t> des Crowdfunding-</a:t>
                      </a:r>
                      <a:r>
                        <a:rPr lang="en-GB" sz="1600" dirty="0" err="1"/>
                        <a:t>Projekts</a:t>
                      </a:r>
                      <a:endParaRPr lang="en-GB" sz="1600" dirty="0"/>
                    </a:p>
                  </a:txBody>
                  <a:tcPr/>
                </a:tc>
                <a:tc hMerge="1">
                  <a:txBody>
                    <a:bodyPr/>
                    <a:lstStyle/>
                    <a:p>
                      <a:endParaRPr lang="en-GB" sz="1600" dirty="0"/>
                    </a:p>
                  </a:txBody>
                  <a:tcPr/>
                </a:tc>
                <a:extLst>
                  <a:ext uri="{0D108BD9-81ED-4DB2-BD59-A6C34878D82A}">
                    <a16:rowId xmlns:a16="http://schemas.microsoft.com/office/drawing/2014/main" val="3939075117"/>
                  </a:ext>
                </a:extLst>
              </a:tr>
              <a:tr h="370840">
                <a:tc>
                  <a:txBody>
                    <a:bodyPr/>
                    <a:lstStyle/>
                    <a:p>
                      <a:r>
                        <a:rPr lang="en-GB" sz="1600" dirty="0" err="1"/>
                        <a:t>Anzahl</a:t>
                      </a:r>
                      <a:r>
                        <a:rPr lang="en-GB" sz="1600" dirty="0"/>
                        <a:t> der </a:t>
                      </a:r>
                      <a:r>
                        <a:rPr lang="en-GB" sz="1600" dirty="0" err="1"/>
                        <a:t>verfügbaren</a:t>
                      </a:r>
                      <a:r>
                        <a:rPr lang="en-GB" sz="1600" dirty="0"/>
                        <a:t> PV-Module</a:t>
                      </a:r>
                    </a:p>
                  </a:txBody>
                  <a:tcPr/>
                </a:tc>
                <a:tc>
                  <a:txBody>
                    <a:bodyPr/>
                    <a:lstStyle/>
                    <a:p>
                      <a:r>
                        <a:rPr lang="en-US" sz="1600" dirty="0"/>
                        <a:t>947 Module</a:t>
                      </a:r>
                      <a:endParaRPr lang="en-GB" sz="1600" dirty="0"/>
                    </a:p>
                  </a:txBody>
                  <a:tcPr/>
                </a:tc>
                <a:extLst>
                  <a:ext uri="{0D108BD9-81ED-4DB2-BD59-A6C34878D82A}">
                    <a16:rowId xmlns:a16="http://schemas.microsoft.com/office/drawing/2014/main" val="2501845331"/>
                  </a:ext>
                </a:extLst>
              </a:tr>
              <a:tr h="370840">
                <a:tc>
                  <a:txBody>
                    <a:bodyPr/>
                    <a:lstStyle/>
                    <a:p>
                      <a:r>
                        <a:rPr lang="en-GB" sz="1600" dirty="0" err="1"/>
                        <a:t>Kaufpreis</a:t>
                      </a:r>
                      <a:r>
                        <a:rPr lang="en-GB" sz="1600" dirty="0"/>
                        <a:t> pro PV-Modul</a:t>
                      </a:r>
                    </a:p>
                  </a:txBody>
                  <a:tcPr/>
                </a:tc>
                <a:tc>
                  <a:txBody>
                    <a:bodyPr/>
                    <a:lstStyle/>
                    <a:p>
                      <a:r>
                        <a:rPr lang="en-GB" sz="1600" dirty="0"/>
                        <a:t>270 EUR/Modul</a:t>
                      </a:r>
                    </a:p>
                  </a:txBody>
                  <a:tcPr/>
                </a:tc>
                <a:extLst>
                  <a:ext uri="{0D108BD9-81ED-4DB2-BD59-A6C34878D82A}">
                    <a16:rowId xmlns:a16="http://schemas.microsoft.com/office/drawing/2014/main" val="704575629"/>
                  </a:ext>
                </a:extLst>
              </a:tr>
              <a:tr h="370840">
                <a:tc>
                  <a:txBody>
                    <a:bodyPr/>
                    <a:lstStyle/>
                    <a:p>
                      <a:r>
                        <a:rPr lang="en-GB" sz="1600" dirty="0" err="1"/>
                        <a:t>Zinssatz</a:t>
                      </a:r>
                      <a:endParaRPr lang="en-GB" sz="1600" dirty="0"/>
                    </a:p>
                  </a:txBody>
                  <a:tcPr/>
                </a:tc>
                <a:tc>
                  <a:txBody>
                    <a:bodyPr/>
                    <a:lstStyle/>
                    <a:p>
                      <a:r>
                        <a:rPr lang="en-GB" sz="1600" dirty="0"/>
                        <a:t>1,3925 %/</a:t>
                      </a:r>
                      <a:r>
                        <a:rPr lang="en-GB" sz="1600" dirty="0" err="1"/>
                        <a:t>Jahr</a:t>
                      </a:r>
                      <a:endParaRPr lang="en-GB" sz="1600" dirty="0"/>
                    </a:p>
                  </a:txBody>
                  <a:tcPr/>
                </a:tc>
                <a:extLst>
                  <a:ext uri="{0D108BD9-81ED-4DB2-BD59-A6C34878D82A}">
                    <a16:rowId xmlns:a16="http://schemas.microsoft.com/office/drawing/2014/main" val="1460440405"/>
                  </a:ext>
                </a:extLst>
              </a:tr>
              <a:tr h="370840">
                <a:tc>
                  <a:txBody>
                    <a:bodyPr/>
                    <a:lstStyle/>
                    <a:p>
                      <a:r>
                        <a:rPr lang="en-GB" sz="1600" dirty="0"/>
                        <a:t>Leaseback</a:t>
                      </a:r>
                    </a:p>
                  </a:txBody>
                  <a:tcPr/>
                </a:tc>
                <a:tc>
                  <a:txBody>
                    <a:bodyPr/>
                    <a:lstStyle/>
                    <a:p>
                      <a:r>
                        <a:rPr lang="en-GB" sz="1600" dirty="0"/>
                        <a:t>22,85 EUR/</a:t>
                      </a:r>
                      <a:r>
                        <a:rPr lang="en-GB" sz="1600" dirty="0" err="1"/>
                        <a:t>Jahr</a:t>
                      </a:r>
                      <a:endParaRPr lang="en-GB" sz="1600" dirty="0"/>
                    </a:p>
                  </a:txBody>
                  <a:tcPr/>
                </a:tc>
                <a:extLst>
                  <a:ext uri="{0D108BD9-81ED-4DB2-BD59-A6C34878D82A}">
                    <a16:rowId xmlns:a16="http://schemas.microsoft.com/office/drawing/2014/main" val="3783430040"/>
                  </a:ext>
                </a:extLst>
              </a:tr>
              <a:tr h="370840">
                <a:tc>
                  <a:txBody>
                    <a:bodyPr/>
                    <a:lstStyle/>
                    <a:p>
                      <a:r>
                        <a:rPr lang="en-GB" sz="1600" dirty="0" err="1"/>
                        <a:t>Projektlaufzeit</a:t>
                      </a:r>
                      <a:endParaRPr lang="en-GB" sz="1600" dirty="0"/>
                    </a:p>
                  </a:txBody>
                  <a:tcPr/>
                </a:tc>
                <a:tc>
                  <a:txBody>
                    <a:bodyPr/>
                    <a:lstStyle/>
                    <a:p>
                      <a:r>
                        <a:rPr lang="en-GB" sz="1600" dirty="0"/>
                        <a:t>13 Jahre</a:t>
                      </a:r>
                    </a:p>
                  </a:txBody>
                  <a:tcPr/>
                </a:tc>
                <a:extLst>
                  <a:ext uri="{0D108BD9-81ED-4DB2-BD59-A6C34878D82A}">
                    <a16:rowId xmlns:a16="http://schemas.microsoft.com/office/drawing/2014/main" val="4263873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err="1"/>
                        <a:t>Anzahl</a:t>
                      </a:r>
                      <a:r>
                        <a:rPr lang="en-GB" sz="1600" dirty="0"/>
                        <a:t> </a:t>
                      </a:r>
                      <a:r>
                        <a:rPr lang="en-GB" sz="1600" dirty="0" err="1"/>
                        <a:t>käuflich</a:t>
                      </a:r>
                      <a:r>
                        <a:rPr lang="en-GB" sz="1600" dirty="0"/>
                        <a:t> </a:t>
                      </a:r>
                      <a:r>
                        <a:rPr lang="en-GB" sz="1600" dirty="0" err="1"/>
                        <a:t>erwerbbarer</a:t>
                      </a:r>
                      <a:r>
                        <a:rPr lang="en-GB" sz="1600" dirty="0"/>
                        <a:t> PV-Module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2, 4, 6, 8 </a:t>
                      </a:r>
                      <a:r>
                        <a:rPr lang="en-GB" sz="1600" dirty="0" err="1"/>
                        <a:t>oder</a:t>
                      </a:r>
                      <a:r>
                        <a:rPr lang="en-GB" sz="1600" dirty="0"/>
                        <a:t> 10</a:t>
                      </a:r>
                    </a:p>
                    <a:p>
                      <a:endParaRPr lang="en-GB" sz="1600" dirty="0"/>
                    </a:p>
                  </a:txBody>
                  <a:tcPr/>
                </a:tc>
                <a:extLst>
                  <a:ext uri="{0D108BD9-81ED-4DB2-BD59-A6C34878D82A}">
                    <a16:rowId xmlns:a16="http://schemas.microsoft.com/office/drawing/2014/main" val="3647413149"/>
                  </a:ext>
                </a:extLst>
              </a:tr>
              <a:tr h="370840">
                <a:tc>
                  <a:txBody>
                    <a:bodyPr/>
                    <a:lstStyle/>
                    <a:p>
                      <a:r>
                        <a:rPr lang="en-GB" sz="1600" dirty="0"/>
                        <a:t>Min. </a:t>
                      </a:r>
                      <a:r>
                        <a:rPr lang="en-GB" sz="1600" dirty="0" err="1"/>
                        <a:t>finanzielle</a:t>
                      </a:r>
                      <a:r>
                        <a:rPr lang="en-GB" sz="1600" dirty="0"/>
                        <a:t> </a:t>
                      </a:r>
                      <a:r>
                        <a:rPr lang="en-GB" sz="1600" dirty="0" err="1"/>
                        <a:t>Beteiligung</a:t>
                      </a:r>
                      <a:endParaRPr lang="en-GB" sz="1600" dirty="0"/>
                    </a:p>
                  </a:txBody>
                  <a:tcPr/>
                </a:tc>
                <a:tc>
                  <a:txBody>
                    <a:bodyPr/>
                    <a:lstStyle/>
                    <a:p>
                      <a:r>
                        <a:rPr lang="en-GB" sz="1600" dirty="0"/>
                        <a:t>540 EUR (2 PV Module)</a:t>
                      </a:r>
                    </a:p>
                  </a:txBody>
                  <a:tcPr/>
                </a:tc>
                <a:extLst>
                  <a:ext uri="{0D108BD9-81ED-4DB2-BD59-A6C34878D82A}">
                    <a16:rowId xmlns:a16="http://schemas.microsoft.com/office/drawing/2014/main" val="13798208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Max. </a:t>
                      </a:r>
                      <a:r>
                        <a:rPr lang="en-GB" sz="1600" dirty="0" err="1"/>
                        <a:t>finanzielle</a:t>
                      </a:r>
                      <a:r>
                        <a:rPr lang="en-GB" sz="1600" dirty="0"/>
                        <a:t> </a:t>
                      </a:r>
                      <a:r>
                        <a:rPr lang="en-GB" sz="1600" dirty="0" err="1"/>
                        <a:t>Beteiligung</a:t>
                      </a:r>
                      <a:endParaRPr lang="en-GB" sz="1600" dirty="0"/>
                    </a:p>
                  </a:txBody>
                  <a:tcPr/>
                </a:tc>
                <a:tc>
                  <a:txBody>
                    <a:bodyPr/>
                    <a:lstStyle/>
                    <a:p>
                      <a:r>
                        <a:rPr lang="en-GB" sz="1600" dirty="0"/>
                        <a:t>2.700 EUR (10 PV Module)</a:t>
                      </a:r>
                    </a:p>
                  </a:txBody>
                  <a:tcPr/>
                </a:tc>
                <a:extLst>
                  <a:ext uri="{0D108BD9-81ED-4DB2-BD59-A6C34878D82A}">
                    <a16:rowId xmlns:a16="http://schemas.microsoft.com/office/drawing/2014/main" val="28642916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t>Verwaltungsgebühr bei vorzeitiger Beendigung des Vertrages</a:t>
                      </a:r>
                      <a:endParaRPr lang="en-GB" sz="1600" dirty="0"/>
                    </a:p>
                  </a:txBody>
                  <a:tcPr/>
                </a:tc>
                <a:tc>
                  <a:txBody>
                    <a:bodyPr/>
                    <a:lstStyle/>
                    <a:p>
                      <a:r>
                        <a:rPr lang="en-GB" sz="1600" dirty="0"/>
                        <a:t>100 EUR</a:t>
                      </a:r>
                    </a:p>
                  </a:txBody>
                  <a:tcPr/>
                </a:tc>
                <a:extLst>
                  <a:ext uri="{0D108BD9-81ED-4DB2-BD59-A6C34878D82A}">
                    <a16:rowId xmlns:a16="http://schemas.microsoft.com/office/drawing/2014/main" val="4023366863"/>
                  </a:ext>
                </a:extLst>
              </a:tr>
            </a:tbl>
          </a:graphicData>
        </a:graphic>
      </p:graphicFrame>
      <p:sp>
        <p:nvSpPr>
          <p:cNvPr id="2" name="Slide Number Placeholder 1"/>
          <p:cNvSpPr>
            <a:spLocks noGrp="1"/>
          </p:cNvSpPr>
          <p:nvPr>
            <p:ph type="sldNum" sz="quarter" idx="12"/>
          </p:nvPr>
        </p:nvSpPr>
        <p:spPr/>
        <p:txBody>
          <a:bodyPr/>
          <a:lstStyle/>
          <a:p>
            <a:fld id="{C77C6C3F-668B-4AF5-BFA9-0F657EB068D6}" type="slidenum">
              <a:rPr lang="pl-PL" smtClean="0"/>
              <a:pPr/>
              <a:t>55</a:t>
            </a:fld>
            <a:endParaRPr lang="pl-PL"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7051759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Autofit/>
          </a:bodyPr>
          <a:lstStyle/>
          <a:p>
            <a:pPr marL="228600" lvl="1">
              <a:spcBef>
                <a:spcPts val="1000"/>
              </a:spcBef>
              <a:buBlip>
                <a:blip r:embed="rId2"/>
              </a:buBlip>
            </a:pPr>
            <a:r>
              <a:rPr lang="de-DE" sz="2000" dirty="0"/>
              <a:t>Berechnung für 2 bis 10 PV-Module für einen Projektzeitraum von 13 Jahren</a:t>
            </a:r>
            <a:endParaRPr lang="en-GB" sz="2000" dirty="0"/>
          </a:p>
        </p:txBody>
      </p:sp>
      <p:sp>
        <p:nvSpPr>
          <p:cNvPr id="3" name="Titel 2"/>
          <p:cNvSpPr>
            <a:spLocks noGrp="1"/>
          </p:cNvSpPr>
          <p:nvPr>
            <p:ph type="title"/>
          </p:nvPr>
        </p:nvSpPr>
        <p:spPr/>
        <p:txBody>
          <a:bodyPr/>
          <a:lstStyle/>
          <a:p>
            <a:r>
              <a:rPr lang="de-DE" dirty="0"/>
              <a:t>Grundlegende Projektinformationen</a:t>
            </a:r>
          </a:p>
        </p:txBody>
      </p:sp>
      <p:graphicFrame>
        <p:nvGraphicFramePr>
          <p:cNvPr id="6" name="Tabelle 5">
            <a:extLst>
              <a:ext uri="{FF2B5EF4-FFF2-40B4-BE49-F238E27FC236}">
                <a16:creationId xmlns:a16="http://schemas.microsoft.com/office/drawing/2014/main" id="{374B8CC7-BD10-4177-BF92-CC1B2AF423A8}"/>
              </a:ext>
            </a:extLst>
          </p:cNvPr>
          <p:cNvGraphicFramePr>
            <a:graphicFrameLocks noGrp="1"/>
          </p:cNvGraphicFramePr>
          <p:nvPr>
            <p:extLst>
              <p:ext uri="{D42A27DB-BD31-4B8C-83A1-F6EECF244321}">
                <p14:modId xmlns:p14="http://schemas.microsoft.com/office/powerpoint/2010/main" val="2400510917"/>
              </p:ext>
            </p:extLst>
          </p:nvPr>
        </p:nvGraphicFramePr>
        <p:xfrm>
          <a:off x="2152650" y="1790288"/>
          <a:ext cx="8280000" cy="267716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755289820"/>
                    </a:ext>
                  </a:extLst>
                </a:gridCol>
                <a:gridCol w="1800000">
                  <a:extLst>
                    <a:ext uri="{9D8B030D-6E8A-4147-A177-3AD203B41FA5}">
                      <a16:colId xmlns:a16="http://schemas.microsoft.com/office/drawing/2014/main" val="2521839173"/>
                    </a:ext>
                  </a:extLst>
                </a:gridCol>
                <a:gridCol w="1800000">
                  <a:extLst>
                    <a:ext uri="{9D8B030D-6E8A-4147-A177-3AD203B41FA5}">
                      <a16:colId xmlns:a16="http://schemas.microsoft.com/office/drawing/2014/main" val="3976980683"/>
                    </a:ext>
                  </a:extLst>
                </a:gridCol>
                <a:gridCol w="1800000">
                  <a:extLst>
                    <a:ext uri="{9D8B030D-6E8A-4147-A177-3AD203B41FA5}">
                      <a16:colId xmlns:a16="http://schemas.microsoft.com/office/drawing/2014/main" val="1054962063"/>
                    </a:ext>
                  </a:extLst>
                </a:gridCol>
                <a:gridCol w="1800000">
                  <a:extLst>
                    <a:ext uri="{9D8B030D-6E8A-4147-A177-3AD203B41FA5}">
                      <a16:colId xmlns:a16="http://schemas.microsoft.com/office/drawing/2014/main" val="2258055296"/>
                    </a:ext>
                  </a:extLst>
                </a:gridCol>
              </a:tblGrid>
              <a:tr h="370840">
                <a:tc>
                  <a:txBody>
                    <a:bodyPr/>
                    <a:lstStyle/>
                    <a:p>
                      <a:r>
                        <a:rPr lang="en-GB" sz="1600" dirty="0" err="1"/>
                        <a:t>Anzahl</a:t>
                      </a:r>
                      <a:r>
                        <a:rPr lang="en-GB" sz="1600" dirty="0"/>
                        <a:t> der PV-Module</a:t>
                      </a:r>
                    </a:p>
                  </a:txBody>
                  <a:tcPr/>
                </a:tc>
                <a:tc>
                  <a:txBody>
                    <a:bodyPr/>
                    <a:lstStyle/>
                    <a:p>
                      <a:pPr algn="ctr"/>
                      <a:r>
                        <a:rPr lang="en-GB" sz="1600" dirty="0" err="1"/>
                        <a:t>Beitrag</a:t>
                      </a:r>
                      <a:endParaRPr lang="en-GB" sz="1600" dirty="0"/>
                    </a:p>
                    <a:p>
                      <a:pPr algn="ctr"/>
                      <a:r>
                        <a:rPr lang="en-GB" sz="1600" dirty="0"/>
                        <a:t>[EUR]</a:t>
                      </a:r>
                    </a:p>
                  </a:txBody>
                  <a:tcPr/>
                </a:tc>
                <a:tc>
                  <a:txBody>
                    <a:bodyPr/>
                    <a:lstStyle/>
                    <a:p>
                      <a:pPr algn="ctr"/>
                      <a:r>
                        <a:rPr lang="en-GB" sz="1600" dirty="0"/>
                        <a:t>Leaseback-Rate [EUR/</a:t>
                      </a:r>
                      <a:r>
                        <a:rPr lang="en-GB" sz="1600" dirty="0" err="1"/>
                        <a:t>Jahr</a:t>
                      </a:r>
                      <a:r>
                        <a:rPr lang="en-GB" sz="1600" dirty="0"/>
                        <a:t>]</a:t>
                      </a:r>
                    </a:p>
                  </a:txBody>
                  <a:tcPr/>
                </a:tc>
                <a:tc>
                  <a:txBody>
                    <a:bodyPr/>
                    <a:lstStyle/>
                    <a:p>
                      <a:pPr algn="ctr"/>
                      <a:r>
                        <a:rPr lang="de-DE" sz="1600" dirty="0"/>
                        <a:t>Zinssatz für den Zeitraum von 13 Jahren [EUR]</a:t>
                      </a:r>
                      <a:endParaRPr lang="en-GB" sz="1600" dirty="0"/>
                    </a:p>
                  </a:txBody>
                  <a:tcPr/>
                </a:tc>
                <a:tc>
                  <a:txBody>
                    <a:bodyPr/>
                    <a:lstStyle/>
                    <a:p>
                      <a:pPr algn="ctr"/>
                      <a:r>
                        <a:rPr lang="en-GB" sz="1600" dirty="0" err="1"/>
                        <a:t>Rückzahlung</a:t>
                      </a:r>
                      <a:r>
                        <a:rPr lang="en-GB" sz="1600" dirty="0"/>
                        <a:t> </a:t>
                      </a:r>
                      <a:r>
                        <a:rPr lang="en-GB" sz="1600" dirty="0" err="1"/>
                        <a:t>gesamt</a:t>
                      </a:r>
                      <a:r>
                        <a:rPr lang="en-GB" sz="1600" dirty="0"/>
                        <a:t> [EUR]</a:t>
                      </a:r>
                    </a:p>
                  </a:txBody>
                  <a:tcPr/>
                </a:tc>
                <a:extLst>
                  <a:ext uri="{0D108BD9-81ED-4DB2-BD59-A6C34878D82A}">
                    <a16:rowId xmlns:a16="http://schemas.microsoft.com/office/drawing/2014/main" val="3939075117"/>
                  </a:ext>
                </a:extLst>
              </a:tr>
              <a:tr h="370840">
                <a:tc>
                  <a:txBody>
                    <a:bodyPr/>
                    <a:lstStyle/>
                    <a:p>
                      <a:pPr algn="ctr"/>
                      <a:r>
                        <a:rPr lang="en-GB" sz="1600" dirty="0"/>
                        <a:t>2</a:t>
                      </a:r>
                    </a:p>
                  </a:txBody>
                  <a:tcPr/>
                </a:tc>
                <a:tc>
                  <a:txBody>
                    <a:bodyPr/>
                    <a:lstStyle/>
                    <a:p>
                      <a:pPr algn="ctr"/>
                      <a:r>
                        <a:rPr lang="en-GB" sz="1600" dirty="0"/>
                        <a:t>540</a:t>
                      </a:r>
                    </a:p>
                  </a:txBody>
                  <a:tcPr/>
                </a:tc>
                <a:tc>
                  <a:txBody>
                    <a:bodyPr/>
                    <a:lstStyle/>
                    <a:p>
                      <a:pPr algn="ctr"/>
                      <a:r>
                        <a:rPr lang="en-GB" sz="1600" dirty="0"/>
                        <a:t>45,7</a:t>
                      </a:r>
                    </a:p>
                  </a:txBody>
                  <a:tcPr/>
                </a:tc>
                <a:tc>
                  <a:txBody>
                    <a:bodyPr/>
                    <a:lstStyle/>
                    <a:p>
                      <a:pPr algn="ctr"/>
                      <a:r>
                        <a:rPr lang="en-GB" sz="1600" dirty="0"/>
                        <a:t>54,1</a:t>
                      </a:r>
                    </a:p>
                  </a:txBody>
                  <a:tcPr/>
                </a:tc>
                <a:tc>
                  <a:txBody>
                    <a:bodyPr/>
                    <a:lstStyle/>
                    <a:p>
                      <a:pPr algn="ctr"/>
                      <a:r>
                        <a:rPr lang="en-GB" sz="1600" dirty="0"/>
                        <a:t>594,1</a:t>
                      </a:r>
                    </a:p>
                  </a:txBody>
                  <a:tcPr/>
                </a:tc>
                <a:extLst>
                  <a:ext uri="{0D108BD9-81ED-4DB2-BD59-A6C34878D82A}">
                    <a16:rowId xmlns:a16="http://schemas.microsoft.com/office/drawing/2014/main" val="2501845331"/>
                  </a:ext>
                </a:extLst>
              </a:tr>
              <a:tr h="370840">
                <a:tc>
                  <a:txBody>
                    <a:bodyPr/>
                    <a:lstStyle/>
                    <a:p>
                      <a:pPr algn="ctr"/>
                      <a:r>
                        <a:rPr lang="en-GB" sz="1600" dirty="0"/>
                        <a:t>4</a:t>
                      </a:r>
                    </a:p>
                  </a:txBody>
                  <a:tcPr/>
                </a:tc>
                <a:tc>
                  <a:txBody>
                    <a:bodyPr/>
                    <a:lstStyle/>
                    <a:p>
                      <a:pPr algn="ctr"/>
                      <a:r>
                        <a:rPr lang="en-GB" sz="1600" dirty="0"/>
                        <a:t>1.080</a:t>
                      </a:r>
                    </a:p>
                  </a:txBody>
                  <a:tcPr/>
                </a:tc>
                <a:tc>
                  <a:txBody>
                    <a:bodyPr/>
                    <a:lstStyle/>
                    <a:p>
                      <a:pPr algn="ctr"/>
                      <a:r>
                        <a:rPr lang="en-GB" sz="1600" dirty="0"/>
                        <a:t>91,4</a:t>
                      </a:r>
                    </a:p>
                  </a:txBody>
                  <a:tcPr/>
                </a:tc>
                <a:tc>
                  <a:txBody>
                    <a:bodyPr/>
                    <a:lstStyle/>
                    <a:p>
                      <a:pPr algn="ctr"/>
                      <a:r>
                        <a:rPr lang="en-GB" sz="1600" dirty="0"/>
                        <a:t>108,2</a:t>
                      </a:r>
                    </a:p>
                  </a:txBody>
                  <a:tcPr/>
                </a:tc>
                <a:tc>
                  <a:txBody>
                    <a:bodyPr/>
                    <a:lstStyle/>
                    <a:p>
                      <a:pPr algn="ctr"/>
                      <a:r>
                        <a:rPr lang="en-GB" sz="1600" dirty="0"/>
                        <a:t>1.188,2</a:t>
                      </a:r>
                    </a:p>
                  </a:txBody>
                  <a:tcPr/>
                </a:tc>
                <a:extLst>
                  <a:ext uri="{0D108BD9-81ED-4DB2-BD59-A6C34878D82A}">
                    <a16:rowId xmlns:a16="http://schemas.microsoft.com/office/drawing/2014/main" val="704575629"/>
                  </a:ext>
                </a:extLst>
              </a:tr>
              <a:tr h="370840">
                <a:tc>
                  <a:txBody>
                    <a:bodyPr/>
                    <a:lstStyle/>
                    <a:p>
                      <a:pPr algn="ctr"/>
                      <a:r>
                        <a:rPr lang="en-GB" sz="1600" dirty="0"/>
                        <a:t>6</a:t>
                      </a:r>
                    </a:p>
                  </a:txBody>
                  <a:tcPr/>
                </a:tc>
                <a:tc>
                  <a:txBody>
                    <a:bodyPr/>
                    <a:lstStyle/>
                    <a:p>
                      <a:pPr algn="ctr"/>
                      <a:r>
                        <a:rPr lang="en-GB" sz="1600" dirty="0"/>
                        <a:t>1.620</a:t>
                      </a:r>
                    </a:p>
                  </a:txBody>
                  <a:tcPr/>
                </a:tc>
                <a:tc>
                  <a:txBody>
                    <a:bodyPr/>
                    <a:lstStyle/>
                    <a:p>
                      <a:pPr algn="ctr"/>
                      <a:r>
                        <a:rPr lang="en-GB" sz="1600" dirty="0"/>
                        <a:t>137,1</a:t>
                      </a:r>
                    </a:p>
                  </a:txBody>
                  <a:tcPr/>
                </a:tc>
                <a:tc>
                  <a:txBody>
                    <a:bodyPr/>
                    <a:lstStyle/>
                    <a:p>
                      <a:pPr algn="ctr"/>
                      <a:r>
                        <a:rPr lang="en-GB" sz="1600" dirty="0"/>
                        <a:t>162,2</a:t>
                      </a:r>
                    </a:p>
                  </a:txBody>
                  <a:tcPr/>
                </a:tc>
                <a:tc>
                  <a:txBody>
                    <a:bodyPr/>
                    <a:lstStyle/>
                    <a:p>
                      <a:pPr algn="ctr"/>
                      <a:r>
                        <a:rPr lang="en-GB" sz="1600" dirty="0"/>
                        <a:t>1.782,3</a:t>
                      </a:r>
                    </a:p>
                  </a:txBody>
                  <a:tcPr/>
                </a:tc>
                <a:extLst>
                  <a:ext uri="{0D108BD9-81ED-4DB2-BD59-A6C34878D82A}">
                    <a16:rowId xmlns:a16="http://schemas.microsoft.com/office/drawing/2014/main" val="1460440405"/>
                  </a:ext>
                </a:extLst>
              </a:tr>
              <a:tr h="370840">
                <a:tc>
                  <a:txBody>
                    <a:bodyPr/>
                    <a:lstStyle/>
                    <a:p>
                      <a:pPr algn="ctr"/>
                      <a:r>
                        <a:rPr lang="en-GB" sz="1600" dirty="0"/>
                        <a:t>8</a:t>
                      </a:r>
                    </a:p>
                  </a:txBody>
                  <a:tcPr/>
                </a:tc>
                <a:tc>
                  <a:txBody>
                    <a:bodyPr/>
                    <a:lstStyle/>
                    <a:p>
                      <a:pPr algn="ctr"/>
                      <a:r>
                        <a:rPr lang="en-GB" sz="1600" dirty="0"/>
                        <a:t>2.160</a:t>
                      </a:r>
                    </a:p>
                  </a:txBody>
                  <a:tcPr/>
                </a:tc>
                <a:tc>
                  <a:txBody>
                    <a:bodyPr/>
                    <a:lstStyle/>
                    <a:p>
                      <a:pPr algn="ctr"/>
                      <a:r>
                        <a:rPr lang="en-GB" sz="1600" dirty="0"/>
                        <a:t>182,8</a:t>
                      </a:r>
                    </a:p>
                  </a:txBody>
                  <a:tcPr/>
                </a:tc>
                <a:tc>
                  <a:txBody>
                    <a:bodyPr/>
                    <a:lstStyle/>
                    <a:p>
                      <a:pPr algn="ctr"/>
                      <a:r>
                        <a:rPr lang="en-GB" sz="1600" dirty="0"/>
                        <a:t>216,3</a:t>
                      </a:r>
                    </a:p>
                  </a:txBody>
                  <a:tcPr/>
                </a:tc>
                <a:tc>
                  <a:txBody>
                    <a:bodyPr/>
                    <a:lstStyle/>
                    <a:p>
                      <a:pPr algn="ctr"/>
                      <a:r>
                        <a:rPr lang="en-GB" sz="1600" dirty="0"/>
                        <a:t>2.376,4</a:t>
                      </a:r>
                    </a:p>
                  </a:txBody>
                  <a:tcPr/>
                </a:tc>
                <a:extLst>
                  <a:ext uri="{0D108BD9-81ED-4DB2-BD59-A6C34878D82A}">
                    <a16:rowId xmlns:a16="http://schemas.microsoft.com/office/drawing/2014/main" val="3783430040"/>
                  </a:ext>
                </a:extLst>
              </a:tr>
              <a:tr h="370840">
                <a:tc>
                  <a:txBody>
                    <a:bodyPr/>
                    <a:lstStyle/>
                    <a:p>
                      <a:pPr algn="ctr"/>
                      <a:r>
                        <a:rPr lang="en-GB" sz="1600" dirty="0"/>
                        <a:t>10</a:t>
                      </a:r>
                    </a:p>
                  </a:txBody>
                  <a:tcPr/>
                </a:tc>
                <a:tc>
                  <a:txBody>
                    <a:bodyPr/>
                    <a:lstStyle/>
                    <a:p>
                      <a:pPr algn="ctr"/>
                      <a:r>
                        <a:rPr lang="en-GB" sz="1600" dirty="0"/>
                        <a:t>2.700</a:t>
                      </a:r>
                    </a:p>
                  </a:txBody>
                  <a:tcPr/>
                </a:tc>
                <a:tc>
                  <a:txBody>
                    <a:bodyPr/>
                    <a:lstStyle/>
                    <a:p>
                      <a:pPr algn="ctr"/>
                      <a:r>
                        <a:rPr lang="en-GB" sz="1600" dirty="0"/>
                        <a:t>228,5</a:t>
                      </a:r>
                    </a:p>
                  </a:txBody>
                  <a:tcPr/>
                </a:tc>
                <a:tc>
                  <a:txBody>
                    <a:bodyPr/>
                    <a:lstStyle/>
                    <a:p>
                      <a:pPr algn="ctr"/>
                      <a:r>
                        <a:rPr lang="en-GB" sz="1600" dirty="0"/>
                        <a:t>270,4</a:t>
                      </a:r>
                    </a:p>
                  </a:txBody>
                  <a:tcPr/>
                </a:tc>
                <a:tc>
                  <a:txBody>
                    <a:bodyPr/>
                    <a:lstStyle/>
                    <a:p>
                      <a:pPr algn="ctr"/>
                      <a:r>
                        <a:rPr lang="en-GB" sz="1600" dirty="0"/>
                        <a:t>2.970,5</a:t>
                      </a:r>
                    </a:p>
                  </a:txBody>
                  <a:tcPr/>
                </a:tc>
                <a:extLst>
                  <a:ext uri="{0D108BD9-81ED-4DB2-BD59-A6C34878D82A}">
                    <a16:rowId xmlns:a16="http://schemas.microsoft.com/office/drawing/2014/main" val="426387329"/>
                  </a:ext>
                </a:extLst>
              </a:tr>
            </a:tbl>
          </a:graphicData>
        </a:graphic>
      </p:graphicFrame>
      <p:sp>
        <p:nvSpPr>
          <p:cNvPr id="4" name="Slide Number Placeholder 3"/>
          <p:cNvSpPr>
            <a:spLocks noGrp="1"/>
          </p:cNvSpPr>
          <p:nvPr>
            <p:ph type="sldNum" sz="quarter" idx="12"/>
          </p:nvPr>
        </p:nvSpPr>
        <p:spPr/>
        <p:txBody>
          <a:bodyPr/>
          <a:lstStyle/>
          <a:p>
            <a:fld id="{C77C6C3F-668B-4AF5-BFA9-0F657EB068D6}" type="slidenum">
              <a:rPr lang="pl-PL" smtClean="0"/>
              <a:pPr/>
              <a:t>56</a:t>
            </a:fld>
            <a:endParaRPr lang="pl-PL"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4253512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Prozess &amp; Projektzeitplan</a:t>
            </a:r>
          </a:p>
        </p:txBody>
      </p:sp>
      <p:graphicFrame>
        <p:nvGraphicFramePr>
          <p:cNvPr id="4" name="Diagramm 3">
            <a:extLst>
              <a:ext uri="{FF2B5EF4-FFF2-40B4-BE49-F238E27FC236}">
                <a16:creationId xmlns:a16="http://schemas.microsoft.com/office/drawing/2014/main" id="{BB1F9519-F6F7-4726-A0B3-6010C9338A0E}"/>
              </a:ext>
            </a:extLst>
          </p:cNvPr>
          <p:cNvGraphicFramePr/>
          <p:nvPr>
            <p:extLst>
              <p:ext uri="{D42A27DB-BD31-4B8C-83A1-F6EECF244321}">
                <p14:modId xmlns:p14="http://schemas.microsoft.com/office/powerpoint/2010/main" val="1527549492"/>
              </p:ext>
            </p:extLst>
          </p:nvPr>
        </p:nvGraphicFramePr>
        <p:xfrm>
          <a:off x="971550" y="1397000"/>
          <a:ext cx="10210800" cy="4432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C77C6C3F-668B-4AF5-BFA9-0F657EB068D6}" type="slidenum">
              <a:rPr lang="pl-PL" smtClean="0"/>
              <a:pPr/>
              <a:t>57</a:t>
            </a:fld>
            <a:endParaRPr lang="pl-PL"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504949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Kostenkalkulation auf Basis eines Zinssatzes von 1,4905%</a:t>
            </a:r>
          </a:p>
        </p:txBody>
      </p:sp>
      <p:graphicFrame>
        <p:nvGraphicFramePr>
          <p:cNvPr id="8" name="Tabelle 7">
            <a:extLst>
              <a:ext uri="{FF2B5EF4-FFF2-40B4-BE49-F238E27FC236}">
                <a16:creationId xmlns:a16="http://schemas.microsoft.com/office/drawing/2014/main" id="{87DD44E9-94F6-4B30-8ABA-241A9F6FF1B3}"/>
              </a:ext>
            </a:extLst>
          </p:cNvPr>
          <p:cNvGraphicFramePr>
            <a:graphicFrameLocks noGrp="1"/>
          </p:cNvGraphicFramePr>
          <p:nvPr/>
        </p:nvGraphicFramePr>
        <p:xfrm>
          <a:off x="1932563" y="1347876"/>
          <a:ext cx="8443609" cy="4048505"/>
        </p:xfrm>
        <a:graphic>
          <a:graphicData uri="http://schemas.openxmlformats.org/drawingml/2006/table">
            <a:tbl>
              <a:tblPr/>
              <a:tblGrid>
                <a:gridCol w="1745818">
                  <a:extLst>
                    <a:ext uri="{9D8B030D-6E8A-4147-A177-3AD203B41FA5}">
                      <a16:colId xmlns:a16="http://schemas.microsoft.com/office/drawing/2014/main" val="678937739"/>
                    </a:ext>
                  </a:extLst>
                </a:gridCol>
                <a:gridCol w="680759">
                  <a:extLst>
                    <a:ext uri="{9D8B030D-6E8A-4147-A177-3AD203B41FA5}">
                      <a16:colId xmlns:a16="http://schemas.microsoft.com/office/drawing/2014/main" val="3746731731"/>
                    </a:ext>
                  </a:extLst>
                </a:gridCol>
                <a:gridCol w="680759">
                  <a:extLst>
                    <a:ext uri="{9D8B030D-6E8A-4147-A177-3AD203B41FA5}">
                      <a16:colId xmlns:a16="http://schemas.microsoft.com/office/drawing/2014/main" val="4077001543"/>
                    </a:ext>
                  </a:extLst>
                </a:gridCol>
                <a:gridCol w="680759">
                  <a:extLst>
                    <a:ext uri="{9D8B030D-6E8A-4147-A177-3AD203B41FA5}">
                      <a16:colId xmlns:a16="http://schemas.microsoft.com/office/drawing/2014/main" val="1491478175"/>
                    </a:ext>
                  </a:extLst>
                </a:gridCol>
                <a:gridCol w="394798">
                  <a:extLst>
                    <a:ext uri="{9D8B030D-6E8A-4147-A177-3AD203B41FA5}">
                      <a16:colId xmlns:a16="http://schemas.microsoft.com/office/drawing/2014/main" val="2903524724"/>
                    </a:ext>
                  </a:extLst>
                </a:gridCol>
                <a:gridCol w="953311">
                  <a:extLst>
                    <a:ext uri="{9D8B030D-6E8A-4147-A177-3AD203B41FA5}">
                      <a16:colId xmlns:a16="http://schemas.microsoft.com/office/drawing/2014/main" val="1695015407"/>
                    </a:ext>
                  </a:extLst>
                </a:gridCol>
                <a:gridCol w="729574">
                  <a:extLst>
                    <a:ext uri="{9D8B030D-6E8A-4147-A177-3AD203B41FA5}">
                      <a16:colId xmlns:a16="http://schemas.microsoft.com/office/drawing/2014/main" val="3794185934"/>
                    </a:ext>
                  </a:extLst>
                </a:gridCol>
                <a:gridCol w="590453">
                  <a:extLst>
                    <a:ext uri="{9D8B030D-6E8A-4147-A177-3AD203B41FA5}">
                      <a16:colId xmlns:a16="http://schemas.microsoft.com/office/drawing/2014/main" val="3823324988"/>
                    </a:ext>
                  </a:extLst>
                </a:gridCol>
                <a:gridCol w="1263207">
                  <a:extLst>
                    <a:ext uri="{9D8B030D-6E8A-4147-A177-3AD203B41FA5}">
                      <a16:colId xmlns:a16="http://schemas.microsoft.com/office/drawing/2014/main" val="3688370536"/>
                    </a:ext>
                  </a:extLst>
                </a:gridCol>
                <a:gridCol w="724171">
                  <a:extLst>
                    <a:ext uri="{9D8B030D-6E8A-4147-A177-3AD203B41FA5}">
                      <a16:colId xmlns:a16="http://schemas.microsoft.com/office/drawing/2014/main" val="3501983555"/>
                    </a:ext>
                  </a:extLst>
                </a:gridCol>
              </a:tblGrid>
              <a:tr h="142674">
                <a:tc>
                  <a:txBody>
                    <a:bodyPr/>
                    <a:lstStyle/>
                    <a:p>
                      <a:pPr algn="l" fontAlgn="b"/>
                      <a:r>
                        <a:rPr lang="de-AT" sz="900" b="0" i="0" u="none" strike="noStrike" dirty="0">
                          <a:solidFill>
                            <a:srgbClr val="000000"/>
                          </a:solidFill>
                          <a:effectLst/>
                          <a:latin typeface="Calibri" panose="020F0502020204030204" pitchFamily="34" charset="0"/>
                        </a:rPr>
                        <a:t>Contribution:</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270.00</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gridSpan="2">
                  <a:txBody>
                    <a:bodyPr/>
                    <a:lstStyle/>
                    <a:p>
                      <a:pPr algn="l" fontAlgn="b"/>
                      <a:r>
                        <a:rPr lang="de-AT" sz="900" b="1" i="0" u="none" strike="noStrike" dirty="0">
                          <a:solidFill>
                            <a:srgbClr val="000000"/>
                          </a:solidFill>
                          <a:effectLst/>
                          <a:latin typeface="Calibri" panose="020F0502020204030204" pitchFamily="34" charset="0"/>
                        </a:rPr>
                        <a:t>Tariff support</a:t>
                      </a:r>
                    </a:p>
                  </a:txBody>
                  <a:tcPr marL="5945" marR="5945" marT="5945" marB="0" anchor="b">
                    <a:lnL>
                      <a:noFill/>
                    </a:lnL>
                    <a:lnR>
                      <a:noFill/>
                    </a:lnR>
                    <a:lnT>
                      <a:noFill/>
                    </a:lnT>
                    <a:lnB>
                      <a:noFill/>
                    </a:lnB>
                  </a:tcPr>
                </a:tc>
                <a:tc hMerge="1">
                  <a:txBody>
                    <a:bodyPr/>
                    <a:lstStyle/>
                    <a:p>
                      <a:endParaRPr lang="en-GB"/>
                    </a:p>
                  </a:txBody>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extLst>
                  <a:ext uri="{0D108BD9-81ED-4DB2-BD59-A6C34878D82A}">
                    <a16:rowId xmlns:a16="http://schemas.microsoft.com/office/drawing/2014/main" val="418744507"/>
                  </a:ext>
                </a:extLst>
              </a:tr>
              <a:tr h="142674">
                <a:tc>
                  <a:txBody>
                    <a:bodyPr/>
                    <a:lstStyle/>
                    <a:p>
                      <a:pPr algn="l" fontAlgn="b"/>
                      <a:r>
                        <a:rPr lang="de-AT" sz="900" b="0" i="0" u="none" strike="noStrike" dirty="0">
                          <a:solidFill>
                            <a:srgbClr val="000000"/>
                          </a:solidFill>
                          <a:effectLst/>
                          <a:latin typeface="Calibri" panose="020F0502020204030204" pitchFamily="34" charset="0"/>
                        </a:rPr>
                        <a:t>Repayment per year:</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23.00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extLst>
                  <a:ext uri="{0D108BD9-81ED-4DB2-BD59-A6C34878D82A}">
                    <a16:rowId xmlns:a16="http://schemas.microsoft.com/office/drawing/2014/main" val="1229212706"/>
                  </a:ext>
                </a:extLst>
              </a:tr>
              <a:tr h="144000">
                <a:tc>
                  <a:txBody>
                    <a:bodyPr/>
                    <a:lstStyle/>
                    <a:p>
                      <a:pPr algn="l" fontAlgn="b"/>
                      <a:r>
                        <a:rPr lang="de-AT" sz="900" b="0" i="0" u="none" strike="noStrike" dirty="0">
                          <a:solidFill>
                            <a:srgbClr val="000000"/>
                          </a:solidFill>
                          <a:effectLst/>
                          <a:latin typeface="Calibri" panose="020F0502020204030204" pitchFamily="34" charset="0"/>
                        </a:rPr>
                        <a:t>Interests: </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29.00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de-AT" sz="600" b="0" i="0" u="none" strike="noStrike" dirty="0">
                          <a:solidFill>
                            <a:srgbClr val="000000"/>
                          </a:solidFill>
                          <a:effectLst/>
                          <a:latin typeface="Calibri" panose="020F0502020204030204" pitchFamily="34" charset="0"/>
                        </a:rPr>
                        <a:t>Own assumption/data</a:t>
                      </a:r>
                    </a:p>
                  </a:txBody>
                  <a:tcPr marL="5945" marR="5945" marT="59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extLst>
                  <a:ext uri="{0D108BD9-81ED-4DB2-BD59-A6C34878D82A}">
                    <a16:rowId xmlns:a16="http://schemas.microsoft.com/office/drawing/2014/main" val="1685944279"/>
                  </a:ext>
                </a:extLst>
              </a:tr>
              <a:tr h="144000">
                <a:tc>
                  <a:txBody>
                    <a:bodyPr/>
                    <a:lstStyle/>
                    <a:p>
                      <a:pPr algn="l" fontAlgn="b"/>
                      <a:r>
                        <a:rPr lang="de-AT" sz="900" b="0" i="0" u="none" strike="noStrike" dirty="0">
                          <a:solidFill>
                            <a:srgbClr val="000000"/>
                          </a:solidFill>
                          <a:effectLst/>
                          <a:latin typeface="Calibri" panose="020F0502020204030204" pitchFamily="34" charset="0"/>
                        </a:rPr>
                        <a:t>Total back payment:</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299.00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de-AT" sz="900" b="0" i="0" u="none" strike="noStrike" dirty="0">
                          <a:solidFill>
                            <a:srgbClr val="000000"/>
                          </a:solidFill>
                          <a:effectLst/>
                          <a:latin typeface="Calibri" panose="020F0502020204030204" pitchFamily="34" charset="0"/>
                        </a:rPr>
                        <a:t>Year</a:t>
                      </a:r>
                    </a:p>
                  </a:txBody>
                  <a:tcPr marL="5945" marR="5945" marT="59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AT" sz="900" b="0" i="0" u="none" strike="noStrike" dirty="0">
                          <a:solidFill>
                            <a:srgbClr val="000000"/>
                          </a:solidFill>
                          <a:effectLst/>
                          <a:latin typeface="Calibri" panose="020F0502020204030204" pitchFamily="34" charset="0"/>
                        </a:rPr>
                        <a:t>Electricity price</a:t>
                      </a:r>
                    </a:p>
                  </a:txBody>
                  <a:tcPr marL="5945" marR="5945" marT="59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AT" sz="900" b="0" i="0" u="none" strike="noStrike" dirty="0">
                          <a:solidFill>
                            <a:srgbClr val="000000"/>
                          </a:solidFill>
                          <a:effectLst/>
                          <a:latin typeface="Calibri" panose="020F0502020204030204" pitchFamily="34" charset="0"/>
                        </a:rPr>
                        <a:t>Yield</a:t>
                      </a:r>
                    </a:p>
                  </a:txBody>
                  <a:tcPr marL="5945" marR="5945" marT="59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AT" sz="900" b="0" i="0" u="none" strike="noStrike" dirty="0">
                          <a:solidFill>
                            <a:srgbClr val="000000"/>
                          </a:solidFill>
                          <a:effectLst/>
                          <a:latin typeface="Calibri" panose="020F0502020204030204" pitchFamily="34" charset="0"/>
                        </a:rPr>
                        <a:t>Costs</a:t>
                      </a:r>
                    </a:p>
                  </a:txBody>
                  <a:tcPr marL="5945" marR="5945" marT="59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AT" sz="900" b="0" i="0" u="none" strike="noStrike" dirty="0">
                          <a:solidFill>
                            <a:srgbClr val="000000"/>
                          </a:solidFill>
                          <a:effectLst/>
                          <a:latin typeface="Calibri" panose="020F0502020204030204" pitchFamily="34" charset="0"/>
                        </a:rPr>
                        <a:t>Cumulative balance sheet</a:t>
                      </a:r>
                    </a:p>
                  </a:txBody>
                  <a:tcPr marL="5945" marR="5945" marT="59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36510862"/>
                  </a:ext>
                </a:extLst>
              </a:tr>
              <a:tr h="142674">
                <a:tc>
                  <a:txBody>
                    <a:bodyPr/>
                    <a:lstStyle/>
                    <a:p>
                      <a:pPr algn="l" fontAlgn="b"/>
                      <a:r>
                        <a:rPr lang="de-AT" sz="900" b="0" i="0" u="none" strike="noStrike" dirty="0">
                          <a:solidFill>
                            <a:srgbClr val="000000"/>
                          </a:solidFill>
                          <a:effectLst/>
                          <a:latin typeface="Calibri" panose="020F0502020204030204" pitchFamily="34" charset="0"/>
                        </a:rPr>
                        <a:t>No of PV modules: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947</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modules</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0.16</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r" fontAlgn="b"/>
                      <a:r>
                        <a:rPr lang="de-AT" sz="900" b="0" i="0" u="none" strike="noStrike" dirty="0">
                          <a:solidFill>
                            <a:srgbClr val="000000"/>
                          </a:solidFill>
                          <a:effectLst/>
                          <a:latin typeface="Calibri" panose="020F0502020204030204" pitchFamily="34" charset="0"/>
                        </a:rPr>
                        <a:t>21,678.00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500.00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21,178.00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54135243"/>
                  </a:ext>
                </a:extLst>
              </a:tr>
              <a:tr h="142674">
                <a:tc>
                  <a:txBody>
                    <a:bodyPr/>
                    <a:lstStyle/>
                    <a:p>
                      <a:pPr algn="l" fontAlgn="b"/>
                      <a:r>
                        <a:rPr lang="de-AT" sz="900" b="0" i="0" u="none" strike="noStrike" dirty="0">
                          <a:solidFill>
                            <a:srgbClr val="000000"/>
                          </a:solidFill>
                          <a:effectLst/>
                          <a:latin typeface="Calibri" panose="020F0502020204030204" pitchFamily="34" charset="0"/>
                        </a:rPr>
                        <a:t>Project life:</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13</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years</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0.16</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21,591.00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510.00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42,259.00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96350606"/>
                  </a:ext>
                </a:extLst>
              </a:tr>
              <a:tr h="142674">
                <a:tc>
                  <a:txBody>
                    <a:bodyPr/>
                    <a:lstStyle/>
                    <a:p>
                      <a:pPr algn="l" fontAlgn="b"/>
                      <a:r>
                        <a:rPr lang="de-AT" sz="900" b="0" i="0" u="none" strike="noStrike" dirty="0">
                          <a:solidFill>
                            <a:srgbClr val="000000"/>
                          </a:solidFill>
                          <a:effectLst/>
                          <a:latin typeface="Calibri" panose="020F0502020204030204" pitchFamily="34" charset="0"/>
                        </a:rPr>
                        <a:t>Yearly interest rate:</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1.4905</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3</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0.17</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21,505.00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520.00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63,244.00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09211900"/>
                  </a:ext>
                </a:extLst>
              </a:tr>
              <a:tr h="142674">
                <a:tc>
                  <a:txBody>
                    <a:bodyPr/>
                    <a:lstStyle/>
                    <a:p>
                      <a:pPr algn="l" fontAlgn="b"/>
                      <a:r>
                        <a:rPr lang="de-AT" sz="900" b="0" i="0" u="none" strike="noStrike" dirty="0">
                          <a:solidFill>
                            <a:srgbClr val="000000"/>
                          </a:solidFill>
                          <a:effectLst/>
                          <a:latin typeface="Calibri" panose="020F0502020204030204" pitchFamily="34" charset="0"/>
                        </a:rPr>
                        <a:t>Sum of total interests: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27,463.00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4</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0.17</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21,418.00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531.00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84,131.00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24962626"/>
                  </a:ext>
                </a:extLst>
              </a:tr>
              <a:tr h="142674">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5</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0.17</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21,331.00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541.00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104,921.00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05393895"/>
                  </a:ext>
                </a:extLst>
              </a:tr>
              <a:tr h="142674">
                <a:tc>
                  <a:txBody>
                    <a:bodyPr/>
                    <a:lstStyle/>
                    <a:p>
                      <a:pPr algn="l" fontAlgn="b"/>
                      <a:r>
                        <a:rPr lang="de-AT" sz="900" b="0" i="0" u="none" strike="noStrike" dirty="0">
                          <a:solidFill>
                            <a:srgbClr val="000000"/>
                          </a:solidFill>
                          <a:effectLst/>
                          <a:latin typeface="Calibri" panose="020F0502020204030204" pitchFamily="34" charset="0"/>
                        </a:rPr>
                        <a:t>Size of pv system:</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264</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kWp</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6</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0.18</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21,244.00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552.00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125,613.00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7399490"/>
                  </a:ext>
                </a:extLst>
              </a:tr>
              <a:tr h="142674">
                <a:tc>
                  <a:txBody>
                    <a:bodyPr/>
                    <a:lstStyle/>
                    <a:p>
                      <a:pPr algn="l" fontAlgn="b"/>
                      <a:r>
                        <a:rPr lang="de-AT" sz="900" b="0" i="0" u="none" strike="noStrike" dirty="0">
                          <a:solidFill>
                            <a:srgbClr val="000000"/>
                          </a:solidFill>
                          <a:effectLst/>
                          <a:latin typeface="Calibri" panose="020F0502020204030204" pitchFamily="34" charset="0"/>
                        </a:rPr>
                        <a:t>Specific yield:</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1,038</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kWh/kWp</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7</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0.18</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21,158.00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563.00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146,208.00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58270201"/>
                  </a:ext>
                </a:extLst>
              </a:tr>
              <a:tr h="142674">
                <a:tc>
                  <a:txBody>
                    <a:bodyPr/>
                    <a:lstStyle/>
                    <a:p>
                      <a:pPr algn="l" fontAlgn="b"/>
                      <a:r>
                        <a:rPr lang="de-AT" sz="900" b="0" i="0" u="none" strike="noStrike" dirty="0">
                          <a:solidFill>
                            <a:srgbClr val="000000"/>
                          </a:solidFill>
                          <a:effectLst/>
                          <a:latin typeface="Calibri" panose="020F0502020204030204" pitchFamily="34" charset="0"/>
                        </a:rPr>
                        <a:t>Yearly degression:</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0.4</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8</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0.18</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21,071.00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574.00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166,705.00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62678601"/>
                  </a:ext>
                </a:extLst>
              </a:tr>
              <a:tr h="142674">
                <a:tc>
                  <a:txBody>
                    <a:bodyPr/>
                    <a:lstStyle/>
                    <a:p>
                      <a:pPr algn="l" fontAlgn="b"/>
                      <a:r>
                        <a:rPr lang="en-US" sz="900" b="0" i="0" u="none" strike="noStrike" dirty="0">
                          <a:solidFill>
                            <a:srgbClr val="000000"/>
                          </a:solidFill>
                          <a:effectLst/>
                          <a:latin typeface="Calibri" panose="020F0502020204030204" pitchFamily="34" charset="0"/>
                        </a:rPr>
                        <a:t>Compensation up to 13 years: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0.0791</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€/kWh</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9</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0.19</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20,984.00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586.00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187,103.00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66184381"/>
                  </a:ext>
                </a:extLst>
              </a:tr>
              <a:tr h="142674">
                <a:tc>
                  <a:txBody>
                    <a:bodyPr/>
                    <a:lstStyle/>
                    <a:p>
                      <a:pPr algn="l" fontAlgn="b"/>
                      <a:r>
                        <a:rPr lang="de-AT" sz="900" b="0" i="0" u="none" strike="noStrike" dirty="0">
                          <a:solidFill>
                            <a:srgbClr val="000000"/>
                          </a:solidFill>
                          <a:effectLst/>
                          <a:latin typeface="Calibri" panose="020F0502020204030204" pitchFamily="34" charset="0"/>
                        </a:rPr>
                        <a:t>Price for surplus electricity:</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0.0400</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€/kWh</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0.19</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20,898.00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598.00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207,403.00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91911723"/>
                  </a:ext>
                </a:extLst>
              </a:tr>
              <a:tr h="142674">
                <a:tc>
                  <a:txBody>
                    <a:bodyPr/>
                    <a:lstStyle/>
                    <a:p>
                      <a:pPr algn="l" fontAlgn="b"/>
                      <a:r>
                        <a:rPr lang="de-AT" sz="900" b="0" i="0" u="none" strike="noStrike" dirty="0">
                          <a:solidFill>
                            <a:srgbClr val="000000"/>
                          </a:solidFill>
                          <a:effectLst/>
                          <a:latin typeface="Calibri" panose="020F0502020204030204" pitchFamily="34" charset="0"/>
                        </a:rPr>
                        <a:t>Own requirements: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11</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20,811.00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609.00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227,605.00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29090349"/>
                  </a:ext>
                </a:extLst>
              </a:tr>
              <a:tr h="142674">
                <a:tc>
                  <a:txBody>
                    <a:bodyPr/>
                    <a:lstStyle/>
                    <a:p>
                      <a:pPr algn="l" fontAlgn="b"/>
                      <a:r>
                        <a:rPr lang="en-US" sz="900" b="0" i="0" u="none" strike="noStrike" dirty="0">
                          <a:solidFill>
                            <a:srgbClr val="000000"/>
                          </a:solidFill>
                          <a:effectLst/>
                          <a:latin typeface="Calibri" panose="020F0502020204030204" pitchFamily="34" charset="0"/>
                        </a:rPr>
                        <a:t>Yearly increase of electricity prices: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12</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20,724.00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622.00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247,707.00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4400481"/>
                  </a:ext>
                </a:extLst>
              </a:tr>
              <a:tr h="142674">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13</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20,637.00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634.00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267,711.00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53272215"/>
                  </a:ext>
                </a:extLst>
              </a:tr>
              <a:tr h="142674">
                <a:tc>
                  <a:txBody>
                    <a:bodyPr/>
                    <a:lstStyle/>
                    <a:p>
                      <a:pPr algn="l" fontAlgn="b"/>
                      <a:r>
                        <a:rPr lang="de-AT" sz="900" b="0" i="0" u="none" strike="noStrike" dirty="0">
                          <a:solidFill>
                            <a:srgbClr val="000000"/>
                          </a:solidFill>
                          <a:effectLst/>
                          <a:latin typeface="Calibri" panose="020F0502020204030204" pitchFamily="34" charset="0"/>
                        </a:rPr>
                        <a:t>Costs of pv system:</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256,000.00</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14</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0.21</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14,250.00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647.00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281,314.00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65370415"/>
                  </a:ext>
                </a:extLst>
              </a:tr>
              <a:tr h="142674">
                <a:tc>
                  <a:txBody>
                    <a:bodyPr/>
                    <a:lstStyle/>
                    <a:p>
                      <a:pPr algn="l" fontAlgn="b"/>
                      <a:r>
                        <a:rPr lang="de-AT" sz="900" b="0" i="0" u="none" strike="noStrike" dirty="0">
                          <a:solidFill>
                            <a:srgbClr val="000000"/>
                          </a:solidFill>
                          <a:effectLst/>
                          <a:latin typeface="Calibri" panose="020F0502020204030204" pitchFamily="34" charset="0"/>
                        </a:rPr>
                        <a:t>Costs of pv system:</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970.00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€/kWp</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15</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0.21</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14,474.00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660.00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295,128.00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92657949"/>
                  </a:ext>
                </a:extLst>
              </a:tr>
              <a:tr h="142674">
                <a:tc>
                  <a:txBody>
                    <a:bodyPr/>
                    <a:lstStyle/>
                    <a:p>
                      <a:pPr algn="l" fontAlgn="b"/>
                      <a:r>
                        <a:rPr lang="de-AT" sz="900" b="0" i="0" u="none" strike="noStrike" dirty="0">
                          <a:solidFill>
                            <a:srgbClr val="000000"/>
                          </a:solidFill>
                          <a:effectLst/>
                          <a:latin typeface="Calibri" panose="020F0502020204030204" pitchFamily="34" charset="0"/>
                        </a:rPr>
                        <a:t>Subsidy:</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 </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16</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0.22</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14,701.00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673.00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309,156.00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32027466"/>
                  </a:ext>
                </a:extLst>
              </a:tr>
              <a:tr h="142674">
                <a:tc>
                  <a:txBody>
                    <a:bodyPr/>
                    <a:lstStyle/>
                    <a:p>
                      <a:pPr algn="l" fontAlgn="b"/>
                      <a:r>
                        <a:rPr lang="de-AT" sz="900" b="0" i="0" u="none" strike="noStrike" dirty="0">
                          <a:solidFill>
                            <a:srgbClr val="000000"/>
                          </a:solidFill>
                          <a:effectLst/>
                          <a:latin typeface="Calibri" panose="020F0502020204030204" pitchFamily="34" charset="0"/>
                        </a:rPr>
                        <a:t>Total costs without interests: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256,000.00</a:t>
                      </a:r>
                    </a:p>
                  </a:txBody>
                  <a:tcPr marL="5945" marR="5945" marT="5945" marB="0" anchor="b">
                    <a:lnL>
                      <a:noFill/>
                    </a:lnL>
                    <a:lnR>
                      <a:noFill/>
                    </a:lnR>
                    <a:lnT>
                      <a:noFill/>
                    </a:lnT>
                    <a:lnB>
                      <a:noFill/>
                    </a:lnB>
                    <a:solidFill>
                      <a:srgbClr val="FFFF00"/>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17</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0.22</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14,931.00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686.00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323,400.00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06847390"/>
                  </a:ext>
                </a:extLst>
              </a:tr>
              <a:tr h="142674">
                <a:tc>
                  <a:txBody>
                    <a:bodyPr/>
                    <a:lstStyle/>
                    <a:p>
                      <a:pPr algn="l" fontAlgn="b"/>
                      <a:r>
                        <a:rPr lang="de-AT" sz="900" b="0" i="0" u="none" strike="noStrike" dirty="0">
                          <a:solidFill>
                            <a:srgbClr val="000000"/>
                          </a:solidFill>
                          <a:effectLst/>
                          <a:latin typeface="Calibri" panose="020F0502020204030204" pitchFamily="34" charset="0"/>
                        </a:rPr>
                        <a:t>Total costs with interests: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283,467.00</a:t>
                      </a:r>
                    </a:p>
                  </a:txBody>
                  <a:tcPr marL="5945" marR="5945" marT="5945" marB="0" anchor="b">
                    <a:lnL>
                      <a:noFill/>
                    </a:lnL>
                    <a:lnR>
                      <a:noFill/>
                    </a:lnR>
                    <a:lnT>
                      <a:noFill/>
                    </a:lnT>
                    <a:lnB>
                      <a:noFill/>
                    </a:lnB>
                    <a:solidFill>
                      <a:srgbClr val="92D050"/>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18</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0.22</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15,164.00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700.00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337,865.00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32932435"/>
                  </a:ext>
                </a:extLst>
              </a:tr>
              <a:tr h="142674">
                <a:tc>
                  <a:txBody>
                    <a:bodyPr/>
                    <a:lstStyle/>
                    <a:p>
                      <a:pPr algn="l" fontAlgn="b"/>
                      <a:r>
                        <a:rPr lang="de-AT" sz="900" b="0" i="0" u="none" strike="noStrike" dirty="0">
                          <a:solidFill>
                            <a:srgbClr val="000000"/>
                          </a:solidFill>
                          <a:effectLst/>
                          <a:latin typeface="Calibri" panose="020F0502020204030204" pitchFamily="34" charset="0"/>
                        </a:rPr>
                        <a:t>Possible yearly costs:</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500.00</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19</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0.23</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15,401.00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714.00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352,552.00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7321593"/>
                  </a:ext>
                </a:extLst>
              </a:tr>
              <a:tr h="142674">
                <a:tc>
                  <a:txBody>
                    <a:bodyPr/>
                    <a:lstStyle/>
                    <a:p>
                      <a:pPr algn="l" fontAlgn="b"/>
                      <a:r>
                        <a:rPr lang="de-AT" sz="900" b="0" i="0" u="none" strike="noStrike" dirty="0">
                          <a:solidFill>
                            <a:srgbClr val="000000"/>
                          </a:solidFill>
                          <a:effectLst/>
                          <a:latin typeface="Calibri" panose="020F0502020204030204" pitchFamily="34" charset="0"/>
                        </a:rPr>
                        <a:t>Yearly inflation rate:</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2.00</a:t>
                      </a:r>
                    </a:p>
                  </a:txBody>
                  <a:tcPr marL="5945" marR="5945" marT="5945" marB="0" anchor="b">
                    <a:lnL>
                      <a:noFill/>
                    </a:lnL>
                    <a:lnR>
                      <a:noFill/>
                    </a:lnR>
                    <a:lnT>
                      <a:noFill/>
                    </a:lnT>
                    <a:lnB>
                      <a:noFill/>
                    </a:lnB>
                    <a:solidFill>
                      <a:srgbClr val="E7E6E6"/>
                    </a:solidFill>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20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0.23</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15,642.00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728.00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de-AT" sz="900" b="0" i="0" u="none" strike="noStrike" dirty="0">
                          <a:solidFill>
                            <a:srgbClr val="000000"/>
                          </a:solidFill>
                          <a:effectLst/>
                          <a:latin typeface="Calibri" panose="020F0502020204030204" pitchFamily="34" charset="0"/>
                        </a:rPr>
                        <a:t>367,465.00</a:t>
                      </a:r>
                    </a:p>
                  </a:txBody>
                  <a:tcPr marL="5945" marR="5945" marT="59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09526992"/>
                  </a:ext>
                </a:extLst>
              </a:tr>
              <a:tr h="144000">
                <a:tc>
                  <a:txBody>
                    <a:bodyPr/>
                    <a:lstStyle/>
                    <a:p>
                      <a:pPr algn="l" fontAlgn="b"/>
                      <a:r>
                        <a:rPr lang="de-AT" sz="900" b="0" i="0" u="none" strike="noStrike" dirty="0">
                          <a:solidFill>
                            <a:srgbClr val="000000"/>
                          </a:solidFill>
                          <a:effectLst/>
                          <a:latin typeface="Calibri" panose="020F0502020204030204" pitchFamily="34" charset="0"/>
                        </a:rPr>
                        <a:t>Margin:</a:t>
                      </a:r>
                    </a:p>
                  </a:txBody>
                  <a:tcPr marL="5945" marR="5945" marT="5945" marB="0" anchor="b">
                    <a:lnL>
                      <a:noFill/>
                    </a:lnL>
                    <a:lnR>
                      <a:noFill/>
                    </a:lnR>
                    <a:lnT>
                      <a:noFill/>
                    </a:lnT>
                    <a:lnB>
                      <a:noFill/>
                    </a:lnB>
                  </a:tcPr>
                </a:tc>
                <a:tc>
                  <a:txBody>
                    <a:bodyPr/>
                    <a:lstStyle/>
                    <a:p>
                      <a:pPr algn="r" fontAlgn="b"/>
                      <a:r>
                        <a:rPr lang="de-AT" sz="900" b="0" i="0" u="none" strike="noStrike" dirty="0">
                          <a:solidFill>
                            <a:srgbClr val="000000"/>
                          </a:solidFill>
                          <a:effectLst/>
                          <a:latin typeface="Calibri" panose="020F0502020204030204" pitchFamily="34" charset="0"/>
                        </a:rPr>
                        <a:t>-15,756.00</a:t>
                      </a:r>
                    </a:p>
                  </a:txBody>
                  <a:tcPr marL="5945" marR="5945" marT="5945" marB="0" anchor="b">
                    <a:lnL>
                      <a:noFill/>
                    </a:lnL>
                    <a:lnR>
                      <a:noFill/>
                    </a:lnR>
                    <a:lnT>
                      <a:noFill/>
                    </a:lnT>
                    <a:lnB>
                      <a:noFill/>
                    </a:lnB>
                  </a:tcPr>
                </a:tc>
                <a:tc>
                  <a:txBody>
                    <a:bodyPr/>
                    <a:lstStyle/>
                    <a:p>
                      <a:pPr algn="l" fontAlgn="b"/>
                      <a:r>
                        <a:rPr lang="de-AT" sz="900" b="0" i="0"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600" b="0" i="0" u="none" strike="noStrike" dirty="0">
                          <a:solidFill>
                            <a:srgbClr val="000000"/>
                          </a:solidFill>
                          <a:effectLst/>
                          <a:latin typeface="Calibri" panose="020F0502020204030204" pitchFamily="34" charset="0"/>
                        </a:rPr>
                        <a:t>All information without guarantee of completeness and correctness</a:t>
                      </a:r>
                    </a:p>
                  </a:txBody>
                  <a:tcPr marL="5945" marR="5945" marT="594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extLst>
                  <a:ext uri="{0D108BD9-81ED-4DB2-BD59-A6C34878D82A}">
                    <a16:rowId xmlns:a16="http://schemas.microsoft.com/office/drawing/2014/main" val="846418738"/>
                  </a:ext>
                </a:extLst>
              </a:tr>
              <a:tr h="142674">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extLst>
                  <a:ext uri="{0D108BD9-81ED-4DB2-BD59-A6C34878D82A}">
                    <a16:rowId xmlns:a16="http://schemas.microsoft.com/office/drawing/2014/main" val="821349611"/>
                  </a:ext>
                </a:extLst>
              </a:tr>
              <a:tr h="267514">
                <a:tc>
                  <a:txBody>
                    <a:bodyPr/>
                    <a:lstStyle/>
                    <a:p>
                      <a:pPr algn="l" fontAlgn="b"/>
                      <a:r>
                        <a:rPr lang="de-AT" sz="900" b="0" i="1" u="none" strike="noStrike" dirty="0">
                          <a:solidFill>
                            <a:srgbClr val="000000"/>
                          </a:solidFill>
                          <a:effectLst/>
                          <a:latin typeface="Calibri" panose="020F0502020204030204" pitchFamily="34" charset="0"/>
                        </a:rPr>
                        <a:t>Yearly leasing payments:</a:t>
                      </a:r>
                    </a:p>
                  </a:txBody>
                  <a:tcPr marL="5945" marR="5945" marT="5945" marB="0" anchor="b">
                    <a:lnL>
                      <a:noFill/>
                    </a:lnL>
                    <a:lnR>
                      <a:noFill/>
                    </a:lnR>
                    <a:lnT>
                      <a:noFill/>
                    </a:lnT>
                    <a:lnB>
                      <a:noFill/>
                    </a:lnB>
                  </a:tcPr>
                </a:tc>
                <a:tc>
                  <a:txBody>
                    <a:bodyPr/>
                    <a:lstStyle/>
                    <a:p>
                      <a:pPr algn="r" fontAlgn="b"/>
                      <a:r>
                        <a:rPr lang="de-AT" sz="900" b="0" i="1" u="none" strike="noStrike" dirty="0">
                          <a:solidFill>
                            <a:srgbClr val="000000"/>
                          </a:solidFill>
                          <a:effectLst/>
                          <a:latin typeface="Calibri" panose="020F0502020204030204" pitchFamily="34" charset="0"/>
                        </a:rPr>
                        <a:t>21,781.00</a:t>
                      </a:r>
                    </a:p>
                  </a:txBody>
                  <a:tcPr marL="5945" marR="5945" marT="5945" marB="0" anchor="b">
                    <a:lnL>
                      <a:noFill/>
                    </a:lnL>
                    <a:lnR>
                      <a:noFill/>
                    </a:lnR>
                    <a:lnT>
                      <a:noFill/>
                    </a:lnT>
                    <a:lnB>
                      <a:noFill/>
                    </a:lnB>
                  </a:tcPr>
                </a:tc>
                <a:tc>
                  <a:txBody>
                    <a:bodyPr/>
                    <a:lstStyle/>
                    <a:p>
                      <a:pPr algn="l" fontAlgn="b"/>
                      <a:r>
                        <a:rPr lang="de-AT" sz="900" b="0" i="1"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a:txBody>
                    <a:bodyPr/>
                    <a:lstStyle/>
                    <a:p>
                      <a:pPr algn="l" fontAlgn="b"/>
                      <a:endParaRPr lang="de-AT" sz="900" b="0" i="0" u="none" strike="noStrike" dirty="0">
                        <a:solidFill>
                          <a:srgbClr val="000000"/>
                        </a:solidFill>
                        <a:effectLst/>
                        <a:latin typeface="Calibri" panose="020F0502020204030204" pitchFamily="34" charset="0"/>
                      </a:endParaRPr>
                    </a:p>
                  </a:txBody>
                  <a:tcPr marL="5945" marR="5945" marT="5945" marB="0" anchor="b">
                    <a:lnL>
                      <a:noFill/>
                    </a:lnL>
                    <a:lnR>
                      <a:noFill/>
                    </a:lnR>
                    <a:lnT>
                      <a:noFill/>
                    </a:lnT>
                    <a:lnB>
                      <a:noFill/>
                    </a:lnB>
                  </a:tcPr>
                </a:tc>
                <a:tc gridSpan="4">
                  <a:txBody>
                    <a:bodyPr/>
                    <a:lstStyle/>
                    <a:p>
                      <a:pPr algn="l" fontAlgn="b"/>
                      <a:r>
                        <a:rPr lang="en-US" sz="900" b="0" i="1" u="none" strike="noStrike" dirty="0">
                          <a:solidFill>
                            <a:srgbClr val="000000"/>
                          </a:solidFill>
                          <a:effectLst/>
                          <a:latin typeface="Calibri" panose="020F0502020204030204" pitchFamily="34" charset="0"/>
                        </a:rPr>
                        <a:t>Yearly revenues OeMAG-compensation (without </a:t>
                      </a:r>
                      <a:r>
                        <a:rPr lang="en-US" sz="900" b="0" i="1" u="none" strike="noStrike" noProof="0" dirty="0">
                          <a:solidFill>
                            <a:srgbClr val="000000"/>
                          </a:solidFill>
                          <a:effectLst/>
                          <a:latin typeface="Calibri" panose="020F0502020204030204" pitchFamily="34" charset="0"/>
                        </a:rPr>
                        <a:t>degression</a:t>
                      </a:r>
                      <a:r>
                        <a:rPr lang="en-US" sz="900" b="0" i="1"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r" fontAlgn="b"/>
                      <a:r>
                        <a:rPr lang="de-AT" sz="900" b="0" i="1" u="none" strike="noStrike" dirty="0">
                          <a:solidFill>
                            <a:srgbClr val="000000"/>
                          </a:solidFill>
                          <a:effectLst/>
                          <a:latin typeface="Calibri" panose="020F0502020204030204" pitchFamily="34" charset="0"/>
                        </a:rPr>
                        <a:t>21,678.00</a:t>
                      </a:r>
                    </a:p>
                  </a:txBody>
                  <a:tcPr marL="5945" marR="5945" marT="5945" marB="0" anchor="b">
                    <a:lnL>
                      <a:noFill/>
                    </a:lnL>
                    <a:lnR>
                      <a:noFill/>
                    </a:lnR>
                    <a:lnT>
                      <a:noFill/>
                    </a:lnT>
                    <a:lnB>
                      <a:noFill/>
                    </a:lnB>
                  </a:tcPr>
                </a:tc>
                <a:tc>
                  <a:txBody>
                    <a:bodyPr/>
                    <a:lstStyle/>
                    <a:p>
                      <a:pPr algn="l" fontAlgn="b"/>
                      <a:r>
                        <a:rPr lang="de-AT" sz="900" b="0" i="1" u="none" strike="noStrike" dirty="0">
                          <a:solidFill>
                            <a:srgbClr val="000000"/>
                          </a:solidFill>
                          <a:effectLst/>
                          <a:latin typeface="Calibri" panose="020F0502020204030204" pitchFamily="34" charset="0"/>
                        </a:rPr>
                        <a:t>€</a:t>
                      </a:r>
                    </a:p>
                  </a:txBody>
                  <a:tcPr marL="5945" marR="5945" marT="5945" marB="0" anchor="b">
                    <a:lnL>
                      <a:noFill/>
                    </a:lnL>
                    <a:lnR>
                      <a:noFill/>
                    </a:lnR>
                    <a:lnT>
                      <a:noFill/>
                    </a:lnT>
                    <a:lnB>
                      <a:noFill/>
                    </a:lnB>
                  </a:tcPr>
                </a:tc>
                <a:extLst>
                  <a:ext uri="{0D108BD9-81ED-4DB2-BD59-A6C34878D82A}">
                    <a16:rowId xmlns:a16="http://schemas.microsoft.com/office/drawing/2014/main" val="2534599300"/>
                  </a:ext>
                </a:extLst>
              </a:tr>
            </a:tbl>
          </a:graphicData>
        </a:graphic>
      </p:graphicFrame>
      <p:sp>
        <p:nvSpPr>
          <p:cNvPr id="2" name="Slide Number Placeholder 1"/>
          <p:cNvSpPr>
            <a:spLocks noGrp="1"/>
          </p:cNvSpPr>
          <p:nvPr>
            <p:ph type="sldNum" sz="quarter" idx="12"/>
          </p:nvPr>
        </p:nvSpPr>
        <p:spPr/>
        <p:txBody>
          <a:bodyPr/>
          <a:lstStyle/>
          <a:p>
            <a:fld id="{C77C6C3F-668B-4AF5-BFA9-0F657EB068D6}" type="slidenum">
              <a:rPr lang="pl-PL" smtClean="0"/>
              <a:pPr/>
              <a:t>58</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3503324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a:p>
        </p:txBody>
      </p:sp>
      <p:sp>
        <p:nvSpPr>
          <p:cNvPr id="5" name="Title 4"/>
          <p:cNvSpPr>
            <a:spLocks noGrp="1"/>
          </p:cNvSpPr>
          <p:nvPr>
            <p:ph type="title"/>
          </p:nvPr>
        </p:nvSpPr>
        <p:spPr/>
        <p:txBody>
          <a:bodyPr/>
          <a:lstStyle/>
          <a:p>
            <a:r>
              <a:rPr lang="de-DE" dirty="0"/>
              <a:t>Rechnungsübungen aus Fallstudien, die während der bilateralen Master Class vorgestellt wurden</a:t>
            </a:r>
            <a:endParaRPr lang="en-US" dirty="0"/>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59</a:t>
            </a:fld>
            <a:endParaRPr lang="pl-PL" dirty="0"/>
          </a:p>
        </p:txBody>
      </p:sp>
    </p:spTree>
    <p:extLst>
      <p:ext uri="{BB962C8B-B14F-4D97-AF65-F5344CB8AC3E}">
        <p14:creationId xmlns:p14="http://schemas.microsoft.com/office/powerpoint/2010/main" val="6048295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Bla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4818</Words>
  <Application>Microsoft Office PowerPoint</Application>
  <PresentationFormat>Breitbild</PresentationFormat>
  <Paragraphs>1019</Paragraphs>
  <Slides>59</Slides>
  <Notes>43</Notes>
  <HiddenSlides>0</HiddenSlides>
  <MMClips>0</MMClips>
  <ScaleCrop>false</ScaleCrop>
  <HeadingPairs>
    <vt:vector size="8" baseType="variant">
      <vt:variant>
        <vt:lpstr>Verwendete Schriftarten</vt:lpstr>
      </vt:variant>
      <vt:variant>
        <vt:i4>3</vt:i4>
      </vt:variant>
      <vt:variant>
        <vt:lpstr>Design</vt:lpstr>
      </vt:variant>
      <vt:variant>
        <vt:i4>2</vt:i4>
      </vt:variant>
      <vt:variant>
        <vt:lpstr>Eingebettete OLE-Server</vt:lpstr>
      </vt:variant>
      <vt:variant>
        <vt:i4>1</vt:i4>
      </vt:variant>
      <vt:variant>
        <vt:lpstr>Folientitel</vt:lpstr>
      </vt:variant>
      <vt:variant>
        <vt:i4>59</vt:i4>
      </vt:variant>
    </vt:vector>
  </HeadingPairs>
  <TitlesOfParts>
    <vt:vector size="65" baseType="lpstr">
      <vt:lpstr>Arial</vt:lpstr>
      <vt:lpstr>Calibri</vt:lpstr>
      <vt:lpstr>Calibri Light</vt:lpstr>
      <vt:lpstr>Motyw pakietu Office</vt:lpstr>
      <vt:lpstr>Contents Slide Master</vt:lpstr>
      <vt:lpstr>think-cell Slide</vt:lpstr>
      <vt:lpstr>Spezialisierungsmodul: Crowdfunding</vt:lpstr>
      <vt:lpstr>Bevor wir anfangen – was ist dieses Spezialisierungsmodul (… und was nicht)</vt:lpstr>
      <vt:lpstr>Lernziele</vt:lpstr>
      <vt:lpstr>Inhaltsübersicht</vt:lpstr>
      <vt:lpstr>Inhaltsübersicht</vt:lpstr>
      <vt:lpstr>Definition</vt:lpstr>
      <vt:lpstr>Was ist Crowdfunding? </vt:lpstr>
      <vt:lpstr>Relevante CF-bezogene Begriffe</vt:lpstr>
      <vt:lpstr>Inhaltsübersicht</vt:lpstr>
      <vt:lpstr>Relevante Akteure</vt:lpstr>
      <vt:lpstr>Relevante Akteure: Initiatoren</vt:lpstr>
      <vt:lpstr>Relevante Akteure: Initiatoren</vt:lpstr>
      <vt:lpstr>Relevante Akteure: Initiatoren</vt:lpstr>
      <vt:lpstr>Relevante Akteure: Plattformen</vt:lpstr>
      <vt:lpstr>Relevante Akteure: unterstützende Organisationen</vt:lpstr>
      <vt:lpstr>Relevante Akteure: unterstützende Organisationen</vt:lpstr>
      <vt:lpstr>Inhaltsübersicht</vt:lpstr>
      <vt:lpstr>Arten von Crowdfunding</vt:lpstr>
      <vt:lpstr>Crowdfunding mit nicht-finanzieller Kompensation</vt:lpstr>
      <vt:lpstr>Crowdfunding mit nicht-finanzieller Kompensation - Vorteile</vt:lpstr>
      <vt:lpstr>Crowdfunding-Projekt - Beispiel</vt:lpstr>
      <vt:lpstr>Crowdfunding mit finanzieller Kompensation</vt:lpstr>
      <vt:lpstr>Beteiligungsbasiertes Crowdfunding</vt:lpstr>
      <vt:lpstr>Crowdinvesting-Projekt - Beispiel</vt:lpstr>
      <vt:lpstr>Kreditbasiertes Crowdfunding</vt:lpstr>
      <vt:lpstr>Crowdlending-Projekt - Beispiel</vt:lpstr>
      <vt:lpstr>Vergleich mit anderen Finanzierungsalternativen</vt:lpstr>
      <vt:lpstr>Crowdfunding mit finanzieller Kompensation - Vorteile</vt:lpstr>
      <vt:lpstr>Kofinanzierung</vt:lpstr>
      <vt:lpstr>Typisches Crowdfunding-Szenario</vt:lpstr>
      <vt:lpstr>Welche Art von Crowdfunding ist in Europa beliebter?</vt:lpstr>
      <vt:lpstr>Welche Art von Crowdfunding ist in Europa beliebter?</vt:lpstr>
      <vt:lpstr>Zusammenfassung der Vorteile</vt:lpstr>
      <vt:lpstr>Inhaltsübersicht</vt:lpstr>
      <vt:lpstr>Prozess and Phasen</vt:lpstr>
      <vt:lpstr>Prozess and Phasen</vt:lpstr>
      <vt:lpstr>Prozess and Phasen</vt:lpstr>
      <vt:lpstr>Prozess and Phasen</vt:lpstr>
      <vt:lpstr>Prozess and Phasen</vt:lpstr>
      <vt:lpstr>Erfolg: Wichtige Erkenntnisse</vt:lpstr>
      <vt:lpstr>Crowdfunding-Risiken</vt:lpstr>
      <vt:lpstr>Crowdfunding-Risiken</vt:lpstr>
      <vt:lpstr>Crowdfunding-Risiken</vt:lpstr>
      <vt:lpstr>Inhaltsübersicht</vt:lpstr>
      <vt:lpstr>Wie viel muss man investieren?</vt:lpstr>
      <vt:lpstr>Crowdfunding für Energie - Vorteile</vt:lpstr>
      <vt:lpstr>Crowdfunding für Energie - Vorteile</vt:lpstr>
      <vt:lpstr>CF mit finanzieller Kompensation - Beispiel</vt:lpstr>
      <vt:lpstr>CF mit finanzieller Kompensation - Beispiel</vt:lpstr>
      <vt:lpstr>Fazit</vt:lpstr>
      <vt:lpstr>Inhaltsübersicht</vt:lpstr>
      <vt:lpstr>Projektübersicht &amp; Modell</vt:lpstr>
      <vt:lpstr>Potenzielle Unterstützer</vt:lpstr>
      <vt:lpstr>Grundlegende Projektinformationen</vt:lpstr>
      <vt:lpstr>Grundlegende Projektinformationen</vt:lpstr>
      <vt:lpstr>Grundlegende Projektinformationen</vt:lpstr>
      <vt:lpstr>Prozess &amp; Projektzeitplan</vt:lpstr>
      <vt:lpstr>Kostenkalkulation auf Basis eines Zinssatzes von 1,4905%</vt:lpstr>
      <vt:lpstr>Rechnungsübungen aus Fallstudien, die während der bilateralen Master Class vorgestellt wurden</vt:lpstr>
    </vt:vector>
  </TitlesOfParts>
  <Company>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Luna, Rodrigo</dc:creator>
  <cp:lastModifiedBy>Iwona Gryniuk</cp:lastModifiedBy>
  <cp:revision>300</cp:revision>
  <dcterms:created xsi:type="dcterms:W3CDTF">2019-07-23T08:06:58Z</dcterms:created>
  <dcterms:modified xsi:type="dcterms:W3CDTF">2019-09-01T00:15:41Z</dcterms:modified>
</cp:coreProperties>
</file>