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vml" ContentType="application/vnd.openxmlformats-officedocument.vmlDrawi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notesSlides/notesSlide7.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8.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9.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3.xml" ContentType="application/vnd.openxmlformats-officedocument.presentationml.notesSlide+xml"/>
  <Override PartName="/ppt/tags/tag12.xml" ContentType="application/vnd.openxmlformats-officedocument.presentationml.tags+xml"/>
  <Override PartName="/ppt/tags/tag13.xml" ContentType="application/vnd.openxmlformats-officedocument.presentationml.tags+xml"/>
  <Override PartName="/ppt/notesSlides/notesSlide14.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notesSlides/notesSlide15.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16.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17.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18.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notesSlides/notesSlide19.xml" ContentType="application/vnd.openxmlformats-officedocument.presentationml.notesSlide+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notesSlides/notesSlide20.xml" ContentType="application/vnd.openxmlformats-officedocument.presentationml.notesSlide+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notesSlides/notesSlide21.xml" ContentType="application/vnd.openxmlformats-officedocument.presentationml.notesSlide+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notesSlides/notesSlide35.xml" ContentType="application/vnd.openxmlformats-officedocument.presentationml.notesSlide+xml"/>
  <Override PartName="/ppt/notesSlides/notesSlide3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74"/>
  </p:notesMasterIdLst>
  <p:sldIdLst>
    <p:sldId id="346" r:id="rId2"/>
    <p:sldId id="345" r:id="rId3"/>
    <p:sldId id="344" r:id="rId4"/>
    <p:sldId id="296" r:id="rId5"/>
    <p:sldId id="359" r:id="rId6"/>
    <p:sldId id="258" r:id="rId7"/>
    <p:sldId id="259" r:id="rId8"/>
    <p:sldId id="263" r:id="rId9"/>
    <p:sldId id="268" r:id="rId10"/>
    <p:sldId id="289" r:id="rId11"/>
    <p:sldId id="356" r:id="rId12"/>
    <p:sldId id="360" r:id="rId13"/>
    <p:sldId id="277" r:id="rId14"/>
    <p:sldId id="281" r:id="rId15"/>
    <p:sldId id="280" r:id="rId16"/>
    <p:sldId id="273" r:id="rId17"/>
    <p:sldId id="284" r:id="rId18"/>
    <p:sldId id="287" r:id="rId19"/>
    <p:sldId id="270" r:id="rId20"/>
    <p:sldId id="271" r:id="rId21"/>
    <p:sldId id="274" r:id="rId22"/>
    <p:sldId id="275" r:id="rId23"/>
    <p:sldId id="276" r:id="rId24"/>
    <p:sldId id="265" r:id="rId25"/>
    <p:sldId id="269" r:id="rId26"/>
    <p:sldId id="291" r:id="rId27"/>
    <p:sldId id="355" r:id="rId28"/>
    <p:sldId id="361" r:id="rId29"/>
    <p:sldId id="304" r:id="rId30"/>
    <p:sldId id="295" r:id="rId31"/>
    <p:sldId id="309" r:id="rId32"/>
    <p:sldId id="310" r:id="rId33"/>
    <p:sldId id="308" r:id="rId34"/>
    <p:sldId id="306" r:id="rId35"/>
    <p:sldId id="354" r:id="rId36"/>
    <p:sldId id="362" r:id="rId37"/>
    <p:sldId id="327" r:id="rId38"/>
    <p:sldId id="329" r:id="rId39"/>
    <p:sldId id="330" r:id="rId40"/>
    <p:sldId id="328" r:id="rId41"/>
    <p:sldId id="353" r:id="rId42"/>
    <p:sldId id="363" r:id="rId43"/>
    <p:sldId id="326" r:id="rId44"/>
    <p:sldId id="293" r:id="rId45"/>
    <p:sldId id="364" r:id="rId46"/>
    <p:sldId id="267" r:id="rId47"/>
    <p:sldId id="305" r:id="rId48"/>
    <p:sldId id="298" r:id="rId49"/>
    <p:sldId id="297" r:id="rId50"/>
    <p:sldId id="300" r:id="rId51"/>
    <p:sldId id="365" r:id="rId52"/>
    <p:sldId id="357" r:id="rId53"/>
    <p:sldId id="314" r:id="rId54"/>
    <p:sldId id="315" r:id="rId55"/>
    <p:sldId id="316" r:id="rId56"/>
    <p:sldId id="358" r:id="rId57"/>
    <p:sldId id="318" r:id="rId58"/>
    <p:sldId id="319" r:id="rId59"/>
    <p:sldId id="320" r:id="rId60"/>
    <p:sldId id="324" r:id="rId61"/>
    <p:sldId id="321" r:id="rId62"/>
    <p:sldId id="322" r:id="rId63"/>
    <p:sldId id="325" r:id="rId64"/>
    <p:sldId id="366" r:id="rId65"/>
    <p:sldId id="347" r:id="rId66"/>
    <p:sldId id="349" r:id="rId67"/>
    <p:sldId id="350" r:id="rId68"/>
    <p:sldId id="351" r:id="rId69"/>
    <p:sldId id="352" r:id="rId70"/>
    <p:sldId id="348" r:id="rId71"/>
    <p:sldId id="260" r:id="rId72"/>
    <p:sldId id="288" r:id="rId7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Iwona Gryniuk" initials="IG" lastIdx="1" clrIdx="0">
    <p:extLst>
      <p:ext uri="{19B8F6BF-5375-455C-9EA6-DF929625EA0E}">
        <p15:presenceInfo xmlns:p15="http://schemas.microsoft.com/office/powerpoint/2012/main" userId="9b50fe0f158ebe26"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0AD47"/>
    <a:srgbClr val="FFC000"/>
    <a:srgbClr val="9BBB59"/>
    <a:srgbClr val="4F81BD"/>
    <a:srgbClr val="C0504D"/>
    <a:srgbClr val="C3C5C7"/>
    <a:srgbClr val="E0E466"/>
    <a:srgbClr val="EAED99"/>
    <a:srgbClr val="F5F6CC"/>
    <a:srgbClr val="CBD2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012" autoAdjust="0"/>
    <p:restoredTop sz="92022" autoAdjust="0"/>
  </p:normalViewPr>
  <p:slideViewPr>
    <p:cSldViewPr snapToGrid="0">
      <p:cViewPr varScale="1">
        <p:scale>
          <a:sx n="41" d="100"/>
          <a:sy n="41" d="100"/>
        </p:scale>
        <p:origin x="54" y="3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notesMaster" Target="notesMasters/notesMaster1.xml"/><Relationship Id="rId79"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BDD6E59-2456-460B-B0BB-62311389426C}" type="doc">
      <dgm:prSet loTypeId="urn:microsoft.com/office/officeart/2005/8/layout/hierarchy3" loCatId="relationship" qsTypeId="urn:microsoft.com/office/officeart/2005/8/quickstyle/simple1" qsCatId="simple" csTypeId="urn:microsoft.com/office/officeart/2005/8/colors/accent1_2" csCatId="accent1" phldr="1"/>
      <dgm:spPr/>
      <dgm:t>
        <a:bodyPr/>
        <a:lstStyle/>
        <a:p>
          <a:endParaRPr lang="en-US"/>
        </a:p>
      </dgm:t>
    </dgm:pt>
    <dgm:pt modelId="{D1CC766E-7E39-44AF-8C6C-8D1559D0B9D4}">
      <dgm:prSet custT="1"/>
      <dgm:spPr/>
      <dgm:t>
        <a:bodyPr/>
        <a:lstStyle/>
        <a:p>
          <a:pPr rtl="0"/>
          <a:r>
            <a:rPr lang="en-US" sz="1800" dirty="0"/>
            <a:t>ESCO</a:t>
          </a:r>
        </a:p>
      </dgm:t>
    </dgm:pt>
    <dgm:pt modelId="{E580684B-BE43-446A-9605-9F39BBE0D3DE}" type="parTrans" cxnId="{8F712C79-D753-4009-B0DB-8252B928857A}">
      <dgm:prSet/>
      <dgm:spPr/>
      <dgm:t>
        <a:bodyPr/>
        <a:lstStyle/>
        <a:p>
          <a:endParaRPr lang="en-US" sz="2400"/>
        </a:p>
      </dgm:t>
    </dgm:pt>
    <dgm:pt modelId="{0915DC93-E0F0-4AFD-9133-FFBA9DD9AA8F}" type="sibTrans" cxnId="{8F712C79-D753-4009-B0DB-8252B928857A}">
      <dgm:prSet/>
      <dgm:spPr/>
      <dgm:t>
        <a:bodyPr/>
        <a:lstStyle/>
        <a:p>
          <a:endParaRPr lang="en-US" sz="2400"/>
        </a:p>
      </dgm:t>
    </dgm:pt>
    <dgm:pt modelId="{C4C0DFD6-FA32-4CC8-BB96-DD116FBC4F47}">
      <dgm:prSet custT="1"/>
      <dgm:spPr/>
      <dgm:t>
        <a:bodyPr/>
        <a:lstStyle/>
        <a:p>
          <a:pPr rtl="0"/>
          <a:r>
            <a:rPr lang="de-DE" sz="1050" dirty="0"/>
            <a:t>Energiedienstleistungsunternehmen (auch als ESCO bezeichnet), das die Energiedienstleistungen erbringt</a:t>
          </a:r>
          <a:endParaRPr lang="en-US" sz="1050" dirty="0"/>
        </a:p>
      </dgm:t>
    </dgm:pt>
    <dgm:pt modelId="{C14F6246-2223-4B79-A166-36958E937853}" type="parTrans" cxnId="{8E2B00D6-7403-46FA-8ABF-5733DA9ACAB2}">
      <dgm:prSet/>
      <dgm:spPr/>
      <dgm:t>
        <a:bodyPr/>
        <a:lstStyle/>
        <a:p>
          <a:endParaRPr lang="en-US" sz="2400"/>
        </a:p>
      </dgm:t>
    </dgm:pt>
    <dgm:pt modelId="{DA3F09D5-E9F3-4881-9358-9D2280B670EB}" type="sibTrans" cxnId="{8E2B00D6-7403-46FA-8ABF-5733DA9ACAB2}">
      <dgm:prSet/>
      <dgm:spPr/>
      <dgm:t>
        <a:bodyPr/>
        <a:lstStyle/>
        <a:p>
          <a:endParaRPr lang="en-US" sz="2400"/>
        </a:p>
      </dgm:t>
    </dgm:pt>
    <dgm:pt modelId="{FAC59475-E682-47AA-A956-8E20B9B6F22D}">
      <dgm:prSet custT="1"/>
      <dgm:spPr/>
      <dgm:t>
        <a:bodyPr/>
        <a:lstStyle/>
        <a:p>
          <a:pPr rtl="0"/>
          <a:r>
            <a:rPr lang="en-US" sz="1800" dirty="0"/>
            <a:t>Kunde</a:t>
          </a:r>
        </a:p>
      </dgm:t>
    </dgm:pt>
    <dgm:pt modelId="{15FE2C3A-7D26-418D-B64C-E2ADB74D4D84}" type="parTrans" cxnId="{0A338340-CC1A-434A-86BB-1C1B85F50175}">
      <dgm:prSet/>
      <dgm:spPr/>
      <dgm:t>
        <a:bodyPr/>
        <a:lstStyle/>
        <a:p>
          <a:endParaRPr lang="en-US" sz="2400"/>
        </a:p>
      </dgm:t>
    </dgm:pt>
    <dgm:pt modelId="{62EA018D-0D78-4B6E-BBC5-73D989A1698D}" type="sibTrans" cxnId="{0A338340-CC1A-434A-86BB-1C1B85F50175}">
      <dgm:prSet/>
      <dgm:spPr/>
      <dgm:t>
        <a:bodyPr/>
        <a:lstStyle/>
        <a:p>
          <a:endParaRPr lang="en-US" sz="2400"/>
        </a:p>
      </dgm:t>
    </dgm:pt>
    <dgm:pt modelId="{E0D343DC-FCDF-40B0-8052-74E7EA277746}">
      <dgm:prSet custT="1"/>
      <dgm:spPr/>
      <dgm:t>
        <a:bodyPr/>
        <a:lstStyle/>
        <a:p>
          <a:pPr rtl="0"/>
          <a:r>
            <a:rPr lang="de-DE" sz="1050" dirty="0"/>
            <a:t>Eigentümer einer Einrichtung/Anlage oder eines Betriebsgeländes, der an der neuen EE-Maßnahmen interessiert ist</a:t>
          </a:r>
          <a:endParaRPr lang="en-US" sz="1050" dirty="0"/>
        </a:p>
      </dgm:t>
    </dgm:pt>
    <dgm:pt modelId="{C8E33FB0-4365-4F88-BF3A-255EB456223E}" type="parTrans" cxnId="{04D5636C-5B94-464C-8E81-65DD9A60AD03}">
      <dgm:prSet/>
      <dgm:spPr/>
      <dgm:t>
        <a:bodyPr/>
        <a:lstStyle/>
        <a:p>
          <a:endParaRPr lang="en-US" sz="2400"/>
        </a:p>
      </dgm:t>
    </dgm:pt>
    <dgm:pt modelId="{22D81E92-67E1-43C5-9B2E-8AB3E940D66C}" type="sibTrans" cxnId="{04D5636C-5B94-464C-8E81-65DD9A60AD03}">
      <dgm:prSet/>
      <dgm:spPr/>
      <dgm:t>
        <a:bodyPr/>
        <a:lstStyle/>
        <a:p>
          <a:endParaRPr lang="en-US" sz="2400"/>
        </a:p>
      </dgm:t>
    </dgm:pt>
    <dgm:pt modelId="{E814C282-39A2-4648-9368-0726A487B668}">
      <dgm:prSet custT="1"/>
      <dgm:spPr/>
      <dgm:t>
        <a:bodyPr/>
        <a:lstStyle/>
        <a:p>
          <a:pPr rtl="0"/>
          <a:r>
            <a:rPr lang="en-US" sz="1800" dirty="0" err="1"/>
            <a:t>Energieversorger</a:t>
          </a:r>
          <a:endParaRPr lang="en-US" sz="1800" dirty="0"/>
        </a:p>
      </dgm:t>
    </dgm:pt>
    <dgm:pt modelId="{9E8B5AD8-66F0-4D46-86AD-E2E973C8BB98}" type="parTrans" cxnId="{B9EF9EEA-90B3-4E40-B98D-E4802F3C4039}">
      <dgm:prSet/>
      <dgm:spPr/>
      <dgm:t>
        <a:bodyPr/>
        <a:lstStyle/>
        <a:p>
          <a:endParaRPr lang="en-US" sz="2400"/>
        </a:p>
      </dgm:t>
    </dgm:pt>
    <dgm:pt modelId="{92C8B69D-D2F3-42D8-A11B-4C1B20E92F12}" type="sibTrans" cxnId="{B9EF9EEA-90B3-4E40-B98D-E4802F3C4039}">
      <dgm:prSet/>
      <dgm:spPr/>
      <dgm:t>
        <a:bodyPr/>
        <a:lstStyle/>
        <a:p>
          <a:endParaRPr lang="en-US" sz="2400"/>
        </a:p>
      </dgm:t>
    </dgm:pt>
    <dgm:pt modelId="{68DA5630-7323-4C76-9E8D-ECC4D7BA8651}">
      <dgm:prSet custT="1"/>
      <dgm:spPr/>
      <dgm:t>
        <a:bodyPr/>
        <a:lstStyle/>
        <a:p>
          <a:pPr rtl="0"/>
          <a:r>
            <a:rPr lang="en-US" sz="1800" dirty="0"/>
            <a:t>EPC-Moderator (optional)</a:t>
          </a:r>
        </a:p>
      </dgm:t>
    </dgm:pt>
    <dgm:pt modelId="{59DB5709-2B36-4068-9F9E-9D5022E15B1C}" type="parTrans" cxnId="{B2C1467B-3AEC-4810-B11E-129EC0C82F8B}">
      <dgm:prSet/>
      <dgm:spPr/>
      <dgm:t>
        <a:bodyPr/>
        <a:lstStyle/>
        <a:p>
          <a:endParaRPr lang="en-US" sz="2400"/>
        </a:p>
      </dgm:t>
    </dgm:pt>
    <dgm:pt modelId="{04C84DBB-4418-42DD-AC80-55719C9FE073}" type="sibTrans" cxnId="{B2C1467B-3AEC-4810-B11E-129EC0C82F8B}">
      <dgm:prSet/>
      <dgm:spPr/>
      <dgm:t>
        <a:bodyPr/>
        <a:lstStyle/>
        <a:p>
          <a:endParaRPr lang="en-US" sz="2400"/>
        </a:p>
      </dgm:t>
    </dgm:pt>
    <dgm:pt modelId="{7D3C7961-05B0-49E5-9D72-6A768A279264}">
      <dgm:prSet custT="1"/>
      <dgm:spPr/>
      <dgm:t>
        <a:bodyPr/>
        <a:lstStyle/>
        <a:p>
          <a:pPr rtl="0"/>
          <a:r>
            <a:rPr lang="en-US" sz="1050" dirty="0"/>
            <a:t>Beratungsunternehmen </a:t>
          </a:r>
          <a:r>
            <a:rPr lang="de-DE" sz="1050" dirty="0"/>
            <a:t>bietet Know-how und Erfahrung, um Kunden zu unterstützen. Der EPC-Moderator kann als Vermittler zwischen dem Kunden und ESCO fungieren</a:t>
          </a:r>
          <a:endParaRPr lang="en-US" sz="1050" dirty="0"/>
        </a:p>
      </dgm:t>
    </dgm:pt>
    <dgm:pt modelId="{F7E95485-E78E-4603-A3CC-41B207B23388}" type="parTrans" cxnId="{4DFAB00B-74BE-49C5-AA3E-C1F77CD47931}">
      <dgm:prSet/>
      <dgm:spPr/>
      <dgm:t>
        <a:bodyPr/>
        <a:lstStyle/>
        <a:p>
          <a:endParaRPr lang="en-US" sz="2400"/>
        </a:p>
      </dgm:t>
    </dgm:pt>
    <dgm:pt modelId="{9E54E486-1DB9-4CED-97F2-E108BF6D27AE}" type="sibTrans" cxnId="{4DFAB00B-74BE-49C5-AA3E-C1F77CD47931}">
      <dgm:prSet/>
      <dgm:spPr/>
      <dgm:t>
        <a:bodyPr/>
        <a:lstStyle/>
        <a:p>
          <a:endParaRPr lang="en-US" sz="2400"/>
        </a:p>
      </dgm:t>
    </dgm:pt>
    <dgm:pt modelId="{4769C56D-7E07-4362-B2F4-E84D854C638F}">
      <dgm:prSet custT="1"/>
      <dgm:spPr/>
      <dgm:t>
        <a:bodyPr/>
        <a:lstStyle/>
        <a:p>
          <a:pPr rtl="0"/>
          <a:r>
            <a:rPr lang="en-US" sz="1800" dirty="0" err="1"/>
            <a:t>Finanzierungsinstitutionen</a:t>
          </a:r>
          <a:r>
            <a:rPr lang="en-US" sz="1800" dirty="0"/>
            <a:t> (optional)</a:t>
          </a:r>
        </a:p>
      </dgm:t>
    </dgm:pt>
    <dgm:pt modelId="{9881F65B-0910-466B-85A6-566B63AD0FFE}" type="parTrans" cxnId="{6E680EDD-A5CF-413F-B720-5B07AB5C9AF0}">
      <dgm:prSet/>
      <dgm:spPr/>
      <dgm:t>
        <a:bodyPr/>
        <a:lstStyle/>
        <a:p>
          <a:endParaRPr lang="en-US" sz="2400"/>
        </a:p>
      </dgm:t>
    </dgm:pt>
    <dgm:pt modelId="{AF682DDB-0446-4EEA-B7D9-5222DC4EC7FE}" type="sibTrans" cxnId="{6E680EDD-A5CF-413F-B720-5B07AB5C9AF0}">
      <dgm:prSet/>
      <dgm:spPr/>
      <dgm:t>
        <a:bodyPr/>
        <a:lstStyle/>
        <a:p>
          <a:endParaRPr lang="en-US" sz="2400"/>
        </a:p>
      </dgm:t>
    </dgm:pt>
    <dgm:pt modelId="{FA4E86B5-7722-40CE-A75E-7CE888F40610}">
      <dgm:prSet custT="1"/>
      <dgm:spPr/>
      <dgm:t>
        <a:bodyPr/>
        <a:lstStyle/>
        <a:p>
          <a:pPr rtl="0"/>
          <a:r>
            <a:rPr lang="de-DE" sz="1050" dirty="0"/>
            <a:t>Kann traditionelle Banken, spezialisierte Finanzierungsanbieter oder staatliche Förderungen umfassen</a:t>
          </a:r>
          <a:endParaRPr lang="en-US" sz="1050" dirty="0"/>
        </a:p>
      </dgm:t>
    </dgm:pt>
    <dgm:pt modelId="{0886CF01-5E46-4A5F-BA35-FFF4F190B1FA}" type="parTrans" cxnId="{C0387052-6408-41D3-8836-D702145DC058}">
      <dgm:prSet/>
      <dgm:spPr/>
      <dgm:t>
        <a:bodyPr/>
        <a:lstStyle/>
        <a:p>
          <a:endParaRPr lang="en-US" sz="2400"/>
        </a:p>
      </dgm:t>
    </dgm:pt>
    <dgm:pt modelId="{D311065F-265A-4FD4-9688-69D3FE6BE0D9}" type="sibTrans" cxnId="{C0387052-6408-41D3-8836-D702145DC058}">
      <dgm:prSet/>
      <dgm:spPr/>
      <dgm:t>
        <a:bodyPr/>
        <a:lstStyle/>
        <a:p>
          <a:endParaRPr lang="en-US" sz="2400"/>
        </a:p>
      </dgm:t>
    </dgm:pt>
    <dgm:pt modelId="{2D5AFE86-EC95-4F1A-9C6D-AB04012F7B49}">
      <dgm:prSet custT="1"/>
      <dgm:spPr/>
      <dgm:t>
        <a:bodyPr/>
        <a:lstStyle/>
        <a:p>
          <a:pPr rtl="0"/>
          <a:r>
            <a:rPr lang="de-DE" sz="1050" dirty="0"/>
            <a:t>Wie der Name schon sagt, ist dies der Energieanbieter</a:t>
          </a:r>
          <a:endParaRPr lang="en-US" sz="1050" dirty="0"/>
        </a:p>
      </dgm:t>
    </dgm:pt>
    <dgm:pt modelId="{D5DB3B31-08F2-4325-AAE5-E47C341F3857}" type="parTrans" cxnId="{EE745C71-A0BF-40C6-8F69-353C1042921E}">
      <dgm:prSet/>
      <dgm:spPr/>
      <dgm:t>
        <a:bodyPr/>
        <a:lstStyle/>
        <a:p>
          <a:endParaRPr lang="en-US" sz="2400"/>
        </a:p>
      </dgm:t>
    </dgm:pt>
    <dgm:pt modelId="{1AB2B1E2-31F5-40C0-B78B-C0721C8E87C3}" type="sibTrans" cxnId="{EE745C71-A0BF-40C6-8F69-353C1042921E}">
      <dgm:prSet/>
      <dgm:spPr/>
      <dgm:t>
        <a:bodyPr/>
        <a:lstStyle/>
        <a:p>
          <a:endParaRPr lang="en-US" sz="2400"/>
        </a:p>
      </dgm:t>
    </dgm:pt>
    <dgm:pt modelId="{15E8F810-8CE0-4AC9-8EA2-16E897951939}" type="pres">
      <dgm:prSet presAssocID="{EBDD6E59-2456-460B-B0BB-62311389426C}" presName="diagram" presStyleCnt="0">
        <dgm:presLayoutVars>
          <dgm:chPref val="1"/>
          <dgm:dir/>
          <dgm:animOne val="branch"/>
          <dgm:animLvl val="lvl"/>
          <dgm:resizeHandles/>
        </dgm:presLayoutVars>
      </dgm:prSet>
      <dgm:spPr/>
    </dgm:pt>
    <dgm:pt modelId="{D2E5BF81-CC68-4E5B-9A73-1B693EE0E700}" type="pres">
      <dgm:prSet presAssocID="{D1CC766E-7E39-44AF-8C6C-8D1559D0B9D4}" presName="root" presStyleCnt="0"/>
      <dgm:spPr/>
    </dgm:pt>
    <dgm:pt modelId="{CA9E2379-4189-41B3-8D62-5BD8ED741BB2}" type="pres">
      <dgm:prSet presAssocID="{D1CC766E-7E39-44AF-8C6C-8D1559D0B9D4}" presName="rootComposite" presStyleCnt="0"/>
      <dgm:spPr/>
    </dgm:pt>
    <dgm:pt modelId="{E15597E2-6034-477B-A86D-6C13CAEA2DB5}" type="pres">
      <dgm:prSet presAssocID="{D1CC766E-7E39-44AF-8C6C-8D1559D0B9D4}" presName="rootText" presStyleLbl="node1" presStyleIdx="0" presStyleCnt="5" custScaleY="134816" custLinFactNeighborX="-293" custLinFactNeighborY="5078"/>
      <dgm:spPr/>
    </dgm:pt>
    <dgm:pt modelId="{2523C620-3DDC-4C85-B052-BD8AF60B6CDC}" type="pres">
      <dgm:prSet presAssocID="{D1CC766E-7E39-44AF-8C6C-8D1559D0B9D4}" presName="rootConnector" presStyleLbl="node1" presStyleIdx="0" presStyleCnt="5"/>
      <dgm:spPr/>
    </dgm:pt>
    <dgm:pt modelId="{290075D6-84C7-4E9E-9F3C-467C4FC53615}" type="pres">
      <dgm:prSet presAssocID="{D1CC766E-7E39-44AF-8C6C-8D1559D0B9D4}" presName="childShape" presStyleCnt="0"/>
      <dgm:spPr/>
    </dgm:pt>
    <dgm:pt modelId="{AE358B02-574A-488B-A09C-E4B238F661EA}" type="pres">
      <dgm:prSet presAssocID="{C14F6246-2223-4B79-A166-36958E937853}" presName="Name13" presStyleLbl="parChTrans1D2" presStyleIdx="0" presStyleCnt="5"/>
      <dgm:spPr/>
    </dgm:pt>
    <dgm:pt modelId="{8B339CAD-B8DA-4E12-B6B1-4D2693D9B230}" type="pres">
      <dgm:prSet presAssocID="{C4C0DFD6-FA32-4CC8-BB96-DD116FBC4F47}" presName="childText" presStyleLbl="bgAcc1" presStyleIdx="0" presStyleCnt="5" custScaleX="226248" custScaleY="200318" custLinFactNeighborX="2040" custLinFactNeighborY="1088">
        <dgm:presLayoutVars>
          <dgm:bulletEnabled val="1"/>
        </dgm:presLayoutVars>
      </dgm:prSet>
      <dgm:spPr/>
    </dgm:pt>
    <dgm:pt modelId="{B97F4F56-76C0-405D-BDCC-52A17BC42E13}" type="pres">
      <dgm:prSet presAssocID="{FAC59475-E682-47AA-A956-8E20B9B6F22D}" presName="root" presStyleCnt="0"/>
      <dgm:spPr/>
    </dgm:pt>
    <dgm:pt modelId="{96DFBFFB-4457-4C40-83BD-868C39835DDC}" type="pres">
      <dgm:prSet presAssocID="{FAC59475-E682-47AA-A956-8E20B9B6F22D}" presName="rootComposite" presStyleCnt="0"/>
      <dgm:spPr/>
    </dgm:pt>
    <dgm:pt modelId="{14250B88-3242-4368-94A3-1524A5994A74}" type="pres">
      <dgm:prSet presAssocID="{FAC59475-E682-47AA-A956-8E20B9B6F22D}" presName="rootText" presStyleLbl="node1" presStyleIdx="1" presStyleCnt="5" custScaleY="134816" custLinFactNeighborX="-293" custLinFactNeighborY="5078"/>
      <dgm:spPr/>
    </dgm:pt>
    <dgm:pt modelId="{9322DBD0-9ED7-4CDA-9BA1-BA8612010FA9}" type="pres">
      <dgm:prSet presAssocID="{FAC59475-E682-47AA-A956-8E20B9B6F22D}" presName="rootConnector" presStyleLbl="node1" presStyleIdx="1" presStyleCnt="5"/>
      <dgm:spPr/>
    </dgm:pt>
    <dgm:pt modelId="{1434B08E-8BC5-4CEE-BF50-C8DA5C10C73C}" type="pres">
      <dgm:prSet presAssocID="{FAC59475-E682-47AA-A956-8E20B9B6F22D}" presName="childShape" presStyleCnt="0"/>
      <dgm:spPr/>
    </dgm:pt>
    <dgm:pt modelId="{C447119C-C2AA-479A-AD0A-40DF0ADF956D}" type="pres">
      <dgm:prSet presAssocID="{C8E33FB0-4365-4F88-BF3A-255EB456223E}" presName="Name13" presStyleLbl="parChTrans1D2" presStyleIdx="1" presStyleCnt="5"/>
      <dgm:spPr/>
    </dgm:pt>
    <dgm:pt modelId="{F4A2217F-1587-4200-A5A8-68A722693404}" type="pres">
      <dgm:prSet presAssocID="{E0D343DC-FCDF-40B0-8052-74E7EA277746}" presName="childText" presStyleLbl="bgAcc1" presStyleIdx="1" presStyleCnt="5" custScaleX="154302" custScaleY="200318" custLinFactNeighborX="2040" custLinFactNeighborY="1088">
        <dgm:presLayoutVars>
          <dgm:bulletEnabled val="1"/>
        </dgm:presLayoutVars>
      </dgm:prSet>
      <dgm:spPr/>
    </dgm:pt>
    <dgm:pt modelId="{3CADC11A-B96A-45F1-988A-28D2C14CE0AA}" type="pres">
      <dgm:prSet presAssocID="{E814C282-39A2-4648-9368-0726A487B668}" presName="root" presStyleCnt="0"/>
      <dgm:spPr/>
    </dgm:pt>
    <dgm:pt modelId="{74C9CBF7-C23E-4358-B351-04AEE777A36E}" type="pres">
      <dgm:prSet presAssocID="{E814C282-39A2-4648-9368-0726A487B668}" presName="rootComposite" presStyleCnt="0"/>
      <dgm:spPr/>
    </dgm:pt>
    <dgm:pt modelId="{ADE153AB-FF38-437C-96DE-3F51334F04CE}" type="pres">
      <dgm:prSet presAssocID="{E814C282-39A2-4648-9368-0726A487B668}" presName="rootText" presStyleLbl="node1" presStyleIdx="2" presStyleCnt="5" custScaleX="146537" custScaleY="134816" custLinFactNeighborX="-293" custLinFactNeighborY="5078"/>
      <dgm:spPr/>
    </dgm:pt>
    <dgm:pt modelId="{956790AB-C6BB-4B68-8E4A-DF2088C16A0E}" type="pres">
      <dgm:prSet presAssocID="{E814C282-39A2-4648-9368-0726A487B668}" presName="rootConnector" presStyleLbl="node1" presStyleIdx="2" presStyleCnt="5"/>
      <dgm:spPr/>
    </dgm:pt>
    <dgm:pt modelId="{B7243641-A31E-40B5-BBF0-FF9612D9BE5B}" type="pres">
      <dgm:prSet presAssocID="{E814C282-39A2-4648-9368-0726A487B668}" presName="childShape" presStyleCnt="0"/>
      <dgm:spPr/>
    </dgm:pt>
    <dgm:pt modelId="{A335640C-664E-4760-BE1D-A76EF58FBABF}" type="pres">
      <dgm:prSet presAssocID="{D5DB3B31-08F2-4325-AAE5-E47C341F3857}" presName="Name13" presStyleLbl="parChTrans1D2" presStyleIdx="2" presStyleCnt="5"/>
      <dgm:spPr/>
    </dgm:pt>
    <dgm:pt modelId="{04D2A6E5-C795-4697-9E4E-AB28DD9E2D31}" type="pres">
      <dgm:prSet presAssocID="{2D5AFE86-EC95-4F1A-9C6D-AB04012F7B49}" presName="childText" presStyleLbl="bgAcc1" presStyleIdx="2" presStyleCnt="5" custScaleX="145347" custScaleY="200318" custLinFactNeighborX="2040" custLinFactNeighborY="1088">
        <dgm:presLayoutVars>
          <dgm:bulletEnabled val="1"/>
        </dgm:presLayoutVars>
      </dgm:prSet>
      <dgm:spPr/>
    </dgm:pt>
    <dgm:pt modelId="{2444CFB8-FC45-48EA-8B65-E845E407574B}" type="pres">
      <dgm:prSet presAssocID="{68DA5630-7323-4C76-9E8D-ECC4D7BA8651}" presName="root" presStyleCnt="0"/>
      <dgm:spPr/>
    </dgm:pt>
    <dgm:pt modelId="{3E7BB822-B66F-4CF8-B3BB-9FE5C5FDC734}" type="pres">
      <dgm:prSet presAssocID="{68DA5630-7323-4C76-9E8D-ECC4D7BA8651}" presName="rootComposite" presStyleCnt="0"/>
      <dgm:spPr/>
    </dgm:pt>
    <dgm:pt modelId="{080B790B-CD27-4888-8342-8DE7203EDE08}" type="pres">
      <dgm:prSet presAssocID="{68DA5630-7323-4C76-9E8D-ECC4D7BA8651}" presName="rootText" presStyleLbl="node1" presStyleIdx="3" presStyleCnt="5" custScaleY="134816" custLinFactNeighborX="0" custLinFactNeighborY="3990"/>
      <dgm:spPr/>
    </dgm:pt>
    <dgm:pt modelId="{086F85D2-5A4B-4392-A112-09789EAD8AB0}" type="pres">
      <dgm:prSet presAssocID="{68DA5630-7323-4C76-9E8D-ECC4D7BA8651}" presName="rootConnector" presStyleLbl="node1" presStyleIdx="3" presStyleCnt="5"/>
      <dgm:spPr/>
    </dgm:pt>
    <dgm:pt modelId="{23FA9D32-FDA0-4F04-8795-09408FDAC5B7}" type="pres">
      <dgm:prSet presAssocID="{68DA5630-7323-4C76-9E8D-ECC4D7BA8651}" presName="childShape" presStyleCnt="0"/>
      <dgm:spPr/>
    </dgm:pt>
    <dgm:pt modelId="{AD83BB80-41F2-4BA7-801D-96AF2102D499}" type="pres">
      <dgm:prSet presAssocID="{F7E95485-E78E-4603-A3CC-41B207B23388}" presName="Name13" presStyleLbl="parChTrans1D2" presStyleIdx="3" presStyleCnt="5"/>
      <dgm:spPr/>
    </dgm:pt>
    <dgm:pt modelId="{B6FAB7FD-2AFE-4272-BCB5-F01D47007BC6}" type="pres">
      <dgm:prSet presAssocID="{7D3C7961-05B0-49E5-9D72-6A768A279264}" presName="childText" presStyleLbl="bgAcc1" presStyleIdx="3" presStyleCnt="5" custScaleX="135346" custScaleY="267828" custLinFactNeighborX="2040" custLinFactNeighborY="1088">
        <dgm:presLayoutVars>
          <dgm:bulletEnabled val="1"/>
        </dgm:presLayoutVars>
      </dgm:prSet>
      <dgm:spPr/>
    </dgm:pt>
    <dgm:pt modelId="{F115014C-6529-47FF-AA20-909D33F0897C}" type="pres">
      <dgm:prSet presAssocID="{4769C56D-7E07-4362-B2F4-E84D854C638F}" presName="root" presStyleCnt="0"/>
      <dgm:spPr/>
    </dgm:pt>
    <dgm:pt modelId="{6438447C-1A34-43E5-A048-75ABE39BFDE6}" type="pres">
      <dgm:prSet presAssocID="{4769C56D-7E07-4362-B2F4-E84D854C638F}" presName="rootComposite" presStyleCnt="0"/>
      <dgm:spPr/>
    </dgm:pt>
    <dgm:pt modelId="{22FE76BC-0A72-4522-8D91-0AF1BD7F3F28}" type="pres">
      <dgm:prSet presAssocID="{4769C56D-7E07-4362-B2F4-E84D854C638F}" presName="rootText" presStyleLbl="node1" presStyleIdx="4" presStyleCnt="5" custScaleX="219919" custScaleY="134816"/>
      <dgm:spPr/>
    </dgm:pt>
    <dgm:pt modelId="{3885DA72-2684-4FA9-A3DD-91EEA1C5C193}" type="pres">
      <dgm:prSet presAssocID="{4769C56D-7E07-4362-B2F4-E84D854C638F}" presName="rootConnector" presStyleLbl="node1" presStyleIdx="4" presStyleCnt="5"/>
      <dgm:spPr/>
    </dgm:pt>
    <dgm:pt modelId="{3E824E91-61A1-4D31-BE00-A8FAD62AD047}" type="pres">
      <dgm:prSet presAssocID="{4769C56D-7E07-4362-B2F4-E84D854C638F}" presName="childShape" presStyleCnt="0"/>
      <dgm:spPr/>
    </dgm:pt>
    <dgm:pt modelId="{A16F6E08-D19F-4C77-A684-B825E55E47CF}" type="pres">
      <dgm:prSet presAssocID="{0886CF01-5E46-4A5F-BA35-FFF4F190B1FA}" presName="Name13" presStyleLbl="parChTrans1D2" presStyleIdx="4" presStyleCnt="5"/>
      <dgm:spPr/>
    </dgm:pt>
    <dgm:pt modelId="{39109B46-5400-448B-96F1-DA171D572463}" type="pres">
      <dgm:prSet presAssocID="{FA4E86B5-7722-40CE-A75E-7CE888F40610}" presName="childText" presStyleLbl="bgAcc1" presStyleIdx="4" presStyleCnt="5" custScaleX="170444" custScaleY="200318" custLinFactNeighborX="23841" custLinFactNeighborY="1088">
        <dgm:presLayoutVars>
          <dgm:bulletEnabled val="1"/>
        </dgm:presLayoutVars>
      </dgm:prSet>
      <dgm:spPr/>
    </dgm:pt>
  </dgm:ptLst>
  <dgm:cxnLst>
    <dgm:cxn modelId="{5DEE9305-476A-4139-97A1-430350984FA5}" type="presOf" srcId="{4769C56D-7E07-4362-B2F4-E84D854C638F}" destId="{3885DA72-2684-4FA9-A3DD-91EEA1C5C193}" srcOrd="1" destOrd="0" presId="urn:microsoft.com/office/officeart/2005/8/layout/hierarchy3"/>
    <dgm:cxn modelId="{90017608-23D8-4154-8B7D-F2A0B9078EE6}" type="presOf" srcId="{7D3C7961-05B0-49E5-9D72-6A768A279264}" destId="{B6FAB7FD-2AFE-4272-BCB5-F01D47007BC6}" srcOrd="0" destOrd="0" presId="urn:microsoft.com/office/officeart/2005/8/layout/hierarchy3"/>
    <dgm:cxn modelId="{234CF508-B656-41A7-850C-35CFCF2C9956}" type="presOf" srcId="{F7E95485-E78E-4603-A3CC-41B207B23388}" destId="{AD83BB80-41F2-4BA7-801D-96AF2102D499}" srcOrd="0" destOrd="0" presId="urn:microsoft.com/office/officeart/2005/8/layout/hierarchy3"/>
    <dgm:cxn modelId="{DE05CC0A-4443-48F3-B6F5-886A1ED0D7DE}" type="presOf" srcId="{FA4E86B5-7722-40CE-A75E-7CE888F40610}" destId="{39109B46-5400-448B-96F1-DA171D572463}" srcOrd="0" destOrd="0" presId="urn:microsoft.com/office/officeart/2005/8/layout/hierarchy3"/>
    <dgm:cxn modelId="{4DFAB00B-74BE-49C5-AA3E-C1F77CD47931}" srcId="{68DA5630-7323-4C76-9E8D-ECC4D7BA8651}" destId="{7D3C7961-05B0-49E5-9D72-6A768A279264}" srcOrd="0" destOrd="0" parTransId="{F7E95485-E78E-4603-A3CC-41B207B23388}" sibTransId="{9E54E486-1DB9-4CED-97F2-E108BF6D27AE}"/>
    <dgm:cxn modelId="{FB91CE14-9771-4AC7-9081-9B02D2D02D0F}" type="presOf" srcId="{E814C282-39A2-4648-9368-0726A487B668}" destId="{956790AB-C6BB-4B68-8E4A-DF2088C16A0E}" srcOrd="1" destOrd="0" presId="urn:microsoft.com/office/officeart/2005/8/layout/hierarchy3"/>
    <dgm:cxn modelId="{34B30016-D159-4493-A9F1-47EAD34A4F7F}" type="presOf" srcId="{D5DB3B31-08F2-4325-AAE5-E47C341F3857}" destId="{A335640C-664E-4760-BE1D-A76EF58FBABF}" srcOrd="0" destOrd="0" presId="urn:microsoft.com/office/officeart/2005/8/layout/hierarchy3"/>
    <dgm:cxn modelId="{78BEF12B-65AB-40C5-94DC-02C0A3B2625F}" type="presOf" srcId="{C4C0DFD6-FA32-4CC8-BB96-DD116FBC4F47}" destId="{8B339CAD-B8DA-4E12-B6B1-4D2693D9B230}" srcOrd="0" destOrd="0" presId="urn:microsoft.com/office/officeart/2005/8/layout/hierarchy3"/>
    <dgm:cxn modelId="{78DFDF30-D05E-4A69-9C2B-D8BEEBFAD8A7}" type="presOf" srcId="{C8E33FB0-4365-4F88-BF3A-255EB456223E}" destId="{C447119C-C2AA-479A-AD0A-40DF0ADF956D}" srcOrd="0" destOrd="0" presId="urn:microsoft.com/office/officeart/2005/8/layout/hierarchy3"/>
    <dgm:cxn modelId="{989E203A-7F28-4365-96A1-59FCED43DCE2}" type="presOf" srcId="{D1CC766E-7E39-44AF-8C6C-8D1559D0B9D4}" destId="{2523C620-3DDC-4C85-B052-BD8AF60B6CDC}" srcOrd="1" destOrd="0" presId="urn:microsoft.com/office/officeart/2005/8/layout/hierarchy3"/>
    <dgm:cxn modelId="{0A338340-CC1A-434A-86BB-1C1B85F50175}" srcId="{EBDD6E59-2456-460B-B0BB-62311389426C}" destId="{FAC59475-E682-47AA-A956-8E20B9B6F22D}" srcOrd="1" destOrd="0" parTransId="{15FE2C3A-7D26-418D-B64C-E2ADB74D4D84}" sibTransId="{62EA018D-0D78-4B6E-BBC5-73D989A1698D}"/>
    <dgm:cxn modelId="{0194DE43-C940-48B1-BC10-63AD312B51BD}" type="presOf" srcId="{FAC59475-E682-47AA-A956-8E20B9B6F22D}" destId="{14250B88-3242-4368-94A3-1524A5994A74}" srcOrd="0" destOrd="0" presId="urn:microsoft.com/office/officeart/2005/8/layout/hierarchy3"/>
    <dgm:cxn modelId="{DEBA3565-CA8E-4341-B822-66D84693CADD}" type="presOf" srcId="{D1CC766E-7E39-44AF-8C6C-8D1559D0B9D4}" destId="{E15597E2-6034-477B-A86D-6C13CAEA2DB5}" srcOrd="0" destOrd="0" presId="urn:microsoft.com/office/officeart/2005/8/layout/hierarchy3"/>
    <dgm:cxn modelId="{A6EC6C6A-64AB-4DE6-82DF-35229E24263C}" type="presOf" srcId="{FAC59475-E682-47AA-A956-8E20B9B6F22D}" destId="{9322DBD0-9ED7-4CDA-9BA1-BA8612010FA9}" srcOrd="1" destOrd="0" presId="urn:microsoft.com/office/officeart/2005/8/layout/hierarchy3"/>
    <dgm:cxn modelId="{04D5636C-5B94-464C-8E81-65DD9A60AD03}" srcId="{FAC59475-E682-47AA-A956-8E20B9B6F22D}" destId="{E0D343DC-FCDF-40B0-8052-74E7EA277746}" srcOrd="0" destOrd="0" parTransId="{C8E33FB0-4365-4F88-BF3A-255EB456223E}" sibTransId="{22D81E92-67E1-43C5-9B2E-8AB3E940D66C}"/>
    <dgm:cxn modelId="{9A8F264E-E35D-4596-881D-415B3BF7C6AC}" type="presOf" srcId="{4769C56D-7E07-4362-B2F4-E84D854C638F}" destId="{22FE76BC-0A72-4522-8D91-0AF1BD7F3F28}" srcOrd="0" destOrd="0" presId="urn:microsoft.com/office/officeart/2005/8/layout/hierarchy3"/>
    <dgm:cxn modelId="{EE745C71-A0BF-40C6-8F69-353C1042921E}" srcId="{E814C282-39A2-4648-9368-0726A487B668}" destId="{2D5AFE86-EC95-4F1A-9C6D-AB04012F7B49}" srcOrd="0" destOrd="0" parTransId="{D5DB3B31-08F2-4325-AAE5-E47C341F3857}" sibTransId="{1AB2B1E2-31F5-40C0-B78B-C0721C8E87C3}"/>
    <dgm:cxn modelId="{C0387052-6408-41D3-8836-D702145DC058}" srcId="{4769C56D-7E07-4362-B2F4-E84D854C638F}" destId="{FA4E86B5-7722-40CE-A75E-7CE888F40610}" srcOrd="0" destOrd="0" parTransId="{0886CF01-5E46-4A5F-BA35-FFF4F190B1FA}" sibTransId="{D311065F-265A-4FD4-9688-69D3FE6BE0D9}"/>
    <dgm:cxn modelId="{8F712C79-D753-4009-B0DB-8252B928857A}" srcId="{EBDD6E59-2456-460B-B0BB-62311389426C}" destId="{D1CC766E-7E39-44AF-8C6C-8D1559D0B9D4}" srcOrd="0" destOrd="0" parTransId="{E580684B-BE43-446A-9605-9F39BBE0D3DE}" sibTransId="{0915DC93-E0F0-4AFD-9133-FFBA9DD9AA8F}"/>
    <dgm:cxn modelId="{B2C1467B-3AEC-4810-B11E-129EC0C82F8B}" srcId="{EBDD6E59-2456-460B-B0BB-62311389426C}" destId="{68DA5630-7323-4C76-9E8D-ECC4D7BA8651}" srcOrd="3" destOrd="0" parTransId="{59DB5709-2B36-4068-9F9E-9D5022E15B1C}" sibTransId="{04C84DBB-4418-42DD-AC80-55719C9FE073}"/>
    <dgm:cxn modelId="{F1DC3282-66F9-40CD-9FCE-DE024E720055}" type="presOf" srcId="{68DA5630-7323-4C76-9E8D-ECC4D7BA8651}" destId="{080B790B-CD27-4888-8342-8DE7203EDE08}" srcOrd="0" destOrd="0" presId="urn:microsoft.com/office/officeart/2005/8/layout/hierarchy3"/>
    <dgm:cxn modelId="{303B9D8E-4D6F-4761-B21A-41F5D961633F}" type="presOf" srcId="{E0D343DC-FCDF-40B0-8052-74E7EA277746}" destId="{F4A2217F-1587-4200-A5A8-68A722693404}" srcOrd="0" destOrd="0" presId="urn:microsoft.com/office/officeart/2005/8/layout/hierarchy3"/>
    <dgm:cxn modelId="{2BD96BA5-AFC7-4B4D-8025-FE7A03D68981}" type="presOf" srcId="{C14F6246-2223-4B79-A166-36958E937853}" destId="{AE358B02-574A-488B-A09C-E4B238F661EA}" srcOrd="0" destOrd="0" presId="urn:microsoft.com/office/officeart/2005/8/layout/hierarchy3"/>
    <dgm:cxn modelId="{4176A5B5-EC9B-45F8-A254-D7EA900C12A7}" type="presOf" srcId="{2D5AFE86-EC95-4F1A-9C6D-AB04012F7B49}" destId="{04D2A6E5-C795-4697-9E4E-AB28DD9E2D31}" srcOrd="0" destOrd="0" presId="urn:microsoft.com/office/officeart/2005/8/layout/hierarchy3"/>
    <dgm:cxn modelId="{D77B32B6-D8F8-4325-AB97-DB04B8F9416B}" type="presOf" srcId="{EBDD6E59-2456-460B-B0BB-62311389426C}" destId="{15E8F810-8CE0-4AC9-8EA2-16E897951939}" srcOrd="0" destOrd="0" presId="urn:microsoft.com/office/officeart/2005/8/layout/hierarchy3"/>
    <dgm:cxn modelId="{EC523EC9-3B16-4863-AAC9-48A1BF6E8DC2}" type="presOf" srcId="{0886CF01-5E46-4A5F-BA35-FFF4F190B1FA}" destId="{A16F6E08-D19F-4C77-A684-B825E55E47CF}" srcOrd="0" destOrd="0" presId="urn:microsoft.com/office/officeart/2005/8/layout/hierarchy3"/>
    <dgm:cxn modelId="{8E2B00D6-7403-46FA-8ABF-5733DA9ACAB2}" srcId="{D1CC766E-7E39-44AF-8C6C-8D1559D0B9D4}" destId="{C4C0DFD6-FA32-4CC8-BB96-DD116FBC4F47}" srcOrd="0" destOrd="0" parTransId="{C14F6246-2223-4B79-A166-36958E937853}" sibTransId="{DA3F09D5-E9F3-4881-9358-9D2280B670EB}"/>
    <dgm:cxn modelId="{6E680EDD-A5CF-413F-B720-5B07AB5C9AF0}" srcId="{EBDD6E59-2456-460B-B0BB-62311389426C}" destId="{4769C56D-7E07-4362-B2F4-E84D854C638F}" srcOrd="4" destOrd="0" parTransId="{9881F65B-0910-466B-85A6-566B63AD0FFE}" sibTransId="{AF682DDB-0446-4EEA-B7D9-5222DC4EC7FE}"/>
    <dgm:cxn modelId="{69BDE3E1-A5E2-48CB-B81C-B9087C7FDF8C}" type="presOf" srcId="{E814C282-39A2-4648-9368-0726A487B668}" destId="{ADE153AB-FF38-437C-96DE-3F51334F04CE}" srcOrd="0" destOrd="0" presId="urn:microsoft.com/office/officeart/2005/8/layout/hierarchy3"/>
    <dgm:cxn modelId="{B9EF9EEA-90B3-4E40-B98D-E4802F3C4039}" srcId="{EBDD6E59-2456-460B-B0BB-62311389426C}" destId="{E814C282-39A2-4648-9368-0726A487B668}" srcOrd="2" destOrd="0" parTransId="{9E8B5AD8-66F0-4D46-86AD-E2E973C8BB98}" sibTransId="{92C8B69D-D2F3-42D8-A11B-4C1B20E92F12}"/>
    <dgm:cxn modelId="{4E4787F8-FBD6-4F7F-99D1-9FC0B07FF7AB}" type="presOf" srcId="{68DA5630-7323-4C76-9E8D-ECC4D7BA8651}" destId="{086F85D2-5A4B-4392-A112-09789EAD8AB0}" srcOrd="1" destOrd="0" presId="urn:microsoft.com/office/officeart/2005/8/layout/hierarchy3"/>
    <dgm:cxn modelId="{592B9C43-4A37-4BB6-9BB4-EEE75E4B57C7}" type="presParOf" srcId="{15E8F810-8CE0-4AC9-8EA2-16E897951939}" destId="{D2E5BF81-CC68-4E5B-9A73-1B693EE0E700}" srcOrd="0" destOrd="0" presId="urn:microsoft.com/office/officeart/2005/8/layout/hierarchy3"/>
    <dgm:cxn modelId="{C7379977-92AD-4ACF-AFA6-2A8471A2EB00}" type="presParOf" srcId="{D2E5BF81-CC68-4E5B-9A73-1B693EE0E700}" destId="{CA9E2379-4189-41B3-8D62-5BD8ED741BB2}" srcOrd="0" destOrd="0" presId="urn:microsoft.com/office/officeart/2005/8/layout/hierarchy3"/>
    <dgm:cxn modelId="{464D6565-2B36-4524-8588-830CBB768802}" type="presParOf" srcId="{CA9E2379-4189-41B3-8D62-5BD8ED741BB2}" destId="{E15597E2-6034-477B-A86D-6C13CAEA2DB5}" srcOrd="0" destOrd="0" presId="urn:microsoft.com/office/officeart/2005/8/layout/hierarchy3"/>
    <dgm:cxn modelId="{0828B8F1-CF76-4804-BE31-B31DCB8139C5}" type="presParOf" srcId="{CA9E2379-4189-41B3-8D62-5BD8ED741BB2}" destId="{2523C620-3DDC-4C85-B052-BD8AF60B6CDC}" srcOrd="1" destOrd="0" presId="urn:microsoft.com/office/officeart/2005/8/layout/hierarchy3"/>
    <dgm:cxn modelId="{5C02BFD4-32C1-433E-BDF4-2750B084F4A2}" type="presParOf" srcId="{D2E5BF81-CC68-4E5B-9A73-1B693EE0E700}" destId="{290075D6-84C7-4E9E-9F3C-467C4FC53615}" srcOrd="1" destOrd="0" presId="urn:microsoft.com/office/officeart/2005/8/layout/hierarchy3"/>
    <dgm:cxn modelId="{DFB1BA42-1126-4ED6-ABA8-BF4B095B5D2A}" type="presParOf" srcId="{290075D6-84C7-4E9E-9F3C-467C4FC53615}" destId="{AE358B02-574A-488B-A09C-E4B238F661EA}" srcOrd="0" destOrd="0" presId="urn:microsoft.com/office/officeart/2005/8/layout/hierarchy3"/>
    <dgm:cxn modelId="{33B0A0E0-FFBF-4989-8B26-D4798489D2A8}" type="presParOf" srcId="{290075D6-84C7-4E9E-9F3C-467C4FC53615}" destId="{8B339CAD-B8DA-4E12-B6B1-4D2693D9B230}" srcOrd="1" destOrd="0" presId="urn:microsoft.com/office/officeart/2005/8/layout/hierarchy3"/>
    <dgm:cxn modelId="{FC85E196-7C9C-40E8-AD76-B586250AC38A}" type="presParOf" srcId="{15E8F810-8CE0-4AC9-8EA2-16E897951939}" destId="{B97F4F56-76C0-405D-BDCC-52A17BC42E13}" srcOrd="1" destOrd="0" presId="urn:microsoft.com/office/officeart/2005/8/layout/hierarchy3"/>
    <dgm:cxn modelId="{CD5F0BF4-0716-4247-9EA7-A76CBD3F7DAF}" type="presParOf" srcId="{B97F4F56-76C0-405D-BDCC-52A17BC42E13}" destId="{96DFBFFB-4457-4C40-83BD-868C39835DDC}" srcOrd="0" destOrd="0" presId="urn:microsoft.com/office/officeart/2005/8/layout/hierarchy3"/>
    <dgm:cxn modelId="{5D480EBD-A55A-4241-B765-A8510D4DE958}" type="presParOf" srcId="{96DFBFFB-4457-4C40-83BD-868C39835DDC}" destId="{14250B88-3242-4368-94A3-1524A5994A74}" srcOrd="0" destOrd="0" presId="urn:microsoft.com/office/officeart/2005/8/layout/hierarchy3"/>
    <dgm:cxn modelId="{DFCEEFA7-88C4-4CEB-91D5-12AD5FD1BDA2}" type="presParOf" srcId="{96DFBFFB-4457-4C40-83BD-868C39835DDC}" destId="{9322DBD0-9ED7-4CDA-9BA1-BA8612010FA9}" srcOrd="1" destOrd="0" presId="urn:microsoft.com/office/officeart/2005/8/layout/hierarchy3"/>
    <dgm:cxn modelId="{5BF178B4-7B07-416C-B2B4-CA00F7C8DE02}" type="presParOf" srcId="{B97F4F56-76C0-405D-BDCC-52A17BC42E13}" destId="{1434B08E-8BC5-4CEE-BF50-C8DA5C10C73C}" srcOrd="1" destOrd="0" presId="urn:microsoft.com/office/officeart/2005/8/layout/hierarchy3"/>
    <dgm:cxn modelId="{19EF745B-A526-4CC0-AB2F-29A718C7AB7B}" type="presParOf" srcId="{1434B08E-8BC5-4CEE-BF50-C8DA5C10C73C}" destId="{C447119C-C2AA-479A-AD0A-40DF0ADF956D}" srcOrd="0" destOrd="0" presId="urn:microsoft.com/office/officeart/2005/8/layout/hierarchy3"/>
    <dgm:cxn modelId="{AE378928-0A45-42C6-8E62-B3B02896C252}" type="presParOf" srcId="{1434B08E-8BC5-4CEE-BF50-C8DA5C10C73C}" destId="{F4A2217F-1587-4200-A5A8-68A722693404}" srcOrd="1" destOrd="0" presId="urn:microsoft.com/office/officeart/2005/8/layout/hierarchy3"/>
    <dgm:cxn modelId="{18690323-E32D-4364-9C20-46BFC5FC43A6}" type="presParOf" srcId="{15E8F810-8CE0-4AC9-8EA2-16E897951939}" destId="{3CADC11A-B96A-45F1-988A-28D2C14CE0AA}" srcOrd="2" destOrd="0" presId="urn:microsoft.com/office/officeart/2005/8/layout/hierarchy3"/>
    <dgm:cxn modelId="{5C7D410F-372F-479C-B273-CEBD473809BB}" type="presParOf" srcId="{3CADC11A-B96A-45F1-988A-28D2C14CE0AA}" destId="{74C9CBF7-C23E-4358-B351-04AEE777A36E}" srcOrd="0" destOrd="0" presId="urn:microsoft.com/office/officeart/2005/8/layout/hierarchy3"/>
    <dgm:cxn modelId="{BBE7C07D-9F11-4022-A1AA-F2749D1BE06D}" type="presParOf" srcId="{74C9CBF7-C23E-4358-B351-04AEE777A36E}" destId="{ADE153AB-FF38-437C-96DE-3F51334F04CE}" srcOrd="0" destOrd="0" presId="urn:microsoft.com/office/officeart/2005/8/layout/hierarchy3"/>
    <dgm:cxn modelId="{04AA4B62-8701-40DE-9665-3D4854813F94}" type="presParOf" srcId="{74C9CBF7-C23E-4358-B351-04AEE777A36E}" destId="{956790AB-C6BB-4B68-8E4A-DF2088C16A0E}" srcOrd="1" destOrd="0" presId="urn:microsoft.com/office/officeart/2005/8/layout/hierarchy3"/>
    <dgm:cxn modelId="{C8AB2759-4277-4002-8259-F4E9BBA02A78}" type="presParOf" srcId="{3CADC11A-B96A-45F1-988A-28D2C14CE0AA}" destId="{B7243641-A31E-40B5-BBF0-FF9612D9BE5B}" srcOrd="1" destOrd="0" presId="urn:microsoft.com/office/officeart/2005/8/layout/hierarchy3"/>
    <dgm:cxn modelId="{7D4D223B-8000-4B94-AEBC-D739E8E56E6F}" type="presParOf" srcId="{B7243641-A31E-40B5-BBF0-FF9612D9BE5B}" destId="{A335640C-664E-4760-BE1D-A76EF58FBABF}" srcOrd="0" destOrd="0" presId="urn:microsoft.com/office/officeart/2005/8/layout/hierarchy3"/>
    <dgm:cxn modelId="{7785EC5E-D41F-488F-8904-3FD3E6861625}" type="presParOf" srcId="{B7243641-A31E-40B5-BBF0-FF9612D9BE5B}" destId="{04D2A6E5-C795-4697-9E4E-AB28DD9E2D31}" srcOrd="1" destOrd="0" presId="urn:microsoft.com/office/officeart/2005/8/layout/hierarchy3"/>
    <dgm:cxn modelId="{003A58E4-756B-4D40-9619-BDB000F4C445}" type="presParOf" srcId="{15E8F810-8CE0-4AC9-8EA2-16E897951939}" destId="{2444CFB8-FC45-48EA-8B65-E845E407574B}" srcOrd="3" destOrd="0" presId="urn:microsoft.com/office/officeart/2005/8/layout/hierarchy3"/>
    <dgm:cxn modelId="{D75803B4-5354-4B26-B675-18466054371D}" type="presParOf" srcId="{2444CFB8-FC45-48EA-8B65-E845E407574B}" destId="{3E7BB822-B66F-4CF8-B3BB-9FE5C5FDC734}" srcOrd="0" destOrd="0" presId="urn:microsoft.com/office/officeart/2005/8/layout/hierarchy3"/>
    <dgm:cxn modelId="{2E9FD2E8-CD3F-4B1C-A7E6-48BA23259EB3}" type="presParOf" srcId="{3E7BB822-B66F-4CF8-B3BB-9FE5C5FDC734}" destId="{080B790B-CD27-4888-8342-8DE7203EDE08}" srcOrd="0" destOrd="0" presId="urn:microsoft.com/office/officeart/2005/8/layout/hierarchy3"/>
    <dgm:cxn modelId="{6377071F-806E-4EBD-8D7E-F13A811B524D}" type="presParOf" srcId="{3E7BB822-B66F-4CF8-B3BB-9FE5C5FDC734}" destId="{086F85D2-5A4B-4392-A112-09789EAD8AB0}" srcOrd="1" destOrd="0" presId="urn:microsoft.com/office/officeart/2005/8/layout/hierarchy3"/>
    <dgm:cxn modelId="{5D399437-BBFD-41FE-8FED-658732DD1567}" type="presParOf" srcId="{2444CFB8-FC45-48EA-8B65-E845E407574B}" destId="{23FA9D32-FDA0-4F04-8795-09408FDAC5B7}" srcOrd="1" destOrd="0" presId="urn:microsoft.com/office/officeart/2005/8/layout/hierarchy3"/>
    <dgm:cxn modelId="{227454A6-738F-4AEA-87AF-870D543DAEB5}" type="presParOf" srcId="{23FA9D32-FDA0-4F04-8795-09408FDAC5B7}" destId="{AD83BB80-41F2-4BA7-801D-96AF2102D499}" srcOrd="0" destOrd="0" presId="urn:microsoft.com/office/officeart/2005/8/layout/hierarchy3"/>
    <dgm:cxn modelId="{5C1E6DA8-D83A-4DAA-8123-7867D7154A21}" type="presParOf" srcId="{23FA9D32-FDA0-4F04-8795-09408FDAC5B7}" destId="{B6FAB7FD-2AFE-4272-BCB5-F01D47007BC6}" srcOrd="1" destOrd="0" presId="urn:microsoft.com/office/officeart/2005/8/layout/hierarchy3"/>
    <dgm:cxn modelId="{C033DA3B-E0D8-491F-9587-5D7EA81BEF8D}" type="presParOf" srcId="{15E8F810-8CE0-4AC9-8EA2-16E897951939}" destId="{F115014C-6529-47FF-AA20-909D33F0897C}" srcOrd="4" destOrd="0" presId="urn:microsoft.com/office/officeart/2005/8/layout/hierarchy3"/>
    <dgm:cxn modelId="{8EB41410-7955-4942-840B-7E0BDB670B74}" type="presParOf" srcId="{F115014C-6529-47FF-AA20-909D33F0897C}" destId="{6438447C-1A34-43E5-A048-75ABE39BFDE6}" srcOrd="0" destOrd="0" presId="urn:microsoft.com/office/officeart/2005/8/layout/hierarchy3"/>
    <dgm:cxn modelId="{C7D7AA8B-73AD-4609-BC53-C2485473EFAA}" type="presParOf" srcId="{6438447C-1A34-43E5-A048-75ABE39BFDE6}" destId="{22FE76BC-0A72-4522-8D91-0AF1BD7F3F28}" srcOrd="0" destOrd="0" presId="urn:microsoft.com/office/officeart/2005/8/layout/hierarchy3"/>
    <dgm:cxn modelId="{21E55A95-6C47-461B-8E64-40A970ED4C8F}" type="presParOf" srcId="{6438447C-1A34-43E5-A048-75ABE39BFDE6}" destId="{3885DA72-2684-4FA9-A3DD-91EEA1C5C193}" srcOrd="1" destOrd="0" presId="urn:microsoft.com/office/officeart/2005/8/layout/hierarchy3"/>
    <dgm:cxn modelId="{73F21C36-C04A-4C29-9645-D85036B151C2}" type="presParOf" srcId="{F115014C-6529-47FF-AA20-909D33F0897C}" destId="{3E824E91-61A1-4D31-BE00-A8FAD62AD047}" srcOrd="1" destOrd="0" presId="urn:microsoft.com/office/officeart/2005/8/layout/hierarchy3"/>
    <dgm:cxn modelId="{7788290D-C110-423D-9012-0039B0C7F9C9}" type="presParOf" srcId="{3E824E91-61A1-4D31-BE00-A8FAD62AD047}" destId="{A16F6E08-D19F-4C77-A684-B825E55E47CF}" srcOrd="0" destOrd="0" presId="urn:microsoft.com/office/officeart/2005/8/layout/hierarchy3"/>
    <dgm:cxn modelId="{6EC01B00-33F8-46B2-9900-5E82CC32B0BC}" type="presParOf" srcId="{3E824E91-61A1-4D31-BE00-A8FAD62AD047}" destId="{39109B46-5400-448B-96F1-DA171D572463}" srcOrd="1" destOrd="0" presId="urn:microsoft.com/office/officeart/2005/8/layout/hierarchy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A5A2CA1-D372-4E79-8C4A-CF815BFD0F7E}"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en-US"/>
        </a:p>
      </dgm:t>
    </dgm:pt>
    <dgm:pt modelId="{31C8436D-2F3A-4782-B60B-3279725C415E}">
      <dgm:prSet/>
      <dgm:spPr/>
      <dgm:t>
        <a:bodyPr/>
        <a:lstStyle/>
        <a:p>
          <a:pPr rtl="0"/>
          <a:r>
            <a:rPr lang="en-US" i="1" dirty="0"/>
            <a:t>Guaranteed  Savings</a:t>
          </a:r>
          <a:r>
            <a:rPr lang="en-US" dirty="0"/>
            <a:t>-Modell</a:t>
          </a:r>
        </a:p>
      </dgm:t>
    </dgm:pt>
    <dgm:pt modelId="{B84210CA-AA80-4500-AF34-C4644CDC6832}" type="parTrans" cxnId="{5A720B17-B03B-44C8-9002-698587820EAB}">
      <dgm:prSet/>
      <dgm:spPr/>
      <dgm:t>
        <a:bodyPr/>
        <a:lstStyle/>
        <a:p>
          <a:endParaRPr lang="en-US"/>
        </a:p>
      </dgm:t>
    </dgm:pt>
    <dgm:pt modelId="{6D134FD1-7B8A-4839-A1AA-AC358441A6AA}" type="sibTrans" cxnId="{5A720B17-B03B-44C8-9002-698587820EAB}">
      <dgm:prSet/>
      <dgm:spPr/>
      <dgm:t>
        <a:bodyPr/>
        <a:lstStyle/>
        <a:p>
          <a:endParaRPr lang="en-US"/>
        </a:p>
      </dgm:t>
    </dgm:pt>
    <dgm:pt modelId="{38B7081F-DDD4-4DAF-8160-2ED6F34983DC}">
      <dgm:prSet/>
      <dgm:spPr/>
      <dgm:t>
        <a:bodyPr/>
        <a:lstStyle/>
        <a:p>
          <a:pPr rtl="0"/>
          <a:r>
            <a:rPr lang="en-US" i="1" dirty="0"/>
            <a:t>Shared Savings</a:t>
          </a:r>
          <a:r>
            <a:rPr lang="en-US" dirty="0"/>
            <a:t>-Modell  </a:t>
          </a:r>
        </a:p>
      </dgm:t>
    </dgm:pt>
    <dgm:pt modelId="{A47C301F-FF27-4D77-B85B-5970BC9C3D26}" type="parTrans" cxnId="{F70FA4F8-6012-449A-9A28-C43D503824E9}">
      <dgm:prSet/>
      <dgm:spPr/>
      <dgm:t>
        <a:bodyPr/>
        <a:lstStyle/>
        <a:p>
          <a:endParaRPr lang="en-US"/>
        </a:p>
      </dgm:t>
    </dgm:pt>
    <dgm:pt modelId="{1E0F45EE-9DC3-4BC4-B5DA-E1C5E9A98277}" type="sibTrans" cxnId="{F70FA4F8-6012-449A-9A28-C43D503824E9}">
      <dgm:prSet/>
      <dgm:spPr/>
      <dgm:t>
        <a:bodyPr/>
        <a:lstStyle/>
        <a:p>
          <a:endParaRPr lang="en-US"/>
        </a:p>
      </dgm:t>
    </dgm:pt>
    <dgm:pt modelId="{F38D7D68-101B-4992-B94E-7105ABA6FCF2}">
      <dgm:prSet/>
      <dgm:spPr/>
      <dgm:t>
        <a:bodyPr/>
        <a:lstStyle/>
        <a:p>
          <a:pPr rtl="0"/>
          <a:r>
            <a:rPr lang="de-DE" dirty="0"/>
            <a:t>Die ESCO plant und implementiert das Projekt und garantiert die Energieeinsparungen</a:t>
          </a:r>
          <a:endParaRPr lang="en-US" dirty="0"/>
        </a:p>
      </dgm:t>
    </dgm:pt>
    <dgm:pt modelId="{08228D4F-50E3-4C2A-8343-DA47F4BD5DC1}" type="parTrans" cxnId="{94FCBDE7-684F-417B-AE58-5175E663C3BC}">
      <dgm:prSet/>
      <dgm:spPr/>
      <dgm:t>
        <a:bodyPr/>
        <a:lstStyle/>
        <a:p>
          <a:endParaRPr lang="en-US"/>
        </a:p>
      </dgm:t>
    </dgm:pt>
    <dgm:pt modelId="{7B5BFEA8-8BB2-4BA3-B602-E1AE8F1C7097}" type="sibTrans" cxnId="{94FCBDE7-684F-417B-AE58-5175E663C3BC}">
      <dgm:prSet/>
      <dgm:spPr/>
      <dgm:t>
        <a:bodyPr/>
        <a:lstStyle/>
        <a:p>
          <a:endParaRPr lang="en-US"/>
        </a:p>
      </dgm:t>
    </dgm:pt>
    <dgm:pt modelId="{A40CCA2B-7E28-4518-9CFE-9C4D7339C2AE}">
      <dgm:prSet/>
      <dgm:spPr/>
      <dgm:t>
        <a:bodyPr/>
        <a:lstStyle/>
        <a:p>
          <a:pPr rtl="0"/>
          <a:r>
            <a:rPr lang="de-DE" dirty="0"/>
            <a:t>Die Einsparungen werden nach einem festgelegten Prozentsatz aufgeteilt</a:t>
          </a:r>
          <a:endParaRPr lang="en-US" dirty="0"/>
        </a:p>
      </dgm:t>
    </dgm:pt>
    <dgm:pt modelId="{D877EAB9-4368-4BFC-AC82-5A3A0547DE02}" type="parTrans" cxnId="{D0250C00-3105-408C-A4D7-524A7F4B007B}">
      <dgm:prSet/>
      <dgm:spPr/>
      <dgm:t>
        <a:bodyPr/>
        <a:lstStyle/>
        <a:p>
          <a:endParaRPr lang="en-US"/>
        </a:p>
      </dgm:t>
    </dgm:pt>
    <dgm:pt modelId="{1B96C24F-2D2C-4825-90D1-B262A78480FA}" type="sibTrans" cxnId="{D0250C00-3105-408C-A4D7-524A7F4B007B}">
      <dgm:prSet/>
      <dgm:spPr/>
      <dgm:t>
        <a:bodyPr/>
        <a:lstStyle/>
        <a:p>
          <a:endParaRPr lang="en-US"/>
        </a:p>
      </dgm:t>
    </dgm:pt>
    <dgm:pt modelId="{477B9FFB-5892-4D87-BABB-10C2ACE01E8F}">
      <dgm:prSet/>
      <dgm:spPr/>
      <dgm:t>
        <a:bodyPr/>
        <a:lstStyle/>
        <a:p>
          <a:pPr rtl="0"/>
          <a:r>
            <a:rPr lang="de-DE" dirty="0"/>
            <a:t>Wenn die Einsparungen über dem garantierten Niveau liegen, werden die zusätzlichen Einsparungen zwischen dem Kunden und dem ESCO aufgeteilt. Liegen sie jedoch unter dem garantierten Niveau, ist das ESCO verpflichtet, Defizite an den Kunden zurückzuzahlen</a:t>
          </a:r>
          <a:endParaRPr lang="en-US" dirty="0"/>
        </a:p>
      </dgm:t>
    </dgm:pt>
    <dgm:pt modelId="{5D108BAF-4B91-4FD2-BEAA-B51125C28A22}" type="parTrans" cxnId="{F3D7F582-D5CD-4C2F-8ED5-8CCA953876BE}">
      <dgm:prSet/>
      <dgm:spPr/>
      <dgm:t>
        <a:bodyPr/>
        <a:lstStyle/>
        <a:p>
          <a:endParaRPr lang="en-US"/>
        </a:p>
      </dgm:t>
    </dgm:pt>
    <dgm:pt modelId="{5F28ADD2-F5D3-4A51-B45E-BEDB7CB509E8}" type="sibTrans" cxnId="{F3D7F582-D5CD-4C2F-8ED5-8CCA953876BE}">
      <dgm:prSet/>
      <dgm:spPr/>
      <dgm:t>
        <a:bodyPr/>
        <a:lstStyle/>
        <a:p>
          <a:endParaRPr lang="en-US"/>
        </a:p>
      </dgm:t>
    </dgm:pt>
    <dgm:pt modelId="{15F8FFD0-F437-4DEA-BC12-0856D5E44008}">
      <dgm:prSet/>
      <dgm:spPr/>
      <dgm:t>
        <a:bodyPr/>
        <a:lstStyle/>
        <a:p>
          <a:pPr rtl="0"/>
          <a:r>
            <a:rPr lang="de-DE" dirty="0"/>
            <a:t>In der Regel gibt es auch Unterschiede in der Zahlungsmodalität, im primären technischen Fokus sowie in der Aufteilung von Energieeinsparungen</a:t>
          </a:r>
          <a:endParaRPr lang="en-US" dirty="0"/>
        </a:p>
      </dgm:t>
    </dgm:pt>
    <dgm:pt modelId="{5CCAB241-78D0-4C9A-A7A0-4F1F428D72F5}" type="parTrans" cxnId="{A77D107B-2995-456D-8588-9BDEE29F8E5C}">
      <dgm:prSet/>
      <dgm:spPr/>
      <dgm:t>
        <a:bodyPr/>
        <a:lstStyle/>
        <a:p>
          <a:endParaRPr lang="en-US"/>
        </a:p>
      </dgm:t>
    </dgm:pt>
    <dgm:pt modelId="{1B6B23DB-967F-45AD-BCEF-BB01376ABF51}" type="sibTrans" cxnId="{A77D107B-2995-456D-8588-9BDEE29F8E5C}">
      <dgm:prSet/>
      <dgm:spPr/>
      <dgm:t>
        <a:bodyPr/>
        <a:lstStyle/>
        <a:p>
          <a:endParaRPr lang="en-US"/>
        </a:p>
      </dgm:t>
    </dgm:pt>
    <dgm:pt modelId="{60FD790C-CD34-47A9-A92B-ACB37F1A058B}" type="pres">
      <dgm:prSet presAssocID="{CA5A2CA1-D372-4E79-8C4A-CF815BFD0F7E}" presName="Name0" presStyleCnt="0">
        <dgm:presLayoutVars>
          <dgm:dir/>
          <dgm:animLvl val="lvl"/>
          <dgm:resizeHandles val="exact"/>
        </dgm:presLayoutVars>
      </dgm:prSet>
      <dgm:spPr/>
    </dgm:pt>
    <dgm:pt modelId="{A356BEA5-FC40-4D42-8E82-3975C02E6055}" type="pres">
      <dgm:prSet presAssocID="{31C8436D-2F3A-4782-B60B-3279725C415E}" presName="composite" presStyleCnt="0"/>
      <dgm:spPr/>
    </dgm:pt>
    <dgm:pt modelId="{B032E6CA-433D-4613-9414-48BFA988E377}" type="pres">
      <dgm:prSet presAssocID="{31C8436D-2F3A-4782-B60B-3279725C415E}" presName="parTx" presStyleLbl="alignNode1" presStyleIdx="0" presStyleCnt="2">
        <dgm:presLayoutVars>
          <dgm:chMax val="0"/>
          <dgm:chPref val="0"/>
          <dgm:bulletEnabled val="1"/>
        </dgm:presLayoutVars>
      </dgm:prSet>
      <dgm:spPr/>
    </dgm:pt>
    <dgm:pt modelId="{09AFC1FD-E876-4598-A540-BC2E8B9D833F}" type="pres">
      <dgm:prSet presAssocID="{31C8436D-2F3A-4782-B60B-3279725C415E}" presName="desTx" presStyleLbl="alignAccFollowNode1" presStyleIdx="0" presStyleCnt="2">
        <dgm:presLayoutVars>
          <dgm:bulletEnabled val="1"/>
        </dgm:presLayoutVars>
      </dgm:prSet>
      <dgm:spPr/>
    </dgm:pt>
    <dgm:pt modelId="{4170CD49-E3B6-4CDC-86A8-627C847A4443}" type="pres">
      <dgm:prSet presAssocID="{6D134FD1-7B8A-4839-A1AA-AC358441A6AA}" presName="space" presStyleCnt="0"/>
      <dgm:spPr/>
    </dgm:pt>
    <dgm:pt modelId="{6F3CA7C5-0E46-4938-890F-94AD331E24E1}" type="pres">
      <dgm:prSet presAssocID="{38B7081F-DDD4-4DAF-8160-2ED6F34983DC}" presName="composite" presStyleCnt="0"/>
      <dgm:spPr/>
    </dgm:pt>
    <dgm:pt modelId="{B019B800-730E-4094-9A67-18878AE29B9B}" type="pres">
      <dgm:prSet presAssocID="{38B7081F-DDD4-4DAF-8160-2ED6F34983DC}" presName="parTx" presStyleLbl="alignNode1" presStyleIdx="1" presStyleCnt="2">
        <dgm:presLayoutVars>
          <dgm:chMax val="0"/>
          <dgm:chPref val="0"/>
          <dgm:bulletEnabled val="1"/>
        </dgm:presLayoutVars>
      </dgm:prSet>
      <dgm:spPr/>
    </dgm:pt>
    <dgm:pt modelId="{D34D202D-850E-4EE0-ABA8-3FB437840635}" type="pres">
      <dgm:prSet presAssocID="{38B7081F-DDD4-4DAF-8160-2ED6F34983DC}" presName="desTx" presStyleLbl="alignAccFollowNode1" presStyleIdx="1" presStyleCnt="2">
        <dgm:presLayoutVars>
          <dgm:bulletEnabled val="1"/>
        </dgm:presLayoutVars>
      </dgm:prSet>
      <dgm:spPr/>
    </dgm:pt>
  </dgm:ptLst>
  <dgm:cxnLst>
    <dgm:cxn modelId="{D0250C00-3105-408C-A4D7-524A7F4B007B}" srcId="{38B7081F-DDD4-4DAF-8160-2ED6F34983DC}" destId="{A40CCA2B-7E28-4518-9CFE-9C4D7339C2AE}" srcOrd="0" destOrd="0" parTransId="{D877EAB9-4368-4BFC-AC82-5A3A0547DE02}" sibTransId="{1B96C24F-2D2C-4825-90D1-B262A78480FA}"/>
    <dgm:cxn modelId="{5A720B17-B03B-44C8-9002-698587820EAB}" srcId="{CA5A2CA1-D372-4E79-8C4A-CF815BFD0F7E}" destId="{31C8436D-2F3A-4782-B60B-3279725C415E}" srcOrd="0" destOrd="0" parTransId="{B84210CA-AA80-4500-AF34-C4644CDC6832}" sibTransId="{6D134FD1-7B8A-4839-A1AA-AC358441A6AA}"/>
    <dgm:cxn modelId="{D41F1D29-251B-4FAA-81A4-643E9DB6F560}" type="presOf" srcId="{15F8FFD0-F437-4DEA-BC12-0856D5E44008}" destId="{D34D202D-850E-4EE0-ABA8-3FB437840635}" srcOrd="0" destOrd="1" presId="urn:microsoft.com/office/officeart/2005/8/layout/hList1"/>
    <dgm:cxn modelId="{09C0A970-2FC8-4407-B450-F4B0C344CB0D}" type="presOf" srcId="{CA5A2CA1-D372-4E79-8C4A-CF815BFD0F7E}" destId="{60FD790C-CD34-47A9-A92B-ACB37F1A058B}" srcOrd="0" destOrd="0" presId="urn:microsoft.com/office/officeart/2005/8/layout/hList1"/>
    <dgm:cxn modelId="{A77D107B-2995-456D-8588-9BDEE29F8E5C}" srcId="{38B7081F-DDD4-4DAF-8160-2ED6F34983DC}" destId="{15F8FFD0-F437-4DEA-BC12-0856D5E44008}" srcOrd="1" destOrd="0" parTransId="{5CCAB241-78D0-4C9A-A7A0-4F1F428D72F5}" sibTransId="{1B6B23DB-967F-45AD-BCEF-BB01376ABF51}"/>
    <dgm:cxn modelId="{F3D7F582-D5CD-4C2F-8ED5-8CCA953876BE}" srcId="{31C8436D-2F3A-4782-B60B-3279725C415E}" destId="{477B9FFB-5892-4D87-BABB-10C2ACE01E8F}" srcOrd="1" destOrd="0" parTransId="{5D108BAF-4B91-4FD2-BEAA-B51125C28A22}" sibTransId="{5F28ADD2-F5D3-4A51-B45E-BEDB7CB509E8}"/>
    <dgm:cxn modelId="{B06BFCAC-5A6F-4C3F-83E2-DF5E152C3678}" type="presOf" srcId="{38B7081F-DDD4-4DAF-8160-2ED6F34983DC}" destId="{B019B800-730E-4094-9A67-18878AE29B9B}" srcOrd="0" destOrd="0" presId="urn:microsoft.com/office/officeart/2005/8/layout/hList1"/>
    <dgm:cxn modelId="{0C6A34BF-BECB-42A4-B312-32B24DEDFE1A}" type="presOf" srcId="{477B9FFB-5892-4D87-BABB-10C2ACE01E8F}" destId="{09AFC1FD-E876-4598-A540-BC2E8B9D833F}" srcOrd="0" destOrd="1" presId="urn:microsoft.com/office/officeart/2005/8/layout/hList1"/>
    <dgm:cxn modelId="{5DD271C7-982C-44E9-AAE0-EE85B029A695}" type="presOf" srcId="{F38D7D68-101B-4992-B94E-7105ABA6FCF2}" destId="{09AFC1FD-E876-4598-A540-BC2E8B9D833F}" srcOrd="0" destOrd="0" presId="urn:microsoft.com/office/officeart/2005/8/layout/hList1"/>
    <dgm:cxn modelId="{C34678CB-D39B-46A3-9DE9-087ABF20D5C7}" type="presOf" srcId="{A40CCA2B-7E28-4518-9CFE-9C4D7339C2AE}" destId="{D34D202D-850E-4EE0-ABA8-3FB437840635}" srcOrd="0" destOrd="0" presId="urn:microsoft.com/office/officeart/2005/8/layout/hList1"/>
    <dgm:cxn modelId="{32C162DA-EA26-4F6A-91AC-2C068F7616C2}" type="presOf" srcId="{31C8436D-2F3A-4782-B60B-3279725C415E}" destId="{B032E6CA-433D-4613-9414-48BFA988E377}" srcOrd="0" destOrd="0" presId="urn:microsoft.com/office/officeart/2005/8/layout/hList1"/>
    <dgm:cxn modelId="{94FCBDE7-684F-417B-AE58-5175E663C3BC}" srcId="{31C8436D-2F3A-4782-B60B-3279725C415E}" destId="{F38D7D68-101B-4992-B94E-7105ABA6FCF2}" srcOrd="0" destOrd="0" parTransId="{08228D4F-50E3-4C2A-8343-DA47F4BD5DC1}" sibTransId="{7B5BFEA8-8BB2-4BA3-B602-E1AE8F1C7097}"/>
    <dgm:cxn modelId="{F70FA4F8-6012-449A-9A28-C43D503824E9}" srcId="{CA5A2CA1-D372-4E79-8C4A-CF815BFD0F7E}" destId="{38B7081F-DDD4-4DAF-8160-2ED6F34983DC}" srcOrd="1" destOrd="0" parTransId="{A47C301F-FF27-4D77-B85B-5970BC9C3D26}" sibTransId="{1E0F45EE-9DC3-4BC4-B5DA-E1C5E9A98277}"/>
    <dgm:cxn modelId="{7D953378-AFB5-4CBD-A26C-D5B0E244D30A}" type="presParOf" srcId="{60FD790C-CD34-47A9-A92B-ACB37F1A058B}" destId="{A356BEA5-FC40-4D42-8E82-3975C02E6055}" srcOrd="0" destOrd="0" presId="urn:microsoft.com/office/officeart/2005/8/layout/hList1"/>
    <dgm:cxn modelId="{A403A5D0-A064-4F5B-A9FC-7589ACC5D464}" type="presParOf" srcId="{A356BEA5-FC40-4D42-8E82-3975C02E6055}" destId="{B032E6CA-433D-4613-9414-48BFA988E377}" srcOrd="0" destOrd="0" presId="urn:microsoft.com/office/officeart/2005/8/layout/hList1"/>
    <dgm:cxn modelId="{67262E45-7F6C-4182-8E31-BDFB25C2B92C}" type="presParOf" srcId="{A356BEA5-FC40-4D42-8E82-3975C02E6055}" destId="{09AFC1FD-E876-4598-A540-BC2E8B9D833F}" srcOrd="1" destOrd="0" presId="urn:microsoft.com/office/officeart/2005/8/layout/hList1"/>
    <dgm:cxn modelId="{E7DA4DDD-6157-40AE-B4D0-CDA6E9EF7C5C}" type="presParOf" srcId="{60FD790C-CD34-47A9-A92B-ACB37F1A058B}" destId="{4170CD49-E3B6-4CDC-86A8-627C847A4443}" srcOrd="1" destOrd="0" presId="urn:microsoft.com/office/officeart/2005/8/layout/hList1"/>
    <dgm:cxn modelId="{050B5845-A41B-4E22-ACE5-07A15FCBFC35}" type="presParOf" srcId="{60FD790C-CD34-47A9-A92B-ACB37F1A058B}" destId="{6F3CA7C5-0E46-4938-890F-94AD331E24E1}" srcOrd="2" destOrd="0" presId="urn:microsoft.com/office/officeart/2005/8/layout/hList1"/>
    <dgm:cxn modelId="{89E2F56C-8CB8-4502-ABA9-7DAC73A8A419}" type="presParOf" srcId="{6F3CA7C5-0E46-4938-890F-94AD331E24E1}" destId="{B019B800-730E-4094-9A67-18878AE29B9B}" srcOrd="0" destOrd="0" presId="urn:microsoft.com/office/officeart/2005/8/layout/hList1"/>
    <dgm:cxn modelId="{16CAFD75-7598-47AA-BFF7-6D70462FD940}" type="presParOf" srcId="{6F3CA7C5-0E46-4938-890F-94AD331E24E1}" destId="{D34D202D-850E-4EE0-ABA8-3FB437840635}"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FC2BBD3D-8437-4717-A8A8-1563BDBB8C22}"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6F3886E2-A238-4B40-BBD5-754B6A33506E}">
      <dgm:prSet/>
      <dgm:spPr/>
      <dgm:t>
        <a:bodyPr/>
        <a:lstStyle/>
        <a:p>
          <a:pPr rtl="0"/>
          <a:r>
            <a:rPr lang="en-US" dirty="0"/>
            <a:t>In </a:t>
          </a:r>
          <a:r>
            <a:rPr lang="en-US" dirty="0" err="1"/>
            <a:t>einem</a:t>
          </a:r>
          <a:r>
            <a:rPr lang="en-US" dirty="0"/>
            <a:t> </a:t>
          </a:r>
          <a:r>
            <a:rPr lang="en-US" dirty="0" err="1"/>
            <a:t>klassischen</a:t>
          </a:r>
          <a:r>
            <a:rPr lang="en-US" dirty="0"/>
            <a:t> </a:t>
          </a:r>
          <a:r>
            <a:rPr lang="en-US" i="1" dirty="0"/>
            <a:t>Shared Savings</a:t>
          </a:r>
          <a:r>
            <a:rPr lang="en-US" dirty="0"/>
            <a:t>-Modell, die ESCO:</a:t>
          </a:r>
        </a:p>
      </dgm:t>
    </dgm:pt>
    <dgm:pt modelId="{9AE08372-7229-4D9D-9D5A-EC33835C4075}" type="parTrans" cxnId="{4BB0F1FB-EFA5-4170-89C1-DDA478AEF355}">
      <dgm:prSet/>
      <dgm:spPr/>
      <dgm:t>
        <a:bodyPr/>
        <a:lstStyle/>
        <a:p>
          <a:endParaRPr lang="en-US"/>
        </a:p>
      </dgm:t>
    </dgm:pt>
    <dgm:pt modelId="{79843162-FE37-4780-9E5E-ACEFAD6EE3E7}" type="sibTrans" cxnId="{4BB0F1FB-EFA5-4170-89C1-DDA478AEF355}">
      <dgm:prSet/>
      <dgm:spPr/>
      <dgm:t>
        <a:bodyPr/>
        <a:lstStyle/>
        <a:p>
          <a:endParaRPr lang="en-US"/>
        </a:p>
      </dgm:t>
    </dgm:pt>
    <dgm:pt modelId="{1B14A01C-5DB5-4913-8276-4FC04D672242}">
      <dgm:prSet/>
      <dgm:spPr/>
      <dgm:t>
        <a:bodyPr/>
        <a:lstStyle/>
        <a:p>
          <a:pPr rtl="0"/>
          <a:r>
            <a:rPr lang="en-US" b="0" i="0" dirty="0" err="1"/>
            <a:t>bietet</a:t>
          </a:r>
          <a:r>
            <a:rPr lang="en-US" b="0" i="0" dirty="0"/>
            <a:t> die </a:t>
          </a:r>
          <a:r>
            <a:rPr lang="en-US" b="0" i="0" dirty="0" err="1"/>
            <a:t>Finanzierung</a:t>
          </a:r>
          <a:endParaRPr lang="en-US" dirty="0"/>
        </a:p>
      </dgm:t>
    </dgm:pt>
    <dgm:pt modelId="{503F1C55-3ACB-46EE-A477-FE7BDA082332}" type="parTrans" cxnId="{B26F8051-EDB0-4EB1-BA72-A89CBEEAC664}">
      <dgm:prSet/>
      <dgm:spPr/>
      <dgm:t>
        <a:bodyPr/>
        <a:lstStyle/>
        <a:p>
          <a:endParaRPr lang="en-US"/>
        </a:p>
      </dgm:t>
    </dgm:pt>
    <dgm:pt modelId="{927796B9-97BB-462F-84F0-F626A7CCFE13}" type="sibTrans" cxnId="{B26F8051-EDB0-4EB1-BA72-A89CBEEAC664}">
      <dgm:prSet/>
      <dgm:spPr/>
      <dgm:t>
        <a:bodyPr/>
        <a:lstStyle/>
        <a:p>
          <a:endParaRPr lang="en-US"/>
        </a:p>
      </dgm:t>
    </dgm:pt>
    <dgm:pt modelId="{1EB66328-1EDF-41E8-9983-75FEE5FA102B}">
      <dgm:prSet/>
      <dgm:spPr/>
      <dgm:t>
        <a:bodyPr/>
        <a:lstStyle/>
        <a:p>
          <a:pPr rtl="0"/>
          <a:r>
            <a:rPr lang="de-DE" dirty="0"/>
            <a:t>übernimmt die Leistungsrisiken, das Zinsrisiko und das Risiko steigender Energiekosten</a:t>
          </a:r>
          <a:endParaRPr lang="en-US" dirty="0"/>
        </a:p>
      </dgm:t>
    </dgm:pt>
    <dgm:pt modelId="{AFD85BF8-4316-488C-8D72-F6CADDD2AC70}" type="parTrans" cxnId="{3FCD157A-E6C6-4919-908C-E0643AAF4E78}">
      <dgm:prSet/>
      <dgm:spPr/>
      <dgm:t>
        <a:bodyPr/>
        <a:lstStyle/>
        <a:p>
          <a:endParaRPr lang="en-US"/>
        </a:p>
      </dgm:t>
    </dgm:pt>
    <dgm:pt modelId="{E1061E27-20CF-4191-9CE8-C26D4DA0CCB1}" type="sibTrans" cxnId="{3FCD157A-E6C6-4919-908C-E0643AAF4E78}">
      <dgm:prSet/>
      <dgm:spPr/>
      <dgm:t>
        <a:bodyPr/>
        <a:lstStyle/>
        <a:p>
          <a:endParaRPr lang="en-US"/>
        </a:p>
      </dgm:t>
    </dgm:pt>
    <dgm:pt modelId="{573582F0-7D03-49CD-AD9F-A6296484AB7B}">
      <dgm:prSet/>
      <dgm:spPr/>
      <dgm:t>
        <a:bodyPr/>
        <a:lstStyle/>
        <a:p>
          <a:pPr rtl="0"/>
          <a:r>
            <a:rPr lang="de-DE" dirty="0"/>
            <a:t>Da der Kunde nicht verpflichtet ist, für die Energiesparmaßnahmen zu zahlen (von der ESCO finanziert), garantiert die ESCO die Einsparungen nicht.</a:t>
          </a:r>
          <a:endParaRPr lang="en-US" dirty="0"/>
        </a:p>
      </dgm:t>
    </dgm:pt>
    <dgm:pt modelId="{A5BAB71A-A188-4113-8B70-773FBDF5DE9C}" type="parTrans" cxnId="{504920A8-DA1E-4256-8BC0-14BA73D7AD4B}">
      <dgm:prSet/>
      <dgm:spPr/>
      <dgm:t>
        <a:bodyPr/>
        <a:lstStyle/>
        <a:p>
          <a:endParaRPr lang="en-US"/>
        </a:p>
      </dgm:t>
    </dgm:pt>
    <dgm:pt modelId="{96D0B4B9-B592-4CD4-B69D-8F2A1BE5EC4E}" type="sibTrans" cxnId="{504920A8-DA1E-4256-8BC0-14BA73D7AD4B}">
      <dgm:prSet/>
      <dgm:spPr/>
      <dgm:t>
        <a:bodyPr/>
        <a:lstStyle/>
        <a:p>
          <a:endParaRPr lang="en-US"/>
        </a:p>
      </dgm:t>
    </dgm:pt>
    <dgm:pt modelId="{53B50516-43B1-41E7-BDDE-FF84B56D648E}">
      <dgm:prSet/>
      <dgm:spPr/>
      <dgm:t>
        <a:bodyPr/>
        <a:lstStyle/>
        <a:p>
          <a:pPr rtl="0"/>
          <a:r>
            <a:rPr lang="de-DE" dirty="0"/>
            <a:t>Der Kunde wird in der Regel nach dem Vertragsende keine höheren Energiekosten haben, als zuvor.</a:t>
          </a:r>
          <a:endParaRPr lang="en-US" dirty="0"/>
        </a:p>
      </dgm:t>
    </dgm:pt>
    <dgm:pt modelId="{C0233E07-06F5-471A-A037-7CB2A1D61A86}" type="parTrans" cxnId="{013055A5-40D5-440B-8C2D-5594DF230AA9}">
      <dgm:prSet/>
      <dgm:spPr/>
      <dgm:t>
        <a:bodyPr/>
        <a:lstStyle/>
        <a:p>
          <a:endParaRPr lang="en-US"/>
        </a:p>
      </dgm:t>
    </dgm:pt>
    <dgm:pt modelId="{5AD74B3D-5D98-48A2-8ADA-8E49C4F60D79}" type="sibTrans" cxnId="{013055A5-40D5-440B-8C2D-5594DF230AA9}">
      <dgm:prSet/>
      <dgm:spPr/>
      <dgm:t>
        <a:bodyPr/>
        <a:lstStyle/>
        <a:p>
          <a:endParaRPr lang="en-US"/>
        </a:p>
      </dgm:t>
    </dgm:pt>
    <dgm:pt modelId="{35C496FC-AAD4-4A00-A5C5-522BD5B0F2D0}">
      <dgm:prSet/>
      <dgm:spPr/>
      <dgm:t>
        <a:bodyPr/>
        <a:lstStyle/>
        <a:p>
          <a:pPr rtl="0"/>
          <a:r>
            <a:rPr lang="de-DE" dirty="0"/>
            <a:t>Die Zahlung ist an die aktuellen Energiepreise gekoppelt.</a:t>
          </a:r>
          <a:endParaRPr lang="en-US" dirty="0"/>
        </a:p>
      </dgm:t>
    </dgm:pt>
    <dgm:pt modelId="{65C57C98-F695-46D2-8C8C-9FAA20692C57}" type="parTrans" cxnId="{DACA355E-2100-47AC-9D39-665E50359F28}">
      <dgm:prSet/>
      <dgm:spPr/>
      <dgm:t>
        <a:bodyPr/>
        <a:lstStyle/>
        <a:p>
          <a:endParaRPr lang="en-US"/>
        </a:p>
      </dgm:t>
    </dgm:pt>
    <dgm:pt modelId="{A8476A65-E5E4-4569-A184-B63BDFF4A00B}" type="sibTrans" cxnId="{DACA355E-2100-47AC-9D39-665E50359F28}">
      <dgm:prSet/>
      <dgm:spPr/>
      <dgm:t>
        <a:bodyPr/>
        <a:lstStyle/>
        <a:p>
          <a:endParaRPr lang="en-US"/>
        </a:p>
      </dgm:t>
    </dgm:pt>
    <dgm:pt modelId="{0E5CADDE-140F-4DF8-BB88-D5651E916BBF}">
      <dgm:prSet/>
      <dgm:spPr/>
      <dgm:t>
        <a:bodyPr/>
        <a:lstStyle/>
        <a:p>
          <a:pPr rtl="0"/>
          <a:r>
            <a:rPr lang="de-DE" dirty="0"/>
            <a:t>Geeignet für sich entwickelnde Märkte und größere EPC-Anbieter (da diese Finanzmittel bereitstellen müssen).</a:t>
          </a:r>
          <a:endParaRPr lang="en-US" dirty="0"/>
        </a:p>
      </dgm:t>
    </dgm:pt>
    <dgm:pt modelId="{DF42AA0D-98B4-4515-9A0F-C987155CD51F}" type="parTrans" cxnId="{8DB1D7A1-5468-4DE6-873F-273FA45B3747}">
      <dgm:prSet/>
      <dgm:spPr/>
      <dgm:t>
        <a:bodyPr/>
        <a:lstStyle/>
        <a:p>
          <a:endParaRPr lang="en-US"/>
        </a:p>
      </dgm:t>
    </dgm:pt>
    <dgm:pt modelId="{BAB3AD66-11A4-4D6F-8996-3ECD21ED3CFF}" type="sibTrans" cxnId="{8DB1D7A1-5468-4DE6-873F-273FA45B3747}">
      <dgm:prSet/>
      <dgm:spPr/>
      <dgm:t>
        <a:bodyPr/>
        <a:lstStyle/>
        <a:p>
          <a:endParaRPr lang="en-US"/>
        </a:p>
      </dgm:t>
    </dgm:pt>
    <dgm:pt modelId="{CF4B38D7-1573-4E6E-9E56-03C94DFEBC88}" type="pres">
      <dgm:prSet presAssocID="{FC2BBD3D-8437-4717-A8A8-1563BDBB8C22}" presName="linear" presStyleCnt="0">
        <dgm:presLayoutVars>
          <dgm:animLvl val="lvl"/>
          <dgm:resizeHandles val="exact"/>
        </dgm:presLayoutVars>
      </dgm:prSet>
      <dgm:spPr/>
    </dgm:pt>
    <dgm:pt modelId="{0B65C628-EF33-4757-843F-6638C0F65766}" type="pres">
      <dgm:prSet presAssocID="{6F3886E2-A238-4B40-BBD5-754B6A33506E}" presName="parentText" presStyleLbl="node1" presStyleIdx="0" presStyleCnt="4">
        <dgm:presLayoutVars>
          <dgm:chMax val="0"/>
          <dgm:bulletEnabled val="1"/>
        </dgm:presLayoutVars>
      </dgm:prSet>
      <dgm:spPr/>
    </dgm:pt>
    <dgm:pt modelId="{C80AD148-FC5D-496E-B4A3-89452C6BC9C8}" type="pres">
      <dgm:prSet presAssocID="{6F3886E2-A238-4B40-BBD5-754B6A33506E}" presName="childText" presStyleLbl="revTx" presStyleIdx="0" presStyleCnt="2">
        <dgm:presLayoutVars>
          <dgm:bulletEnabled val="1"/>
        </dgm:presLayoutVars>
      </dgm:prSet>
      <dgm:spPr/>
    </dgm:pt>
    <dgm:pt modelId="{EDFA03A9-1ADD-4E2E-A3A6-EC89A148F09D}" type="pres">
      <dgm:prSet presAssocID="{573582F0-7D03-49CD-AD9F-A6296484AB7B}" presName="parentText" presStyleLbl="node1" presStyleIdx="1" presStyleCnt="4">
        <dgm:presLayoutVars>
          <dgm:chMax val="0"/>
          <dgm:bulletEnabled val="1"/>
        </dgm:presLayoutVars>
      </dgm:prSet>
      <dgm:spPr/>
    </dgm:pt>
    <dgm:pt modelId="{69588901-44D2-4659-B709-5CAC7CDAB8C9}" type="pres">
      <dgm:prSet presAssocID="{573582F0-7D03-49CD-AD9F-A6296484AB7B}" presName="childText" presStyleLbl="revTx" presStyleIdx="1" presStyleCnt="2">
        <dgm:presLayoutVars>
          <dgm:bulletEnabled val="1"/>
        </dgm:presLayoutVars>
      </dgm:prSet>
      <dgm:spPr/>
    </dgm:pt>
    <dgm:pt modelId="{EFB2C015-8831-4AE8-8B19-5AD33186EC11}" type="pres">
      <dgm:prSet presAssocID="{35C496FC-AAD4-4A00-A5C5-522BD5B0F2D0}" presName="parentText" presStyleLbl="node1" presStyleIdx="2" presStyleCnt="4">
        <dgm:presLayoutVars>
          <dgm:chMax val="0"/>
          <dgm:bulletEnabled val="1"/>
        </dgm:presLayoutVars>
      </dgm:prSet>
      <dgm:spPr/>
    </dgm:pt>
    <dgm:pt modelId="{C010A6B7-EA30-4DA7-A3A4-BB7DD0011EB0}" type="pres">
      <dgm:prSet presAssocID="{A8476A65-E5E4-4569-A184-B63BDFF4A00B}" presName="spacer" presStyleCnt="0"/>
      <dgm:spPr/>
    </dgm:pt>
    <dgm:pt modelId="{6C47D484-29FB-4F60-9C85-18277067B2C2}" type="pres">
      <dgm:prSet presAssocID="{0E5CADDE-140F-4DF8-BB88-D5651E916BBF}" presName="parentText" presStyleLbl="node1" presStyleIdx="3" presStyleCnt="4">
        <dgm:presLayoutVars>
          <dgm:chMax val="0"/>
          <dgm:bulletEnabled val="1"/>
        </dgm:presLayoutVars>
      </dgm:prSet>
      <dgm:spPr/>
    </dgm:pt>
  </dgm:ptLst>
  <dgm:cxnLst>
    <dgm:cxn modelId="{5B6BC40B-81C6-424E-8A96-53401E8FA4D8}" type="presOf" srcId="{53B50516-43B1-41E7-BDDE-FF84B56D648E}" destId="{69588901-44D2-4659-B709-5CAC7CDAB8C9}" srcOrd="0" destOrd="0" presId="urn:microsoft.com/office/officeart/2005/8/layout/vList2"/>
    <dgm:cxn modelId="{DACA355E-2100-47AC-9D39-665E50359F28}" srcId="{FC2BBD3D-8437-4717-A8A8-1563BDBB8C22}" destId="{35C496FC-AAD4-4A00-A5C5-522BD5B0F2D0}" srcOrd="2" destOrd="0" parTransId="{65C57C98-F695-46D2-8C8C-9FAA20692C57}" sibTransId="{A8476A65-E5E4-4569-A184-B63BDFF4A00B}"/>
    <dgm:cxn modelId="{9AEF4665-9157-4B5A-9C03-C28F6B08C484}" type="presOf" srcId="{1B14A01C-5DB5-4913-8276-4FC04D672242}" destId="{C80AD148-FC5D-496E-B4A3-89452C6BC9C8}" srcOrd="0" destOrd="0" presId="urn:microsoft.com/office/officeart/2005/8/layout/vList2"/>
    <dgm:cxn modelId="{B26F8051-EDB0-4EB1-BA72-A89CBEEAC664}" srcId="{6F3886E2-A238-4B40-BBD5-754B6A33506E}" destId="{1B14A01C-5DB5-4913-8276-4FC04D672242}" srcOrd="0" destOrd="0" parTransId="{503F1C55-3ACB-46EE-A477-FE7BDA082332}" sibTransId="{927796B9-97BB-462F-84F0-F626A7CCFE13}"/>
    <dgm:cxn modelId="{3FCD157A-E6C6-4919-908C-E0643AAF4E78}" srcId="{6F3886E2-A238-4B40-BBD5-754B6A33506E}" destId="{1EB66328-1EDF-41E8-9983-75FEE5FA102B}" srcOrd="1" destOrd="0" parTransId="{AFD85BF8-4316-488C-8D72-F6CADDD2AC70}" sibTransId="{E1061E27-20CF-4191-9CE8-C26D4DA0CCB1}"/>
    <dgm:cxn modelId="{7139447E-8D68-4EF6-8EC1-F0CCC3338AD8}" type="presOf" srcId="{FC2BBD3D-8437-4717-A8A8-1563BDBB8C22}" destId="{CF4B38D7-1573-4E6E-9E56-03C94DFEBC88}" srcOrd="0" destOrd="0" presId="urn:microsoft.com/office/officeart/2005/8/layout/vList2"/>
    <dgm:cxn modelId="{8DB1D7A1-5468-4DE6-873F-273FA45B3747}" srcId="{FC2BBD3D-8437-4717-A8A8-1563BDBB8C22}" destId="{0E5CADDE-140F-4DF8-BB88-D5651E916BBF}" srcOrd="3" destOrd="0" parTransId="{DF42AA0D-98B4-4515-9A0F-C987155CD51F}" sibTransId="{BAB3AD66-11A4-4D6F-8996-3ECD21ED3CFF}"/>
    <dgm:cxn modelId="{013055A5-40D5-440B-8C2D-5594DF230AA9}" srcId="{573582F0-7D03-49CD-AD9F-A6296484AB7B}" destId="{53B50516-43B1-41E7-BDDE-FF84B56D648E}" srcOrd="0" destOrd="0" parTransId="{C0233E07-06F5-471A-A037-7CB2A1D61A86}" sibTransId="{5AD74B3D-5D98-48A2-8ADA-8E49C4F60D79}"/>
    <dgm:cxn modelId="{504920A8-DA1E-4256-8BC0-14BA73D7AD4B}" srcId="{FC2BBD3D-8437-4717-A8A8-1563BDBB8C22}" destId="{573582F0-7D03-49CD-AD9F-A6296484AB7B}" srcOrd="1" destOrd="0" parTransId="{A5BAB71A-A188-4113-8B70-773FBDF5DE9C}" sibTransId="{96D0B4B9-B592-4CD4-B69D-8F2A1BE5EC4E}"/>
    <dgm:cxn modelId="{1E84FFC8-337A-4590-8165-809B3592F908}" type="presOf" srcId="{0E5CADDE-140F-4DF8-BB88-D5651E916BBF}" destId="{6C47D484-29FB-4F60-9C85-18277067B2C2}" srcOrd="0" destOrd="0" presId="urn:microsoft.com/office/officeart/2005/8/layout/vList2"/>
    <dgm:cxn modelId="{EF5CF2CB-E6D3-4823-9B68-ABE27F89E768}" type="presOf" srcId="{35C496FC-AAD4-4A00-A5C5-522BD5B0F2D0}" destId="{EFB2C015-8831-4AE8-8B19-5AD33186EC11}" srcOrd="0" destOrd="0" presId="urn:microsoft.com/office/officeart/2005/8/layout/vList2"/>
    <dgm:cxn modelId="{E81F6FCF-53FA-4EDD-81A9-12CA5198EBC8}" type="presOf" srcId="{573582F0-7D03-49CD-AD9F-A6296484AB7B}" destId="{EDFA03A9-1ADD-4E2E-A3A6-EC89A148F09D}" srcOrd="0" destOrd="0" presId="urn:microsoft.com/office/officeart/2005/8/layout/vList2"/>
    <dgm:cxn modelId="{9EEAF2DE-52D4-4CB1-A51A-2903D8276E0F}" type="presOf" srcId="{6F3886E2-A238-4B40-BBD5-754B6A33506E}" destId="{0B65C628-EF33-4757-843F-6638C0F65766}" srcOrd="0" destOrd="0" presId="urn:microsoft.com/office/officeart/2005/8/layout/vList2"/>
    <dgm:cxn modelId="{776523EC-C43F-42FF-B749-CFDF4476C7FF}" type="presOf" srcId="{1EB66328-1EDF-41E8-9983-75FEE5FA102B}" destId="{C80AD148-FC5D-496E-B4A3-89452C6BC9C8}" srcOrd="0" destOrd="1" presId="urn:microsoft.com/office/officeart/2005/8/layout/vList2"/>
    <dgm:cxn modelId="{4BB0F1FB-EFA5-4170-89C1-DDA478AEF355}" srcId="{FC2BBD3D-8437-4717-A8A8-1563BDBB8C22}" destId="{6F3886E2-A238-4B40-BBD5-754B6A33506E}" srcOrd="0" destOrd="0" parTransId="{9AE08372-7229-4D9D-9D5A-EC33835C4075}" sibTransId="{79843162-FE37-4780-9E5E-ACEFAD6EE3E7}"/>
    <dgm:cxn modelId="{70DBD998-1951-44ED-9F33-616C85C11675}" type="presParOf" srcId="{CF4B38D7-1573-4E6E-9E56-03C94DFEBC88}" destId="{0B65C628-EF33-4757-843F-6638C0F65766}" srcOrd="0" destOrd="0" presId="urn:microsoft.com/office/officeart/2005/8/layout/vList2"/>
    <dgm:cxn modelId="{D9381592-3E41-42B5-8956-D130F0D7689B}" type="presParOf" srcId="{CF4B38D7-1573-4E6E-9E56-03C94DFEBC88}" destId="{C80AD148-FC5D-496E-B4A3-89452C6BC9C8}" srcOrd="1" destOrd="0" presId="urn:microsoft.com/office/officeart/2005/8/layout/vList2"/>
    <dgm:cxn modelId="{AF255DB3-3F34-4437-B73A-15A5649E6C2F}" type="presParOf" srcId="{CF4B38D7-1573-4E6E-9E56-03C94DFEBC88}" destId="{EDFA03A9-1ADD-4E2E-A3A6-EC89A148F09D}" srcOrd="2" destOrd="0" presId="urn:microsoft.com/office/officeart/2005/8/layout/vList2"/>
    <dgm:cxn modelId="{417D5177-3E46-4E05-AFBE-94F0EBC669CC}" type="presParOf" srcId="{CF4B38D7-1573-4E6E-9E56-03C94DFEBC88}" destId="{69588901-44D2-4659-B709-5CAC7CDAB8C9}" srcOrd="3" destOrd="0" presId="urn:microsoft.com/office/officeart/2005/8/layout/vList2"/>
    <dgm:cxn modelId="{76F527D2-F6E5-4381-9B4C-E2D0C83CD93D}" type="presParOf" srcId="{CF4B38D7-1573-4E6E-9E56-03C94DFEBC88}" destId="{EFB2C015-8831-4AE8-8B19-5AD33186EC11}" srcOrd="4" destOrd="0" presId="urn:microsoft.com/office/officeart/2005/8/layout/vList2"/>
    <dgm:cxn modelId="{8ADF5183-F2F9-4554-94C2-3BA4FC6D92BB}" type="presParOf" srcId="{CF4B38D7-1573-4E6E-9E56-03C94DFEBC88}" destId="{C010A6B7-EA30-4DA7-A3A4-BB7DD0011EB0}" srcOrd="5" destOrd="0" presId="urn:microsoft.com/office/officeart/2005/8/layout/vList2"/>
    <dgm:cxn modelId="{BDA35BF3-90C1-42F4-AECF-3397EBF98C73}" type="presParOf" srcId="{CF4B38D7-1573-4E6E-9E56-03C94DFEBC88}" destId="{6C47D484-29FB-4F60-9C85-18277067B2C2}" srcOrd="6"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17CD365-AD03-488D-BD2B-3ED17422D001}"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59F0BF78-DD4C-4706-AD8F-1D874BB1C7F1}">
      <dgm:prSet/>
      <dgm:spPr/>
      <dgm:t>
        <a:bodyPr/>
        <a:lstStyle/>
        <a:p>
          <a:pPr rtl="0"/>
          <a:r>
            <a:rPr lang="de-DE" dirty="0"/>
            <a:t>Da die ESCO ein gewisses Niveau an Energieeinsparung garantiert und das gesamte Leistungs- und Planungsrisiko übernimmt, ist es unwahrscheinlich, dass das Unternehmen noch ein weiteres Kreditrisiko eingehen wird.</a:t>
          </a:r>
          <a:endParaRPr lang="en-US" dirty="0"/>
        </a:p>
      </dgm:t>
    </dgm:pt>
    <dgm:pt modelId="{DA00EF2B-8FBD-4A98-A29B-879947D9F08D}" type="parTrans" cxnId="{34BE8519-FCDA-49D4-B12D-1D673786D198}">
      <dgm:prSet/>
      <dgm:spPr/>
      <dgm:t>
        <a:bodyPr/>
        <a:lstStyle/>
        <a:p>
          <a:endParaRPr lang="en-US"/>
        </a:p>
      </dgm:t>
    </dgm:pt>
    <dgm:pt modelId="{275002F1-3A03-4243-977E-ECB6D3FCA6EA}" type="sibTrans" cxnId="{34BE8519-FCDA-49D4-B12D-1D673786D198}">
      <dgm:prSet/>
      <dgm:spPr/>
      <dgm:t>
        <a:bodyPr/>
        <a:lstStyle/>
        <a:p>
          <a:endParaRPr lang="en-US"/>
        </a:p>
      </dgm:t>
    </dgm:pt>
    <dgm:pt modelId="{A4FEA593-3182-4FF1-A5BD-AEF073F414C9}">
      <dgm:prSet/>
      <dgm:spPr/>
      <dgm:t>
        <a:bodyPr/>
        <a:lstStyle/>
        <a:p>
          <a:pPr rtl="0"/>
          <a:r>
            <a:rPr lang="de-DE" dirty="0"/>
            <a:t>Kunden werden direkt von Banken oder von einem Finanzierungsinstitut finanziert.</a:t>
          </a:r>
          <a:endParaRPr lang="en-US" dirty="0"/>
        </a:p>
      </dgm:t>
    </dgm:pt>
    <dgm:pt modelId="{97018E92-11D7-4C3E-9CB6-5AE13D5A7C42}" type="parTrans" cxnId="{C0D71FAF-0283-45A4-A9A5-B2A3555270A1}">
      <dgm:prSet/>
      <dgm:spPr/>
      <dgm:t>
        <a:bodyPr/>
        <a:lstStyle/>
        <a:p>
          <a:endParaRPr lang="en-US"/>
        </a:p>
      </dgm:t>
    </dgm:pt>
    <dgm:pt modelId="{8AE45778-7610-4560-84F8-BF9EE7BED4BB}" type="sibTrans" cxnId="{C0D71FAF-0283-45A4-A9A5-B2A3555270A1}">
      <dgm:prSet/>
      <dgm:spPr/>
      <dgm:t>
        <a:bodyPr/>
        <a:lstStyle/>
        <a:p>
          <a:endParaRPr lang="en-US"/>
        </a:p>
      </dgm:t>
    </dgm:pt>
    <dgm:pt modelId="{1F034901-C664-438C-BBAA-AB9F15C4FB12}">
      <dgm:prSet/>
      <dgm:spPr/>
      <dgm:t>
        <a:bodyPr/>
        <a:lstStyle/>
        <a:p>
          <a:pPr rtl="0"/>
          <a:r>
            <a:rPr lang="de-DE" dirty="0"/>
            <a:t>Wenn Einsparungen nicht ausreichen, um die Schulden abzudecken, garantiert die ESCO, dass die Einsparungen die Differenz abdecken. Dies senkt die Risiken der Finanzinstitute erheblich.</a:t>
          </a:r>
          <a:endParaRPr lang="en-US" dirty="0"/>
        </a:p>
      </dgm:t>
    </dgm:pt>
    <dgm:pt modelId="{91D7966B-12EE-4D37-B4B8-ACC2758487DA}" type="parTrans" cxnId="{734EC991-F435-42E8-862B-7DD77912F6B3}">
      <dgm:prSet/>
      <dgm:spPr/>
      <dgm:t>
        <a:bodyPr/>
        <a:lstStyle/>
        <a:p>
          <a:endParaRPr lang="en-US"/>
        </a:p>
      </dgm:t>
    </dgm:pt>
    <dgm:pt modelId="{0CCE451C-6A1A-4339-839B-BA351F4EA7D3}" type="sibTrans" cxnId="{734EC991-F435-42E8-862B-7DD77912F6B3}">
      <dgm:prSet/>
      <dgm:spPr/>
      <dgm:t>
        <a:bodyPr/>
        <a:lstStyle/>
        <a:p>
          <a:endParaRPr lang="en-US"/>
        </a:p>
      </dgm:t>
    </dgm:pt>
    <dgm:pt modelId="{A635120A-DE0D-4AD6-AD96-300976127E45}">
      <dgm:prSet/>
      <dgm:spPr/>
      <dgm:t>
        <a:bodyPr/>
        <a:lstStyle/>
        <a:p>
          <a:pPr rtl="0"/>
          <a:r>
            <a:rPr lang="de-DE" dirty="0"/>
            <a:t>Wenn die Einsparungen über dem garantierten Niveau liegen, erhält der Kunde in der Regel mindestens 50% der Einsparungen. Zahlungen werden normalerweise auf Basis von Energiekosten (Preise) im Basisjahr berechnet.</a:t>
          </a:r>
          <a:endParaRPr lang="en-US" dirty="0"/>
        </a:p>
      </dgm:t>
    </dgm:pt>
    <dgm:pt modelId="{902B44C9-00E4-4B2F-AFC8-19C0AC816317}" type="parTrans" cxnId="{0343D0EE-12A7-4FCF-BDC3-77B8D14ACA53}">
      <dgm:prSet/>
      <dgm:spPr/>
      <dgm:t>
        <a:bodyPr/>
        <a:lstStyle/>
        <a:p>
          <a:endParaRPr lang="en-US"/>
        </a:p>
      </dgm:t>
    </dgm:pt>
    <dgm:pt modelId="{EB8AF1A7-ACD3-45C9-8C14-BDF18CBD692B}" type="sibTrans" cxnId="{0343D0EE-12A7-4FCF-BDC3-77B8D14ACA53}">
      <dgm:prSet/>
      <dgm:spPr/>
      <dgm:t>
        <a:bodyPr/>
        <a:lstStyle/>
        <a:p>
          <a:endParaRPr lang="en-US"/>
        </a:p>
      </dgm:t>
    </dgm:pt>
    <dgm:pt modelId="{C292D17B-0854-4C58-B23F-EAD6DF2830F1}">
      <dgm:prSet/>
      <dgm:spPr/>
      <dgm:t>
        <a:bodyPr/>
        <a:lstStyle/>
        <a:p>
          <a:pPr rtl="0"/>
          <a:r>
            <a:rPr lang="de-DE" dirty="0"/>
            <a:t>Geeignet für Länder mit einem entwickelten Bankwesen, Kompetenzen in der Projektfinanzierung und technischem Fachwissen. Es fördert das langfristige Wachstum der Anbieter und der Finanzbranche.</a:t>
          </a:r>
          <a:endParaRPr lang="en-US" dirty="0"/>
        </a:p>
      </dgm:t>
    </dgm:pt>
    <dgm:pt modelId="{0A73D547-D148-4457-BD7F-017836A205D9}" type="parTrans" cxnId="{681AAF56-6190-424B-9F2D-AADF0CD90373}">
      <dgm:prSet/>
      <dgm:spPr/>
      <dgm:t>
        <a:bodyPr/>
        <a:lstStyle/>
        <a:p>
          <a:endParaRPr lang="en-US"/>
        </a:p>
      </dgm:t>
    </dgm:pt>
    <dgm:pt modelId="{F3C022A5-A0B0-4442-92C6-6D9325E8FE7D}" type="sibTrans" cxnId="{681AAF56-6190-424B-9F2D-AADF0CD90373}">
      <dgm:prSet/>
      <dgm:spPr/>
      <dgm:t>
        <a:bodyPr/>
        <a:lstStyle/>
        <a:p>
          <a:endParaRPr lang="en-US"/>
        </a:p>
      </dgm:t>
    </dgm:pt>
    <dgm:pt modelId="{3211E525-A842-42E0-BC2D-AF16B4F90DE4}" type="pres">
      <dgm:prSet presAssocID="{117CD365-AD03-488D-BD2B-3ED17422D001}" presName="linear" presStyleCnt="0">
        <dgm:presLayoutVars>
          <dgm:animLvl val="lvl"/>
          <dgm:resizeHandles val="exact"/>
        </dgm:presLayoutVars>
      </dgm:prSet>
      <dgm:spPr/>
    </dgm:pt>
    <dgm:pt modelId="{C165C39E-B6E2-4D87-85B9-3F047AAA67C8}" type="pres">
      <dgm:prSet presAssocID="{59F0BF78-DD4C-4706-AD8F-1D874BB1C7F1}" presName="parentText" presStyleLbl="node1" presStyleIdx="0" presStyleCnt="3">
        <dgm:presLayoutVars>
          <dgm:chMax val="0"/>
          <dgm:bulletEnabled val="1"/>
        </dgm:presLayoutVars>
      </dgm:prSet>
      <dgm:spPr/>
    </dgm:pt>
    <dgm:pt modelId="{B25D7A32-7CCD-475D-8D24-C09091368300}" type="pres">
      <dgm:prSet presAssocID="{59F0BF78-DD4C-4706-AD8F-1D874BB1C7F1}" presName="childText" presStyleLbl="revTx" presStyleIdx="0" presStyleCnt="1">
        <dgm:presLayoutVars>
          <dgm:bulletEnabled val="1"/>
        </dgm:presLayoutVars>
      </dgm:prSet>
      <dgm:spPr/>
    </dgm:pt>
    <dgm:pt modelId="{FC87CCD2-C087-48F7-8D98-1704737580DA}" type="pres">
      <dgm:prSet presAssocID="{A635120A-DE0D-4AD6-AD96-300976127E45}" presName="parentText" presStyleLbl="node1" presStyleIdx="1" presStyleCnt="3">
        <dgm:presLayoutVars>
          <dgm:chMax val="0"/>
          <dgm:bulletEnabled val="1"/>
        </dgm:presLayoutVars>
      </dgm:prSet>
      <dgm:spPr/>
    </dgm:pt>
    <dgm:pt modelId="{6F370847-D4E8-413A-8B70-9B9372FE35F7}" type="pres">
      <dgm:prSet presAssocID="{EB8AF1A7-ACD3-45C9-8C14-BDF18CBD692B}" presName="spacer" presStyleCnt="0"/>
      <dgm:spPr/>
    </dgm:pt>
    <dgm:pt modelId="{DB8FA1F0-3E1D-420F-A87D-CDCB34A36ED3}" type="pres">
      <dgm:prSet presAssocID="{C292D17B-0854-4C58-B23F-EAD6DF2830F1}" presName="parentText" presStyleLbl="node1" presStyleIdx="2" presStyleCnt="3">
        <dgm:presLayoutVars>
          <dgm:chMax val="0"/>
          <dgm:bulletEnabled val="1"/>
        </dgm:presLayoutVars>
      </dgm:prSet>
      <dgm:spPr/>
    </dgm:pt>
  </dgm:ptLst>
  <dgm:cxnLst>
    <dgm:cxn modelId="{34BE8519-FCDA-49D4-B12D-1D673786D198}" srcId="{117CD365-AD03-488D-BD2B-3ED17422D001}" destId="{59F0BF78-DD4C-4706-AD8F-1D874BB1C7F1}" srcOrd="0" destOrd="0" parTransId="{DA00EF2B-8FBD-4A98-A29B-879947D9F08D}" sibTransId="{275002F1-3A03-4243-977E-ECB6D3FCA6EA}"/>
    <dgm:cxn modelId="{69FB7B20-1631-44EF-B2DA-5E5DD45660CC}" type="presOf" srcId="{1F034901-C664-438C-BBAA-AB9F15C4FB12}" destId="{B25D7A32-7CCD-475D-8D24-C09091368300}" srcOrd="0" destOrd="1" presId="urn:microsoft.com/office/officeart/2005/8/layout/vList2"/>
    <dgm:cxn modelId="{09EDAF60-735A-4AB0-8C87-C32AD7F2F4EC}" type="presOf" srcId="{A4FEA593-3182-4FF1-A5BD-AEF073F414C9}" destId="{B25D7A32-7CCD-475D-8D24-C09091368300}" srcOrd="0" destOrd="0" presId="urn:microsoft.com/office/officeart/2005/8/layout/vList2"/>
    <dgm:cxn modelId="{681AAF56-6190-424B-9F2D-AADF0CD90373}" srcId="{117CD365-AD03-488D-BD2B-3ED17422D001}" destId="{C292D17B-0854-4C58-B23F-EAD6DF2830F1}" srcOrd="2" destOrd="0" parTransId="{0A73D547-D148-4457-BD7F-017836A205D9}" sibTransId="{F3C022A5-A0B0-4442-92C6-6D9325E8FE7D}"/>
    <dgm:cxn modelId="{C25FA77F-DEF1-4471-A437-EBCFA9736408}" type="presOf" srcId="{C292D17B-0854-4C58-B23F-EAD6DF2830F1}" destId="{DB8FA1F0-3E1D-420F-A87D-CDCB34A36ED3}" srcOrd="0" destOrd="0" presId="urn:microsoft.com/office/officeart/2005/8/layout/vList2"/>
    <dgm:cxn modelId="{FC8F7F84-5891-4B98-B081-D5E6CB0B6478}" type="presOf" srcId="{117CD365-AD03-488D-BD2B-3ED17422D001}" destId="{3211E525-A842-42E0-BC2D-AF16B4F90DE4}" srcOrd="0" destOrd="0" presId="urn:microsoft.com/office/officeart/2005/8/layout/vList2"/>
    <dgm:cxn modelId="{734EC991-F435-42E8-862B-7DD77912F6B3}" srcId="{59F0BF78-DD4C-4706-AD8F-1D874BB1C7F1}" destId="{1F034901-C664-438C-BBAA-AB9F15C4FB12}" srcOrd="1" destOrd="0" parTransId="{91D7966B-12EE-4D37-B4B8-ACC2758487DA}" sibTransId="{0CCE451C-6A1A-4339-839B-BA351F4EA7D3}"/>
    <dgm:cxn modelId="{C0D71FAF-0283-45A4-A9A5-B2A3555270A1}" srcId="{59F0BF78-DD4C-4706-AD8F-1D874BB1C7F1}" destId="{A4FEA593-3182-4FF1-A5BD-AEF073F414C9}" srcOrd="0" destOrd="0" parTransId="{97018E92-11D7-4C3E-9CB6-5AE13D5A7C42}" sibTransId="{8AE45778-7610-4560-84F8-BF9EE7BED4BB}"/>
    <dgm:cxn modelId="{5974D6B2-D669-4D26-B4AE-0A08BB86AD79}" type="presOf" srcId="{A635120A-DE0D-4AD6-AD96-300976127E45}" destId="{FC87CCD2-C087-48F7-8D98-1704737580DA}" srcOrd="0" destOrd="0" presId="urn:microsoft.com/office/officeart/2005/8/layout/vList2"/>
    <dgm:cxn modelId="{0343D0EE-12A7-4FCF-BDC3-77B8D14ACA53}" srcId="{117CD365-AD03-488D-BD2B-3ED17422D001}" destId="{A635120A-DE0D-4AD6-AD96-300976127E45}" srcOrd="1" destOrd="0" parTransId="{902B44C9-00E4-4B2F-AFC8-19C0AC816317}" sibTransId="{EB8AF1A7-ACD3-45C9-8C14-BDF18CBD692B}"/>
    <dgm:cxn modelId="{DE2784F7-2165-4D0E-A665-EDFA64A4EB32}" type="presOf" srcId="{59F0BF78-DD4C-4706-AD8F-1D874BB1C7F1}" destId="{C165C39E-B6E2-4D87-85B9-3F047AAA67C8}" srcOrd="0" destOrd="0" presId="urn:microsoft.com/office/officeart/2005/8/layout/vList2"/>
    <dgm:cxn modelId="{A4D96C88-5597-49C9-92E3-96DFE6607CBC}" type="presParOf" srcId="{3211E525-A842-42E0-BC2D-AF16B4F90DE4}" destId="{C165C39E-B6E2-4D87-85B9-3F047AAA67C8}" srcOrd="0" destOrd="0" presId="urn:microsoft.com/office/officeart/2005/8/layout/vList2"/>
    <dgm:cxn modelId="{5CC0E45B-EEA2-41A6-983E-FD6429E2C43D}" type="presParOf" srcId="{3211E525-A842-42E0-BC2D-AF16B4F90DE4}" destId="{B25D7A32-7CCD-475D-8D24-C09091368300}" srcOrd="1" destOrd="0" presId="urn:microsoft.com/office/officeart/2005/8/layout/vList2"/>
    <dgm:cxn modelId="{1F59230F-2372-4E0E-9B8A-9B803D4A32D8}" type="presParOf" srcId="{3211E525-A842-42E0-BC2D-AF16B4F90DE4}" destId="{FC87CCD2-C087-48F7-8D98-1704737580DA}" srcOrd="2" destOrd="0" presId="urn:microsoft.com/office/officeart/2005/8/layout/vList2"/>
    <dgm:cxn modelId="{97F55E31-9723-4B12-802C-51F6490E88A3}" type="presParOf" srcId="{3211E525-A842-42E0-BC2D-AF16B4F90DE4}" destId="{6F370847-D4E8-413A-8B70-9B9372FE35F7}" srcOrd="3" destOrd="0" presId="urn:microsoft.com/office/officeart/2005/8/layout/vList2"/>
    <dgm:cxn modelId="{AECCECF8-EA42-49EF-B335-32E36AE71653}" type="presParOf" srcId="{3211E525-A842-42E0-BC2D-AF16B4F90DE4}" destId="{DB8FA1F0-3E1D-420F-A87D-CDCB34A36ED3}" srcOrd="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CA5A2CA1-D372-4E79-8C4A-CF815BFD0F7E}"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en-US"/>
        </a:p>
      </dgm:t>
    </dgm:pt>
    <dgm:pt modelId="{31C8436D-2F3A-4782-B60B-3279725C415E}">
      <dgm:prSet/>
      <dgm:spPr/>
      <dgm:t>
        <a:bodyPr/>
        <a:lstStyle/>
        <a:p>
          <a:pPr rtl="0"/>
          <a:r>
            <a:rPr lang="en-US" i="1" dirty="0"/>
            <a:t>Guaranteed  Savings</a:t>
          </a:r>
          <a:r>
            <a:rPr lang="en-US" dirty="0"/>
            <a:t>-Modell</a:t>
          </a:r>
        </a:p>
      </dgm:t>
    </dgm:pt>
    <dgm:pt modelId="{B84210CA-AA80-4500-AF34-C4644CDC6832}" type="parTrans" cxnId="{5A720B17-B03B-44C8-9002-698587820EAB}">
      <dgm:prSet/>
      <dgm:spPr/>
      <dgm:t>
        <a:bodyPr/>
        <a:lstStyle/>
        <a:p>
          <a:endParaRPr lang="en-US"/>
        </a:p>
      </dgm:t>
    </dgm:pt>
    <dgm:pt modelId="{6D134FD1-7B8A-4839-A1AA-AC358441A6AA}" type="sibTrans" cxnId="{5A720B17-B03B-44C8-9002-698587820EAB}">
      <dgm:prSet/>
      <dgm:spPr/>
      <dgm:t>
        <a:bodyPr/>
        <a:lstStyle/>
        <a:p>
          <a:endParaRPr lang="en-US"/>
        </a:p>
      </dgm:t>
    </dgm:pt>
    <dgm:pt modelId="{38B7081F-DDD4-4DAF-8160-2ED6F34983DC}">
      <dgm:prSet/>
      <dgm:spPr/>
      <dgm:t>
        <a:bodyPr/>
        <a:lstStyle/>
        <a:p>
          <a:pPr rtl="0"/>
          <a:r>
            <a:rPr lang="en-US" i="1" dirty="0"/>
            <a:t>Shared  Savings</a:t>
          </a:r>
          <a:r>
            <a:rPr lang="en-US" dirty="0"/>
            <a:t>-Modell  </a:t>
          </a:r>
        </a:p>
      </dgm:t>
    </dgm:pt>
    <dgm:pt modelId="{A47C301F-FF27-4D77-B85B-5970BC9C3D26}" type="parTrans" cxnId="{F70FA4F8-6012-449A-9A28-C43D503824E9}">
      <dgm:prSet/>
      <dgm:spPr/>
      <dgm:t>
        <a:bodyPr/>
        <a:lstStyle/>
        <a:p>
          <a:endParaRPr lang="en-US"/>
        </a:p>
      </dgm:t>
    </dgm:pt>
    <dgm:pt modelId="{1E0F45EE-9DC3-4BC4-B5DA-E1C5E9A98277}" type="sibTrans" cxnId="{F70FA4F8-6012-449A-9A28-C43D503824E9}">
      <dgm:prSet/>
      <dgm:spPr/>
      <dgm:t>
        <a:bodyPr/>
        <a:lstStyle/>
        <a:p>
          <a:endParaRPr lang="en-US"/>
        </a:p>
      </dgm:t>
    </dgm:pt>
    <dgm:pt modelId="{F38D7D68-101B-4992-B94E-7105ABA6FCF2}">
      <dgm:prSet/>
      <dgm:spPr/>
      <dgm:t>
        <a:bodyPr/>
        <a:lstStyle/>
        <a:p>
          <a:pPr rtl="0"/>
          <a:r>
            <a:rPr lang="de-DE" dirty="0"/>
            <a:t>Der Kunde trägt ein Kreditrisiko (Modell erfordert kreditwürdigen Kunden); ESCO kann mehr Projekte </a:t>
          </a:r>
          <a:r>
            <a:rPr lang="de-DE" dirty="0" err="1"/>
            <a:t>durchf</a:t>
          </a:r>
          <a:r>
            <a:rPr lang="de-AT" dirty="0" err="1"/>
            <a:t>ühren</a:t>
          </a:r>
          <a:r>
            <a:rPr lang="de-DE" dirty="0"/>
            <a:t> (weil es finanziell nicht so belastet ist)</a:t>
          </a:r>
          <a:endParaRPr lang="en-US" dirty="0"/>
        </a:p>
      </dgm:t>
    </dgm:pt>
    <dgm:pt modelId="{08228D4F-50E3-4C2A-8343-DA47F4BD5DC1}" type="parTrans" cxnId="{94FCBDE7-684F-417B-AE58-5175E663C3BC}">
      <dgm:prSet/>
      <dgm:spPr/>
      <dgm:t>
        <a:bodyPr/>
        <a:lstStyle/>
        <a:p>
          <a:endParaRPr lang="en-US"/>
        </a:p>
      </dgm:t>
    </dgm:pt>
    <dgm:pt modelId="{7B5BFEA8-8BB2-4BA3-B602-E1AE8F1C7097}" type="sibTrans" cxnId="{94FCBDE7-684F-417B-AE58-5175E663C3BC}">
      <dgm:prSet/>
      <dgm:spPr/>
      <dgm:t>
        <a:bodyPr/>
        <a:lstStyle/>
        <a:p>
          <a:endParaRPr lang="en-US"/>
        </a:p>
      </dgm:t>
    </dgm:pt>
    <dgm:pt modelId="{A40CCA2B-7E28-4518-9CFE-9C4D7339C2AE}">
      <dgm:prSet/>
      <dgm:spPr/>
      <dgm:t>
        <a:bodyPr/>
        <a:lstStyle/>
        <a:p>
          <a:pPr rtl="0"/>
          <a:r>
            <a:rPr lang="de-DE" dirty="0"/>
            <a:t>Die ESCO stellt Finanzierung zur Verfügung (trägt also Kreditrisiko)</a:t>
          </a:r>
          <a:endParaRPr lang="en-US" dirty="0"/>
        </a:p>
      </dgm:t>
    </dgm:pt>
    <dgm:pt modelId="{D877EAB9-4368-4BFC-AC82-5A3A0547DE02}" type="parTrans" cxnId="{D0250C00-3105-408C-A4D7-524A7F4B007B}">
      <dgm:prSet/>
      <dgm:spPr/>
      <dgm:t>
        <a:bodyPr/>
        <a:lstStyle/>
        <a:p>
          <a:endParaRPr lang="en-US"/>
        </a:p>
      </dgm:t>
    </dgm:pt>
    <dgm:pt modelId="{1B96C24F-2D2C-4825-90D1-B262A78480FA}" type="sibTrans" cxnId="{D0250C00-3105-408C-A4D7-524A7F4B007B}">
      <dgm:prSet/>
      <dgm:spPr/>
      <dgm:t>
        <a:bodyPr/>
        <a:lstStyle/>
        <a:p>
          <a:endParaRPr lang="en-US"/>
        </a:p>
      </dgm:t>
    </dgm:pt>
    <dgm:pt modelId="{15F8FFD0-F437-4DEA-BC12-0856D5E44008}">
      <dgm:prSet/>
      <dgm:spPr/>
      <dgm:t>
        <a:bodyPr/>
        <a:lstStyle/>
        <a:p>
          <a:pPr rtl="0"/>
          <a:r>
            <a:rPr lang="de-DE" dirty="0"/>
            <a:t>Garantien sind hier nicht üblich (obwohl ein Minimum garantiert werden könnte) und Einsparungen beziehen sich auf die Kosten der Energieeinsparung (abhängig von aktuellen Energiepreisen)</a:t>
          </a:r>
          <a:endParaRPr lang="en-US" dirty="0"/>
        </a:p>
      </dgm:t>
    </dgm:pt>
    <dgm:pt modelId="{5CCAB241-78D0-4C9A-A7A0-4F1F428D72F5}" type="parTrans" cxnId="{A77D107B-2995-456D-8588-9BDEE29F8E5C}">
      <dgm:prSet/>
      <dgm:spPr/>
      <dgm:t>
        <a:bodyPr/>
        <a:lstStyle/>
        <a:p>
          <a:endParaRPr lang="en-US"/>
        </a:p>
      </dgm:t>
    </dgm:pt>
    <dgm:pt modelId="{1B6B23DB-967F-45AD-BCEF-BB01376ABF51}" type="sibTrans" cxnId="{A77D107B-2995-456D-8588-9BDEE29F8E5C}">
      <dgm:prSet/>
      <dgm:spPr/>
      <dgm:t>
        <a:bodyPr/>
        <a:lstStyle/>
        <a:p>
          <a:endParaRPr lang="en-US"/>
        </a:p>
      </dgm:t>
    </dgm:pt>
    <dgm:pt modelId="{977D1252-D0B0-42E4-B210-82EE8AE38173}">
      <dgm:prSet/>
      <dgm:spPr/>
      <dgm:t>
        <a:bodyPr/>
        <a:lstStyle/>
        <a:p>
          <a:pPr rtl="0"/>
          <a:r>
            <a:rPr lang="de-DE" dirty="0"/>
            <a:t>Die ESCO garantiert Energieeinsparungen </a:t>
          </a:r>
          <a:r>
            <a:rPr lang="en-US" dirty="0"/>
            <a:t>und die </a:t>
          </a:r>
          <a:r>
            <a:rPr lang="en-US" dirty="0" err="1"/>
            <a:t>Zahlungen</a:t>
          </a:r>
          <a:r>
            <a:rPr lang="en-US" dirty="0"/>
            <a:t> (</a:t>
          </a:r>
          <a:r>
            <a:rPr lang="en-US" dirty="0" err="1"/>
            <a:t>konstanter</a:t>
          </a:r>
          <a:r>
            <a:rPr lang="en-US" dirty="0"/>
            <a:t> </a:t>
          </a:r>
          <a:r>
            <a:rPr lang="en-US" dirty="0" err="1"/>
            <a:t>Höhe</a:t>
          </a:r>
          <a:r>
            <a:rPr lang="en-US" dirty="0"/>
            <a:t>) </a:t>
          </a:r>
          <a:r>
            <a:rPr lang="en-US" dirty="0" err="1"/>
            <a:t>werden</a:t>
          </a:r>
          <a:r>
            <a:rPr lang="en-US" dirty="0"/>
            <a:t> </a:t>
          </a:r>
          <a:r>
            <a:rPr lang="en-US" dirty="0" err="1"/>
            <a:t>nach</a:t>
          </a:r>
          <a:r>
            <a:rPr lang="en-US" dirty="0"/>
            <a:t> </a:t>
          </a:r>
          <a:r>
            <a:rPr lang="en-US" dirty="0" err="1"/>
            <a:t>Energiekosten</a:t>
          </a:r>
          <a:r>
            <a:rPr lang="en-US" dirty="0"/>
            <a:t> </a:t>
          </a:r>
          <a:r>
            <a:rPr lang="en-US" dirty="0" err="1"/>
            <a:t>im</a:t>
          </a:r>
          <a:r>
            <a:rPr lang="en-US" dirty="0"/>
            <a:t> </a:t>
          </a:r>
          <a:r>
            <a:rPr lang="en-US" dirty="0" err="1"/>
            <a:t>Basisjahr</a:t>
          </a:r>
          <a:r>
            <a:rPr lang="en-US" dirty="0"/>
            <a:t> </a:t>
          </a:r>
          <a:r>
            <a:rPr lang="en-US" dirty="0" err="1"/>
            <a:t>bestimmt</a:t>
          </a:r>
          <a:endParaRPr lang="en-US" dirty="0"/>
        </a:p>
      </dgm:t>
    </dgm:pt>
    <dgm:pt modelId="{F5151932-DBCD-4DBE-81D8-DB942D846ADB}" type="parTrans" cxnId="{FE941049-7B71-46E9-803D-1FC3421971DF}">
      <dgm:prSet/>
      <dgm:spPr/>
      <dgm:t>
        <a:bodyPr/>
        <a:lstStyle/>
        <a:p>
          <a:endParaRPr lang="en-US"/>
        </a:p>
      </dgm:t>
    </dgm:pt>
    <dgm:pt modelId="{D65A1144-E2FA-46F0-BF53-E87E4E0B6214}" type="sibTrans" cxnId="{FE941049-7B71-46E9-803D-1FC3421971DF}">
      <dgm:prSet/>
      <dgm:spPr/>
      <dgm:t>
        <a:bodyPr/>
        <a:lstStyle/>
        <a:p>
          <a:endParaRPr lang="en-US"/>
        </a:p>
      </dgm:t>
    </dgm:pt>
    <dgm:pt modelId="{60FD790C-CD34-47A9-A92B-ACB37F1A058B}" type="pres">
      <dgm:prSet presAssocID="{CA5A2CA1-D372-4E79-8C4A-CF815BFD0F7E}" presName="Name0" presStyleCnt="0">
        <dgm:presLayoutVars>
          <dgm:dir/>
          <dgm:animLvl val="lvl"/>
          <dgm:resizeHandles val="exact"/>
        </dgm:presLayoutVars>
      </dgm:prSet>
      <dgm:spPr/>
    </dgm:pt>
    <dgm:pt modelId="{A356BEA5-FC40-4D42-8E82-3975C02E6055}" type="pres">
      <dgm:prSet presAssocID="{31C8436D-2F3A-4782-B60B-3279725C415E}" presName="composite" presStyleCnt="0"/>
      <dgm:spPr/>
    </dgm:pt>
    <dgm:pt modelId="{B032E6CA-433D-4613-9414-48BFA988E377}" type="pres">
      <dgm:prSet presAssocID="{31C8436D-2F3A-4782-B60B-3279725C415E}" presName="parTx" presStyleLbl="alignNode1" presStyleIdx="0" presStyleCnt="2">
        <dgm:presLayoutVars>
          <dgm:chMax val="0"/>
          <dgm:chPref val="0"/>
          <dgm:bulletEnabled val="1"/>
        </dgm:presLayoutVars>
      </dgm:prSet>
      <dgm:spPr/>
    </dgm:pt>
    <dgm:pt modelId="{09AFC1FD-E876-4598-A540-BC2E8B9D833F}" type="pres">
      <dgm:prSet presAssocID="{31C8436D-2F3A-4782-B60B-3279725C415E}" presName="desTx" presStyleLbl="alignAccFollowNode1" presStyleIdx="0" presStyleCnt="2">
        <dgm:presLayoutVars>
          <dgm:bulletEnabled val="1"/>
        </dgm:presLayoutVars>
      </dgm:prSet>
      <dgm:spPr/>
    </dgm:pt>
    <dgm:pt modelId="{4170CD49-E3B6-4CDC-86A8-627C847A4443}" type="pres">
      <dgm:prSet presAssocID="{6D134FD1-7B8A-4839-A1AA-AC358441A6AA}" presName="space" presStyleCnt="0"/>
      <dgm:spPr/>
    </dgm:pt>
    <dgm:pt modelId="{6F3CA7C5-0E46-4938-890F-94AD331E24E1}" type="pres">
      <dgm:prSet presAssocID="{38B7081F-DDD4-4DAF-8160-2ED6F34983DC}" presName="composite" presStyleCnt="0"/>
      <dgm:spPr/>
    </dgm:pt>
    <dgm:pt modelId="{B019B800-730E-4094-9A67-18878AE29B9B}" type="pres">
      <dgm:prSet presAssocID="{38B7081F-DDD4-4DAF-8160-2ED6F34983DC}" presName="parTx" presStyleLbl="alignNode1" presStyleIdx="1" presStyleCnt="2">
        <dgm:presLayoutVars>
          <dgm:chMax val="0"/>
          <dgm:chPref val="0"/>
          <dgm:bulletEnabled val="1"/>
        </dgm:presLayoutVars>
      </dgm:prSet>
      <dgm:spPr/>
    </dgm:pt>
    <dgm:pt modelId="{D34D202D-850E-4EE0-ABA8-3FB437840635}" type="pres">
      <dgm:prSet presAssocID="{38B7081F-DDD4-4DAF-8160-2ED6F34983DC}" presName="desTx" presStyleLbl="alignAccFollowNode1" presStyleIdx="1" presStyleCnt="2">
        <dgm:presLayoutVars>
          <dgm:bulletEnabled val="1"/>
        </dgm:presLayoutVars>
      </dgm:prSet>
      <dgm:spPr/>
    </dgm:pt>
  </dgm:ptLst>
  <dgm:cxnLst>
    <dgm:cxn modelId="{D0250C00-3105-408C-A4D7-524A7F4B007B}" srcId="{38B7081F-DDD4-4DAF-8160-2ED6F34983DC}" destId="{A40CCA2B-7E28-4518-9CFE-9C4D7339C2AE}" srcOrd="0" destOrd="0" parTransId="{D877EAB9-4368-4BFC-AC82-5A3A0547DE02}" sibTransId="{1B96C24F-2D2C-4825-90D1-B262A78480FA}"/>
    <dgm:cxn modelId="{5A720B17-B03B-44C8-9002-698587820EAB}" srcId="{CA5A2CA1-D372-4E79-8C4A-CF815BFD0F7E}" destId="{31C8436D-2F3A-4782-B60B-3279725C415E}" srcOrd="0" destOrd="0" parTransId="{B84210CA-AA80-4500-AF34-C4644CDC6832}" sibTransId="{6D134FD1-7B8A-4839-A1AA-AC358441A6AA}"/>
    <dgm:cxn modelId="{FE941049-7B71-46E9-803D-1FC3421971DF}" srcId="{31C8436D-2F3A-4782-B60B-3279725C415E}" destId="{977D1252-D0B0-42E4-B210-82EE8AE38173}" srcOrd="1" destOrd="0" parTransId="{F5151932-DBCD-4DBE-81D8-DB942D846ADB}" sibTransId="{D65A1144-E2FA-46F0-BF53-E87E4E0B6214}"/>
    <dgm:cxn modelId="{E094D574-E227-4277-8548-C365A0D9F9CD}" type="presOf" srcId="{977D1252-D0B0-42E4-B210-82EE8AE38173}" destId="{09AFC1FD-E876-4598-A540-BC2E8B9D833F}" srcOrd="0" destOrd="1" presId="urn:microsoft.com/office/officeart/2005/8/layout/hList1"/>
    <dgm:cxn modelId="{A77D107B-2995-456D-8588-9BDEE29F8E5C}" srcId="{38B7081F-DDD4-4DAF-8160-2ED6F34983DC}" destId="{15F8FFD0-F437-4DEA-BC12-0856D5E44008}" srcOrd="1" destOrd="0" parTransId="{5CCAB241-78D0-4C9A-A7A0-4F1F428D72F5}" sibTransId="{1B6B23DB-967F-45AD-BCEF-BB01376ABF51}"/>
    <dgm:cxn modelId="{4939847F-E855-4B57-9106-EEB777A1024F}" type="presOf" srcId="{A40CCA2B-7E28-4518-9CFE-9C4D7339C2AE}" destId="{D34D202D-850E-4EE0-ABA8-3FB437840635}" srcOrd="0" destOrd="0" presId="urn:microsoft.com/office/officeart/2005/8/layout/hList1"/>
    <dgm:cxn modelId="{8EA9538C-1350-4EE9-8F09-5391B70EBCD3}" type="presOf" srcId="{31C8436D-2F3A-4782-B60B-3279725C415E}" destId="{B032E6CA-433D-4613-9414-48BFA988E377}" srcOrd="0" destOrd="0" presId="urn:microsoft.com/office/officeart/2005/8/layout/hList1"/>
    <dgm:cxn modelId="{73A9B0AB-3E58-4683-B90D-C38CAA85F02C}" type="presOf" srcId="{CA5A2CA1-D372-4E79-8C4A-CF815BFD0F7E}" destId="{60FD790C-CD34-47A9-A92B-ACB37F1A058B}" srcOrd="0" destOrd="0" presId="urn:microsoft.com/office/officeart/2005/8/layout/hList1"/>
    <dgm:cxn modelId="{94FCBDE7-684F-417B-AE58-5175E663C3BC}" srcId="{31C8436D-2F3A-4782-B60B-3279725C415E}" destId="{F38D7D68-101B-4992-B94E-7105ABA6FCF2}" srcOrd="0" destOrd="0" parTransId="{08228D4F-50E3-4C2A-8343-DA47F4BD5DC1}" sibTransId="{7B5BFEA8-8BB2-4BA3-B602-E1AE8F1C7097}"/>
    <dgm:cxn modelId="{CC3678E8-1038-4A73-90C3-9BB03C4CB002}" type="presOf" srcId="{38B7081F-DDD4-4DAF-8160-2ED6F34983DC}" destId="{B019B800-730E-4094-9A67-18878AE29B9B}" srcOrd="0" destOrd="0" presId="urn:microsoft.com/office/officeart/2005/8/layout/hList1"/>
    <dgm:cxn modelId="{E84114E9-866B-4AF4-BC82-07A9CDFF1D91}" type="presOf" srcId="{F38D7D68-101B-4992-B94E-7105ABA6FCF2}" destId="{09AFC1FD-E876-4598-A540-BC2E8B9D833F}" srcOrd="0" destOrd="0" presId="urn:microsoft.com/office/officeart/2005/8/layout/hList1"/>
    <dgm:cxn modelId="{EFF508F1-5AB6-46F7-9748-D9FCF4965D41}" type="presOf" srcId="{15F8FFD0-F437-4DEA-BC12-0856D5E44008}" destId="{D34D202D-850E-4EE0-ABA8-3FB437840635}" srcOrd="0" destOrd="1" presId="urn:microsoft.com/office/officeart/2005/8/layout/hList1"/>
    <dgm:cxn modelId="{F70FA4F8-6012-449A-9A28-C43D503824E9}" srcId="{CA5A2CA1-D372-4E79-8C4A-CF815BFD0F7E}" destId="{38B7081F-DDD4-4DAF-8160-2ED6F34983DC}" srcOrd="1" destOrd="0" parTransId="{A47C301F-FF27-4D77-B85B-5970BC9C3D26}" sibTransId="{1E0F45EE-9DC3-4BC4-B5DA-E1C5E9A98277}"/>
    <dgm:cxn modelId="{28302A71-623F-4E3F-B339-50FD9EBCAE1B}" type="presParOf" srcId="{60FD790C-CD34-47A9-A92B-ACB37F1A058B}" destId="{A356BEA5-FC40-4D42-8E82-3975C02E6055}" srcOrd="0" destOrd="0" presId="urn:microsoft.com/office/officeart/2005/8/layout/hList1"/>
    <dgm:cxn modelId="{AB2092FE-6C09-43B4-BFFF-E03478108646}" type="presParOf" srcId="{A356BEA5-FC40-4D42-8E82-3975C02E6055}" destId="{B032E6CA-433D-4613-9414-48BFA988E377}" srcOrd="0" destOrd="0" presId="urn:microsoft.com/office/officeart/2005/8/layout/hList1"/>
    <dgm:cxn modelId="{11D5D219-5F61-435D-ABAB-B37A0FD49073}" type="presParOf" srcId="{A356BEA5-FC40-4D42-8E82-3975C02E6055}" destId="{09AFC1FD-E876-4598-A540-BC2E8B9D833F}" srcOrd="1" destOrd="0" presId="urn:microsoft.com/office/officeart/2005/8/layout/hList1"/>
    <dgm:cxn modelId="{AC69101A-3A68-4961-A8CA-488D56720AFA}" type="presParOf" srcId="{60FD790C-CD34-47A9-A92B-ACB37F1A058B}" destId="{4170CD49-E3B6-4CDC-86A8-627C847A4443}" srcOrd="1" destOrd="0" presId="urn:microsoft.com/office/officeart/2005/8/layout/hList1"/>
    <dgm:cxn modelId="{B6E40733-95ED-4EC4-B32E-0413FAD2C32C}" type="presParOf" srcId="{60FD790C-CD34-47A9-A92B-ACB37F1A058B}" destId="{6F3CA7C5-0E46-4938-890F-94AD331E24E1}" srcOrd="2" destOrd="0" presId="urn:microsoft.com/office/officeart/2005/8/layout/hList1"/>
    <dgm:cxn modelId="{026B7B78-5298-4EB9-A851-9BD8DC04E9EE}" type="presParOf" srcId="{6F3CA7C5-0E46-4938-890F-94AD331E24E1}" destId="{B019B800-730E-4094-9A67-18878AE29B9B}" srcOrd="0" destOrd="0" presId="urn:microsoft.com/office/officeart/2005/8/layout/hList1"/>
    <dgm:cxn modelId="{FEDF6398-09EF-4903-A4FF-07AABF7A2E84}" type="presParOf" srcId="{6F3CA7C5-0E46-4938-890F-94AD331E24E1}" destId="{D34D202D-850E-4EE0-ABA8-3FB437840635}"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BF1DD079-7A6D-4622-ABEB-D1EF010D20F3}" type="doc">
      <dgm:prSet loTypeId="urn:microsoft.com/office/officeart/2008/layout/VerticalCurvedList" loCatId="list" qsTypeId="urn:microsoft.com/office/officeart/2005/8/quickstyle/simple1" qsCatId="simple" csTypeId="urn:microsoft.com/office/officeart/2005/8/colors/accent1_2" csCatId="accent1" phldr="1"/>
      <dgm:spPr/>
      <dgm:t>
        <a:bodyPr/>
        <a:lstStyle/>
        <a:p>
          <a:endParaRPr lang="en-US"/>
        </a:p>
      </dgm:t>
    </dgm:pt>
    <dgm:pt modelId="{232CE3F3-799F-4A3C-8E97-81430513A065}">
      <dgm:prSet/>
      <dgm:spPr/>
      <dgm:t>
        <a:bodyPr/>
        <a:lstStyle/>
        <a:p>
          <a:pPr rtl="0"/>
          <a:r>
            <a:rPr lang="de-DE" dirty="0"/>
            <a:t>„</a:t>
          </a:r>
          <a:r>
            <a:rPr lang="en-US" dirty="0" err="1"/>
            <a:t>Auslagerung</a:t>
          </a:r>
          <a:r>
            <a:rPr lang="en-US" dirty="0"/>
            <a:t>” von </a:t>
          </a:r>
          <a:r>
            <a:rPr lang="en-US" dirty="0" err="1"/>
            <a:t>technischem</a:t>
          </a:r>
          <a:r>
            <a:rPr lang="en-US" dirty="0"/>
            <a:t> </a:t>
          </a:r>
          <a:r>
            <a:rPr lang="en-US" dirty="0" err="1"/>
            <a:t>Risiko</a:t>
          </a:r>
          <a:endParaRPr lang="en-US" dirty="0"/>
        </a:p>
      </dgm:t>
    </dgm:pt>
    <dgm:pt modelId="{E1AED116-8EA0-46AB-A03E-EBCD19A8F13E}" type="parTrans" cxnId="{7129A543-8965-4CD7-8382-E997E3BDCAA0}">
      <dgm:prSet/>
      <dgm:spPr/>
      <dgm:t>
        <a:bodyPr/>
        <a:lstStyle/>
        <a:p>
          <a:endParaRPr lang="en-US"/>
        </a:p>
      </dgm:t>
    </dgm:pt>
    <dgm:pt modelId="{326AB8C6-7F27-461E-BEFA-99E8E3F892EC}" type="sibTrans" cxnId="{7129A543-8965-4CD7-8382-E997E3BDCAA0}">
      <dgm:prSet/>
      <dgm:spPr/>
      <dgm:t>
        <a:bodyPr/>
        <a:lstStyle/>
        <a:p>
          <a:endParaRPr lang="en-US"/>
        </a:p>
      </dgm:t>
    </dgm:pt>
    <dgm:pt modelId="{C48FDDE4-2FCF-4A32-BC1E-23AEB258E696}">
      <dgm:prSet/>
      <dgm:spPr/>
      <dgm:t>
        <a:bodyPr/>
        <a:lstStyle/>
        <a:p>
          <a:pPr rtl="0"/>
          <a:r>
            <a:rPr lang="de-DE" dirty="0"/>
            <a:t>„</a:t>
          </a:r>
          <a:r>
            <a:rPr lang="en-US" dirty="0" err="1"/>
            <a:t>Auslagerung</a:t>
          </a:r>
          <a:r>
            <a:rPr lang="en-US" dirty="0"/>
            <a:t>” von </a:t>
          </a:r>
          <a:r>
            <a:rPr lang="en-US" dirty="0" err="1"/>
            <a:t>Finanzrisiko</a:t>
          </a:r>
          <a:endParaRPr lang="en-US" dirty="0"/>
        </a:p>
      </dgm:t>
    </dgm:pt>
    <dgm:pt modelId="{F59C9820-32B8-48CC-A650-A2BC5C7BA01C}" type="parTrans" cxnId="{38694144-4943-4F98-BA63-BD152947EB7D}">
      <dgm:prSet/>
      <dgm:spPr/>
      <dgm:t>
        <a:bodyPr/>
        <a:lstStyle/>
        <a:p>
          <a:endParaRPr lang="en-US"/>
        </a:p>
      </dgm:t>
    </dgm:pt>
    <dgm:pt modelId="{D18EE886-0D61-4360-89F0-9C9B6CBC3731}" type="sibTrans" cxnId="{38694144-4943-4F98-BA63-BD152947EB7D}">
      <dgm:prSet/>
      <dgm:spPr/>
      <dgm:t>
        <a:bodyPr/>
        <a:lstStyle/>
        <a:p>
          <a:endParaRPr lang="en-US"/>
        </a:p>
      </dgm:t>
    </dgm:pt>
    <dgm:pt modelId="{CC51121E-FCF3-4293-A4CE-4D7EE0D6B47B}">
      <dgm:prSet/>
      <dgm:spPr/>
      <dgm:t>
        <a:bodyPr/>
        <a:lstStyle/>
        <a:p>
          <a:pPr rtl="0"/>
          <a:r>
            <a:rPr lang="en-US" i="1" dirty="0"/>
            <a:t>One-Face-to-the-Customer</a:t>
          </a:r>
          <a:r>
            <a:rPr lang="en-US" dirty="0"/>
            <a:t>-</a:t>
          </a:r>
          <a:r>
            <a:rPr lang="en-US" dirty="0" err="1"/>
            <a:t>Prinzip</a:t>
          </a:r>
          <a:endParaRPr lang="en-US" dirty="0"/>
        </a:p>
      </dgm:t>
    </dgm:pt>
    <dgm:pt modelId="{49C484EB-93E3-4844-935E-4F84E91C27E4}" type="parTrans" cxnId="{817B196A-6F0E-4733-B87D-B17C9EB55891}">
      <dgm:prSet/>
      <dgm:spPr/>
      <dgm:t>
        <a:bodyPr/>
        <a:lstStyle/>
        <a:p>
          <a:endParaRPr lang="en-US"/>
        </a:p>
      </dgm:t>
    </dgm:pt>
    <dgm:pt modelId="{BFC68116-C5D0-4C8F-A1D7-82C5A0CEFB63}" type="sibTrans" cxnId="{817B196A-6F0E-4733-B87D-B17C9EB55891}">
      <dgm:prSet/>
      <dgm:spPr/>
      <dgm:t>
        <a:bodyPr/>
        <a:lstStyle/>
        <a:p>
          <a:endParaRPr lang="en-US"/>
        </a:p>
      </dgm:t>
    </dgm:pt>
    <dgm:pt modelId="{6EBE213A-86B8-445E-A72C-F8F68CC2554A}">
      <dgm:prSet/>
      <dgm:spPr/>
      <dgm:t>
        <a:bodyPr/>
        <a:lstStyle/>
        <a:p>
          <a:pPr rtl="0"/>
          <a:r>
            <a:rPr lang="en-US" dirty="0" err="1"/>
            <a:t>Angleichung</a:t>
          </a:r>
          <a:r>
            <a:rPr lang="en-US" dirty="0"/>
            <a:t> der </a:t>
          </a:r>
          <a:r>
            <a:rPr lang="en-US" dirty="0" err="1"/>
            <a:t>Interessen</a:t>
          </a:r>
          <a:r>
            <a:rPr lang="en-US" dirty="0"/>
            <a:t> und </a:t>
          </a:r>
          <a:r>
            <a:rPr lang="en-US" dirty="0" err="1"/>
            <a:t>Erwartungen</a:t>
          </a:r>
          <a:r>
            <a:rPr lang="en-US" dirty="0"/>
            <a:t> von </a:t>
          </a:r>
          <a:r>
            <a:rPr lang="en-US" dirty="0" err="1"/>
            <a:t>Kunden</a:t>
          </a:r>
          <a:r>
            <a:rPr lang="en-US" dirty="0"/>
            <a:t> und ESCO</a:t>
          </a:r>
        </a:p>
      </dgm:t>
    </dgm:pt>
    <dgm:pt modelId="{6090EE67-367F-4723-BB86-DAB723AF5A15}" type="parTrans" cxnId="{94C541DB-7DC4-4D87-BE32-9A9EE85AF0F2}">
      <dgm:prSet/>
      <dgm:spPr/>
      <dgm:t>
        <a:bodyPr/>
        <a:lstStyle/>
        <a:p>
          <a:endParaRPr lang="en-US"/>
        </a:p>
      </dgm:t>
    </dgm:pt>
    <dgm:pt modelId="{6D68A01F-D7DB-460F-B4BB-F55DA065FB4B}" type="sibTrans" cxnId="{94C541DB-7DC4-4D87-BE32-9A9EE85AF0F2}">
      <dgm:prSet/>
      <dgm:spPr/>
      <dgm:t>
        <a:bodyPr/>
        <a:lstStyle/>
        <a:p>
          <a:endParaRPr lang="en-US"/>
        </a:p>
      </dgm:t>
    </dgm:pt>
    <dgm:pt modelId="{CABECBD0-E7C0-4256-BFBD-55DE2CF5F03B}">
      <dgm:prSet/>
      <dgm:spPr/>
      <dgm:t>
        <a:bodyPr/>
        <a:lstStyle/>
        <a:p>
          <a:pPr rtl="0"/>
          <a:r>
            <a:rPr lang="en-US" dirty="0" err="1"/>
            <a:t>Schützt</a:t>
          </a:r>
          <a:r>
            <a:rPr lang="en-US" dirty="0"/>
            <a:t> </a:t>
          </a:r>
          <a:r>
            <a:rPr lang="en-US" dirty="0" err="1"/>
            <a:t>vor</a:t>
          </a:r>
          <a:r>
            <a:rPr lang="en-US" dirty="0"/>
            <a:t> Rebound-</a:t>
          </a:r>
          <a:r>
            <a:rPr lang="en-US" dirty="0" err="1"/>
            <a:t>Effekt</a:t>
          </a:r>
          <a:endParaRPr lang="en-US" dirty="0"/>
        </a:p>
      </dgm:t>
    </dgm:pt>
    <dgm:pt modelId="{AC692301-D589-4F5C-BA86-971325B1C6A3}" type="parTrans" cxnId="{8B690892-3F44-40EE-AE3E-75637061DBFD}">
      <dgm:prSet/>
      <dgm:spPr/>
      <dgm:t>
        <a:bodyPr/>
        <a:lstStyle/>
        <a:p>
          <a:endParaRPr lang="en-US"/>
        </a:p>
      </dgm:t>
    </dgm:pt>
    <dgm:pt modelId="{D13F73AB-C2C6-4BCF-9E25-10B8CA4D22E2}" type="sibTrans" cxnId="{8B690892-3F44-40EE-AE3E-75637061DBFD}">
      <dgm:prSet/>
      <dgm:spPr/>
      <dgm:t>
        <a:bodyPr/>
        <a:lstStyle/>
        <a:p>
          <a:endParaRPr lang="en-US"/>
        </a:p>
      </dgm:t>
    </dgm:pt>
    <dgm:pt modelId="{317EE632-76DA-451F-ACF4-D731A4BB878F}">
      <dgm:prSet/>
      <dgm:spPr/>
      <dgm:t>
        <a:bodyPr/>
        <a:lstStyle/>
        <a:p>
          <a:pPr rtl="0"/>
          <a:r>
            <a:rPr lang="de-DE" dirty="0"/>
            <a:t>Kunde kann sich auf das Kerngeschäft konzentrieren</a:t>
          </a:r>
          <a:endParaRPr lang="en-US" dirty="0"/>
        </a:p>
      </dgm:t>
    </dgm:pt>
    <dgm:pt modelId="{0BB4F205-5AF6-4A06-9A92-E45DF7C86960}" type="parTrans" cxnId="{01E24321-8F6B-4B42-9C85-6F1F080CAF54}">
      <dgm:prSet/>
      <dgm:spPr/>
      <dgm:t>
        <a:bodyPr/>
        <a:lstStyle/>
        <a:p>
          <a:endParaRPr lang="en-US"/>
        </a:p>
      </dgm:t>
    </dgm:pt>
    <dgm:pt modelId="{A219B6C0-9276-4D4E-8B4C-5EA0082C1951}" type="sibTrans" cxnId="{01E24321-8F6B-4B42-9C85-6F1F080CAF54}">
      <dgm:prSet/>
      <dgm:spPr/>
      <dgm:t>
        <a:bodyPr/>
        <a:lstStyle/>
        <a:p>
          <a:endParaRPr lang="en-US"/>
        </a:p>
      </dgm:t>
    </dgm:pt>
    <dgm:pt modelId="{87CCA41C-091A-4830-BBF9-4F046E49184F}" type="pres">
      <dgm:prSet presAssocID="{BF1DD079-7A6D-4622-ABEB-D1EF010D20F3}" presName="Name0" presStyleCnt="0">
        <dgm:presLayoutVars>
          <dgm:chMax val="7"/>
          <dgm:chPref val="7"/>
          <dgm:dir/>
        </dgm:presLayoutVars>
      </dgm:prSet>
      <dgm:spPr/>
    </dgm:pt>
    <dgm:pt modelId="{5686A939-5210-4819-8E42-A7F0FA1F9022}" type="pres">
      <dgm:prSet presAssocID="{BF1DD079-7A6D-4622-ABEB-D1EF010D20F3}" presName="Name1" presStyleCnt="0"/>
      <dgm:spPr/>
    </dgm:pt>
    <dgm:pt modelId="{C17C17A1-527C-4540-83A8-A78D861F7A71}" type="pres">
      <dgm:prSet presAssocID="{BF1DD079-7A6D-4622-ABEB-D1EF010D20F3}" presName="cycle" presStyleCnt="0"/>
      <dgm:spPr/>
    </dgm:pt>
    <dgm:pt modelId="{0BBF3FFE-0BC1-40C1-9851-07E5431C94EA}" type="pres">
      <dgm:prSet presAssocID="{BF1DD079-7A6D-4622-ABEB-D1EF010D20F3}" presName="srcNode" presStyleLbl="node1" presStyleIdx="0" presStyleCnt="6"/>
      <dgm:spPr/>
    </dgm:pt>
    <dgm:pt modelId="{33F600E2-7390-4421-9CE9-211F7C57963C}" type="pres">
      <dgm:prSet presAssocID="{BF1DD079-7A6D-4622-ABEB-D1EF010D20F3}" presName="conn" presStyleLbl="parChTrans1D2" presStyleIdx="0" presStyleCnt="1"/>
      <dgm:spPr/>
    </dgm:pt>
    <dgm:pt modelId="{2970C53B-C090-4AC0-9467-56D633784546}" type="pres">
      <dgm:prSet presAssocID="{BF1DD079-7A6D-4622-ABEB-D1EF010D20F3}" presName="extraNode" presStyleLbl="node1" presStyleIdx="0" presStyleCnt="6"/>
      <dgm:spPr/>
    </dgm:pt>
    <dgm:pt modelId="{736BF8A7-FDBF-4A71-8F63-D1B684D08E29}" type="pres">
      <dgm:prSet presAssocID="{BF1DD079-7A6D-4622-ABEB-D1EF010D20F3}" presName="dstNode" presStyleLbl="node1" presStyleIdx="0" presStyleCnt="6"/>
      <dgm:spPr/>
    </dgm:pt>
    <dgm:pt modelId="{0D97ACFE-D855-45D7-A07B-0BF491813434}" type="pres">
      <dgm:prSet presAssocID="{232CE3F3-799F-4A3C-8E97-81430513A065}" presName="text_1" presStyleLbl="node1" presStyleIdx="0" presStyleCnt="6">
        <dgm:presLayoutVars>
          <dgm:bulletEnabled val="1"/>
        </dgm:presLayoutVars>
      </dgm:prSet>
      <dgm:spPr/>
    </dgm:pt>
    <dgm:pt modelId="{F5F7F89C-5E71-4DDB-8852-A4BAE62B7D18}" type="pres">
      <dgm:prSet presAssocID="{232CE3F3-799F-4A3C-8E97-81430513A065}" presName="accent_1" presStyleCnt="0"/>
      <dgm:spPr/>
    </dgm:pt>
    <dgm:pt modelId="{71B1DE3F-ED1C-4476-957B-C42935AF681D}" type="pres">
      <dgm:prSet presAssocID="{232CE3F3-799F-4A3C-8E97-81430513A065}" presName="accentRepeatNode" presStyleLbl="solidFgAcc1" presStyleIdx="0" presStyleCnt="6"/>
      <dgm:spPr/>
    </dgm:pt>
    <dgm:pt modelId="{CE937657-1FF6-4864-8E71-D76B2B4777D9}" type="pres">
      <dgm:prSet presAssocID="{C48FDDE4-2FCF-4A32-BC1E-23AEB258E696}" presName="text_2" presStyleLbl="node1" presStyleIdx="1" presStyleCnt="6">
        <dgm:presLayoutVars>
          <dgm:bulletEnabled val="1"/>
        </dgm:presLayoutVars>
      </dgm:prSet>
      <dgm:spPr/>
    </dgm:pt>
    <dgm:pt modelId="{6D65DC90-11A7-4B4E-89FE-54DB9E321BCF}" type="pres">
      <dgm:prSet presAssocID="{C48FDDE4-2FCF-4A32-BC1E-23AEB258E696}" presName="accent_2" presStyleCnt="0"/>
      <dgm:spPr/>
    </dgm:pt>
    <dgm:pt modelId="{FE204811-66DF-4143-A20A-AE74712A043B}" type="pres">
      <dgm:prSet presAssocID="{C48FDDE4-2FCF-4A32-BC1E-23AEB258E696}" presName="accentRepeatNode" presStyleLbl="solidFgAcc1" presStyleIdx="1" presStyleCnt="6"/>
      <dgm:spPr/>
    </dgm:pt>
    <dgm:pt modelId="{5E0DFE6D-F70C-4AF9-B339-C42A560E58D0}" type="pres">
      <dgm:prSet presAssocID="{CC51121E-FCF3-4293-A4CE-4D7EE0D6B47B}" presName="text_3" presStyleLbl="node1" presStyleIdx="2" presStyleCnt="6">
        <dgm:presLayoutVars>
          <dgm:bulletEnabled val="1"/>
        </dgm:presLayoutVars>
      </dgm:prSet>
      <dgm:spPr/>
    </dgm:pt>
    <dgm:pt modelId="{8AFBF314-3726-4AC0-95C1-B276013ED5FA}" type="pres">
      <dgm:prSet presAssocID="{CC51121E-FCF3-4293-A4CE-4D7EE0D6B47B}" presName="accent_3" presStyleCnt="0"/>
      <dgm:spPr/>
    </dgm:pt>
    <dgm:pt modelId="{6E0DF08C-A5E2-4312-933C-79240AD17864}" type="pres">
      <dgm:prSet presAssocID="{CC51121E-FCF3-4293-A4CE-4D7EE0D6B47B}" presName="accentRepeatNode" presStyleLbl="solidFgAcc1" presStyleIdx="2" presStyleCnt="6"/>
      <dgm:spPr/>
    </dgm:pt>
    <dgm:pt modelId="{9A64366E-F021-4FCF-BB24-058DBF1D4039}" type="pres">
      <dgm:prSet presAssocID="{6EBE213A-86B8-445E-A72C-F8F68CC2554A}" presName="text_4" presStyleLbl="node1" presStyleIdx="3" presStyleCnt="6">
        <dgm:presLayoutVars>
          <dgm:bulletEnabled val="1"/>
        </dgm:presLayoutVars>
      </dgm:prSet>
      <dgm:spPr/>
    </dgm:pt>
    <dgm:pt modelId="{4F9D6320-8C3B-4F53-9E7C-79BF296B1742}" type="pres">
      <dgm:prSet presAssocID="{6EBE213A-86B8-445E-A72C-F8F68CC2554A}" presName="accent_4" presStyleCnt="0"/>
      <dgm:spPr/>
    </dgm:pt>
    <dgm:pt modelId="{9B0623A2-A8A7-4F47-BCA9-C147018E4094}" type="pres">
      <dgm:prSet presAssocID="{6EBE213A-86B8-445E-A72C-F8F68CC2554A}" presName="accentRepeatNode" presStyleLbl="solidFgAcc1" presStyleIdx="3" presStyleCnt="6"/>
      <dgm:spPr/>
    </dgm:pt>
    <dgm:pt modelId="{317CFCDE-339C-4CFE-A213-6AAC695EA404}" type="pres">
      <dgm:prSet presAssocID="{CABECBD0-E7C0-4256-BFBD-55DE2CF5F03B}" presName="text_5" presStyleLbl="node1" presStyleIdx="4" presStyleCnt="6">
        <dgm:presLayoutVars>
          <dgm:bulletEnabled val="1"/>
        </dgm:presLayoutVars>
      </dgm:prSet>
      <dgm:spPr/>
    </dgm:pt>
    <dgm:pt modelId="{6F762010-F9F4-4B5C-8871-582CA008E606}" type="pres">
      <dgm:prSet presAssocID="{CABECBD0-E7C0-4256-BFBD-55DE2CF5F03B}" presName="accent_5" presStyleCnt="0"/>
      <dgm:spPr/>
    </dgm:pt>
    <dgm:pt modelId="{EC6BBBD8-F669-49AA-AC4A-F0F7C3243481}" type="pres">
      <dgm:prSet presAssocID="{CABECBD0-E7C0-4256-BFBD-55DE2CF5F03B}" presName="accentRepeatNode" presStyleLbl="solidFgAcc1" presStyleIdx="4" presStyleCnt="6"/>
      <dgm:spPr/>
    </dgm:pt>
    <dgm:pt modelId="{394AF27D-3F53-4E7E-8D18-6E757AC39D0C}" type="pres">
      <dgm:prSet presAssocID="{317EE632-76DA-451F-ACF4-D731A4BB878F}" presName="text_6" presStyleLbl="node1" presStyleIdx="5" presStyleCnt="6">
        <dgm:presLayoutVars>
          <dgm:bulletEnabled val="1"/>
        </dgm:presLayoutVars>
      </dgm:prSet>
      <dgm:spPr/>
    </dgm:pt>
    <dgm:pt modelId="{3DA6A9E8-8854-4093-A6B1-83C96D0C6F51}" type="pres">
      <dgm:prSet presAssocID="{317EE632-76DA-451F-ACF4-D731A4BB878F}" presName="accent_6" presStyleCnt="0"/>
      <dgm:spPr/>
    </dgm:pt>
    <dgm:pt modelId="{3359CD55-5453-4109-9967-8496151CCFDA}" type="pres">
      <dgm:prSet presAssocID="{317EE632-76DA-451F-ACF4-D731A4BB878F}" presName="accentRepeatNode" presStyleLbl="solidFgAcc1" presStyleIdx="5" presStyleCnt="6"/>
      <dgm:spPr/>
    </dgm:pt>
  </dgm:ptLst>
  <dgm:cxnLst>
    <dgm:cxn modelId="{BD498B02-9A87-46C3-A98F-7532F759D615}" type="presOf" srcId="{317EE632-76DA-451F-ACF4-D731A4BB878F}" destId="{394AF27D-3F53-4E7E-8D18-6E757AC39D0C}" srcOrd="0" destOrd="0" presId="urn:microsoft.com/office/officeart/2008/layout/VerticalCurvedList"/>
    <dgm:cxn modelId="{4C902708-CF14-47F1-AFE2-73A527688315}" type="presOf" srcId="{CC51121E-FCF3-4293-A4CE-4D7EE0D6B47B}" destId="{5E0DFE6D-F70C-4AF9-B339-C42A560E58D0}" srcOrd="0" destOrd="0" presId="urn:microsoft.com/office/officeart/2008/layout/VerticalCurvedList"/>
    <dgm:cxn modelId="{01E24321-8F6B-4B42-9C85-6F1F080CAF54}" srcId="{BF1DD079-7A6D-4622-ABEB-D1EF010D20F3}" destId="{317EE632-76DA-451F-ACF4-D731A4BB878F}" srcOrd="5" destOrd="0" parTransId="{0BB4F205-5AF6-4A06-9A92-E45DF7C86960}" sibTransId="{A219B6C0-9276-4D4E-8B4C-5EA0082C1951}"/>
    <dgm:cxn modelId="{7129A543-8965-4CD7-8382-E997E3BDCAA0}" srcId="{BF1DD079-7A6D-4622-ABEB-D1EF010D20F3}" destId="{232CE3F3-799F-4A3C-8E97-81430513A065}" srcOrd="0" destOrd="0" parTransId="{E1AED116-8EA0-46AB-A03E-EBCD19A8F13E}" sibTransId="{326AB8C6-7F27-461E-BEFA-99E8E3F892EC}"/>
    <dgm:cxn modelId="{38694144-4943-4F98-BA63-BD152947EB7D}" srcId="{BF1DD079-7A6D-4622-ABEB-D1EF010D20F3}" destId="{C48FDDE4-2FCF-4A32-BC1E-23AEB258E696}" srcOrd="1" destOrd="0" parTransId="{F59C9820-32B8-48CC-A650-A2BC5C7BA01C}" sibTransId="{D18EE886-0D61-4360-89F0-9C9B6CBC3731}"/>
    <dgm:cxn modelId="{920B1347-F62A-4C32-9CC6-3FA16EBB1F01}" type="presOf" srcId="{232CE3F3-799F-4A3C-8E97-81430513A065}" destId="{0D97ACFE-D855-45D7-A07B-0BF491813434}" srcOrd="0" destOrd="0" presId="urn:microsoft.com/office/officeart/2008/layout/VerticalCurvedList"/>
    <dgm:cxn modelId="{817B196A-6F0E-4733-B87D-B17C9EB55891}" srcId="{BF1DD079-7A6D-4622-ABEB-D1EF010D20F3}" destId="{CC51121E-FCF3-4293-A4CE-4D7EE0D6B47B}" srcOrd="2" destOrd="0" parTransId="{49C484EB-93E3-4844-935E-4F84E91C27E4}" sibTransId="{BFC68116-C5D0-4C8F-A1D7-82C5A0CEFB63}"/>
    <dgm:cxn modelId="{792F537D-A0DE-49AA-AB70-C22E29ACD3A6}" type="presOf" srcId="{6EBE213A-86B8-445E-A72C-F8F68CC2554A}" destId="{9A64366E-F021-4FCF-BB24-058DBF1D4039}" srcOrd="0" destOrd="0" presId="urn:microsoft.com/office/officeart/2008/layout/VerticalCurvedList"/>
    <dgm:cxn modelId="{5EFED783-1AE5-4970-809F-D5E505354703}" type="presOf" srcId="{BF1DD079-7A6D-4622-ABEB-D1EF010D20F3}" destId="{87CCA41C-091A-4830-BBF9-4F046E49184F}" srcOrd="0" destOrd="0" presId="urn:microsoft.com/office/officeart/2008/layout/VerticalCurvedList"/>
    <dgm:cxn modelId="{0BCB0A88-7C2F-4437-A88B-A53008A1995C}" type="presOf" srcId="{CABECBD0-E7C0-4256-BFBD-55DE2CF5F03B}" destId="{317CFCDE-339C-4CFE-A213-6AAC695EA404}" srcOrd="0" destOrd="0" presId="urn:microsoft.com/office/officeart/2008/layout/VerticalCurvedList"/>
    <dgm:cxn modelId="{8B690892-3F44-40EE-AE3E-75637061DBFD}" srcId="{BF1DD079-7A6D-4622-ABEB-D1EF010D20F3}" destId="{CABECBD0-E7C0-4256-BFBD-55DE2CF5F03B}" srcOrd="4" destOrd="0" parTransId="{AC692301-D589-4F5C-BA86-971325B1C6A3}" sibTransId="{D13F73AB-C2C6-4BCF-9E25-10B8CA4D22E2}"/>
    <dgm:cxn modelId="{94C541DB-7DC4-4D87-BE32-9A9EE85AF0F2}" srcId="{BF1DD079-7A6D-4622-ABEB-D1EF010D20F3}" destId="{6EBE213A-86B8-445E-A72C-F8F68CC2554A}" srcOrd="3" destOrd="0" parTransId="{6090EE67-367F-4723-BB86-DAB723AF5A15}" sibTransId="{6D68A01F-D7DB-460F-B4BB-F55DA065FB4B}"/>
    <dgm:cxn modelId="{47588BE6-A11E-4A70-B53C-184FA10DFE0C}" type="presOf" srcId="{326AB8C6-7F27-461E-BEFA-99E8E3F892EC}" destId="{33F600E2-7390-4421-9CE9-211F7C57963C}" srcOrd="0" destOrd="0" presId="urn:microsoft.com/office/officeart/2008/layout/VerticalCurvedList"/>
    <dgm:cxn modelId="{5B2533FF-9422-47FC-AB8E-47992E451370}" type="presOf" srcId="{C48FDDE4-2FCF-4A32-BC1E-23AEB258E696}" destId="{CE937657-1FF6-4864-8E71-D76B2B4777D9}" srcOrd="0" destOrd="0" presId="urn:microsoft.com/office/officeart/2008/layout/VerticalCurvedList"/>
    <dgm:cxn modelId="{5C9ED58A-3CE7-4795-B328-4E9333B75082}" type="presParOf" srcId="{87CCA41C-091A-4830-BBF9-4F046E49184F}" destId="{5686A939-5210-4819-8E42-A7F0FA1F9022}" srcOrd="0" destOrd="0" presId="urn:microsoft.com/office/officeart/2008/layout/VerticalCurvedList"/>
    <dgm:cxn modelId="{71FEA38F-157B-4224-AC2A-E93194181C94}" type="presParOf" srcId="{5686A939-5210-4819-8E42-A7F0FA1F9022}" destId="{C17C17A1-527C-4540-83A8-A78D861F7A71}" srcOrd="0" destOrd="0" presId="urn:microsoft.com/office/officeart/2008/layout/VerticalCurvedList"/>
    <dgm:cxn modelId="{28BA8861-DD74-43C1-ABA6-1A149A853AE4}" type="presParOf" srcId="{C17C17A1-527C-4540-83A8-A78D861F7A71}" destId="{0BBF3FFE-0BC1-40C1-9851-07E5431C94EA}" srcOrd="0" destOrd="0" presId="urn:microsoft.com/office/officeart/2008/layout/VerticalCurvedList"/>
    <dgm:cxn modelId="{9765FEE2-E532-4B77-87C3-5FDDA4E26D35}" type="presParOf" srcId="{C17C17A1-527C-4540-83A8-A78D861F7A71}" destId="{33F600E2-7390-4421-9CE9-211F7C57963C}" srcOrd="1" destOrd="0" presId="urn:microsoft.com/office/officeart/2008/layout/VerticalCurvedList"/>
    <dgm:cxn modelId="{1A075695-FDF6-48CF-A7C8-28B4CA69C9E0}" type="presParOf" srcId="{C17C17A1-527C-4540-83A8-A78D861F7A71}" destId="{2970C53B-C090-4AC0-9467-56D633784546}" srcOrd="2" destOrd="0" presId="urn:microsoft.com/office/officeart/2008/layout/VerticalCurvedList"/>
    <dgm:cxn modelId="{B5AEA4F6-A702-46E2-BDA5-82C3D032A162}" type="presParOf" srcId="{C17C17A1-527C-4540-83A8-A78D861F7A71}" destId="{736BF8A7-FDBF-4A71-8F63-D1B684D08E29}" srcOrd="3" destOrd="0" presId="urn:microsoft.com/office/officeart/2008/layout/VerticalCurvedList"/>
    <dgm:cxn modelId="{774404A6-5E70-4BF0-A19D-F0A2E644FFB2}" type="presParOf" srcId="{5686A939-5210-4819-8E42-A7F0FA1F9022}" destId="{0D97ACFE-D855-45D7-A07B-0BF491813434}" srcOrd="1" destOrd="0" presId="urn:microsoft.com/office/officeart/2008/layout/VerticalCurvedList"/>
    <dgm:cxn modelId="{A652FDD4-2711-4A92-8E96-C8A0D91508A1}" type="presParOf" srcId="{5686A939-5210-4819-8E42-A7F0FA1F9022}" destId="{F5F7F89C-5E71-4DDB-8852-A4BAE62B7D18}" srcOrd="2" destOrd="0" presId="urn:microsoft.com/office/officeart/2008/layout/VerticalCurvedList"/>
    <dgm:cxn modelId="{939760D6-782B-498E-9BF6-909FBA28C34B}" type="presParOf" srcId="{F5F7F89C-5E71-4DDB-8852-A4BAE62B7D18}" destId="{71B1DE3F-ED1C-4476-957B-C42935AF681D}" srcOrd="0" destOrd="0" presId="urn:microsoft.com/office/officeart/2008/layout/VerticalCurvedList"/>
    <dgm:cxn modelId="{4353B63D-B82D-4D0F-ACCD-090ED2703A2D}" type="presParOf" srcId="{5686A939-5210-4819-8E42-A7F0FA1F9022}" destId="{CE937657-1FF6-4864-8E71-D76B2B4777D9}" srcOrd="3" destOrd="0" presId="urn:microsoft.com/office/officeart/2008/layout/VerticalCurvedList"/>
    <dgm:cxn modelId="{3DBD87EC-6FE7-49E7-B024-4EB7AD4006E7}" type="presParOf" srcId="{5686A939-5210-4819-8E42-A7F0FA1F9022}" destId="{6D65DC90-11A7-4B4E-89FE-54DB9E321BCF}" srcOrd="4" destOrd="0" presId="urn:microsoft.com/office/officeart/2008/layout/VerticalCurvedList"/>
    <dgm:cxn modelId="{F52D1A03-843F-4756-9CBB-7E2882EBBA37}" type="presParOf" srcId="{6D65DC90-11A7-4B4E-89FE-54DB9E321BCF}" destId="{FE204811-66DF-4143-A20A-AE74712A043B}" srcOrd="0" destOrd="0" presId="urn:microsoft.com/office/officeart/2008/layout/VerticalCurvedList"/>
    <dgm:cxn modelId="{02BCC3D6-C7E5-4725-B0F7-BB4C1BF66282}" type="presParOf" srcId="{5686A939-5210-4819-8E42-A7F0FA1F9022}" destId="{5E0DFE6D-F70C-4AF9-B339-C42A560E58D0}" srcOrd="5" destOrd="0" presId="urn:microsoft.com/office/officeart/2008/layout/VerticalCurvedList"/>
    <dgm:cxn modelId="{C009CAA4-7F56-41F0-A211-1EE3B0805499}" type="presParOf" srcId="{5686A939-5210-4819-8E42-A7F0FA1F9022}" destId="{8AFBF314-3726-4AC0-95C1-B276013ED5FA}" srcOrd="6" destOrd="0" presId="urn:microsoft.com/office/officeart/2008/layout/VerticalCurvedList"/>
    <dgm:cxn modelId="{E6DC5BF1-AFD0-4478-B83A-C7DB7C643BAA}" type="presParOf" srcId="{8AFBF314-3726-4AC0-95C1-B276013ED5FA}" destId="{6E0DF08C-A5E2-4312-933C-79240AD17864}" srcOrd="0" destOrd="0" presId="urn:microsoft.com/office/officeart/2008/layout/VerticalCurvedList"/>
    <dgm:cxn modelId="{90B96C13-A310-4A10-9255-311835AF4D5F}" type="presParOf" srcId="{5686A939-5210-4819-8E42-A7F0FA1F9022}" destId="{9A64366E-F021-4FCF-BB24-058DBF1D4039}" srcOrd="7" destOrd="0" presId="urn:microsoft.com/office/officeart/2008/layout/VerticalCurvedList"/>
    <dgm:cxn modelId="{E09832D8-2B84-43C6-8223-0FBD7DC36214}" type="presParOf" srcId="{5686A939-5210-4819-8E42-A7F0FA1F9022}" destId="{4F9D6320-8C3B-4F53-9E7C-79BF296B1742}" srcOrd="8" destOrd="0" presId="urn:microsoft.com/office/officeart/2008/layout/VerticalCurvedList"/>
    <dgm:cxn modelId="{B91DCCBE-F78F-4099-A6E8-BD9943E63D37}" type="presParOf" srcId="{4F9D6320-8C3B-4F53-9E7C-79BF296B1742}" destId="{9B0623A2-A8A7-4F47-BCA9-C147018E4094}" srcOrd="0" destOrd="0" presId="urn:microsoft.com/office/officeart/2008/layout/VerticalCurvedList"/>
    <dgm:cxn modelId="{618901E4-A502-475C-BE5E-FFB28B320615}" type="presParOf" srcId="{5686A939-5210-4819-8E42-A7F0FA1F9022}" destId="{317CFCDE-339C-4CFE-A213-6AAC695EA404}" srcOrd="9" destOrd="0" presId="urn:microsoft.com/office/officeart/2008/layout/VerticalCurvedList"/>
    <dgm:cxn modelId="{1F0E2101-740F-4F3C-842D-5E00C3E66D89}" type="presParOf" srcId="{5686A939-5210-4819-8E42-A7F0FA1F9022}" destId="{6F762010-F9F4-4B5C-8871-582CA008E606}" srcOrd="10" destOrd="0" presId="urn:microsoft.com/office/officeart/2008/layout/VerticalCurvedList"/>
    <dgm:cxn modelId="{D5BD55AB-B0E5-4166-AA3B-8219FA119881}" type="presParOf" srcId="{6F762010-F9F4-4B5C-8871-582CA008E606}" destId="{EC6BBBD8-F669-49AA-AC4A-F0F7C3243481}" srcOrd="0" destOrd="0" presId="urn:microsoft.com/office/officeart/2008/layout/VerticalCurvedList"/>
    <dgm:cxn modelId="{9A53627D-7623-486B-A107-315EE6185B28}" type="presParOf" srcId="{5686A939-5210-4819-8E42-A7F0FA1F9022}" destId="{394AF27D-3F53-4E7E-8D18-6E757AC39D0C}" srcOrd="11" destOrd="0" presId="urn:microsoft.com/office/officeart/2008/layout/VerticalCurvedList"/>
    <dgm:cxn modelId="{288B1A0C-2E5C-4AB2-BBD7-883BBC492981}" type="presParOf" srcId="{5686A939-5210-4819-8E42-A7F0FA1F9022}" destId="{3DA6A9E8-8854-4093-A6B1-83C96D0C6F51}" srcOrd="12" destOrd="0" presId="urn:microsoft.com/office/officeart/2008/layout/VerticalCurvedList"/>
    <dgm:cxn modelId="{5B054945-F923-45BE-A6DA-681E78421799}" type="presParOf" srcId="{3DA6A9E8-8854-4093-A6B1-83C96D0C6F51}" destId="{3359CD55-5453-4109-9967-8496151CCFDA}"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1CC8D79-9BE1-4DF9-8309-0178C7BE15DA}" type="doc">
      <dgm:prSet loTypeId="urn:microsoft.com/office/officeart/2009/3/layout/PlusandMinus" loCatId="relationship" qsTypeId="urn:microsoft.com/office/officeart/2005/8/quickstyle/simple1" qsCatId="simple" csTypeId="urn:microsoft.com/office/officeart/2005/8/colors/accent1_2" csCatId="accent1" phldr="1"/>
      <dgm:spPr/>
      <dgm:t>
        <a:bodyPr/>
        <a:lstStyle/>
        <a:p>
          <a:endParaRPr lang="en-US"/>
        </a:p>
      </dgm:t>
    </dgm:pt>
    <dgm:pt modelId="{1C94A2AD-7BE5-407F-B398-B86E04FFCB4F}">
      <dgm:prSet/>
      <dgm:spPr/>
      <dgm:t>
        <a:bodyPr/>
        <a:lstStyle/>
        <a:p>
          <a:pPr rtl="0"/>
          <a:r>
            <a:rPr lang="de-DE" dirty="0"/>
            <a:t>Ein EPC-Projekt erfordert einen komplexen Ausschreibungsprozess spezieller Art, der vorbereitet werden muss.</a:t>
          </a:r>
          <a:endParaRPr lang="en-US" dirty="0"/>
        </a:p>
      </dgm:t>
    </dgm:pt>
    <dgm:pt modelId="{0AFD0077-80CF-46CB-8DFE-1CB513FB279D}" type="parTrans" cxnId="{196AA561-935B-4CB7-ACF5-9709C4CC5135}">
      <dgm:prSet/>
      <dgm:spPr/>
      <dgm:t>
        <a:bodyPr/>
        <a:lstStyle/>
        <a:p>
          <a:endParaRPr lang="en-US"/>
        </a:p>
      </dgm:t>
    </dgm:pt>
    <dgm:pt modelId="{75CA6A68-B156-46CE-B2A6-5C9C1DF3633A}" type="sibTrans" cxnId="{196AA561-935B-4CB7-ACF5-9709C4CC5135}">
      <dgm:prSet/>
      <dgm:spPr/>
      <dgm:t>
        <a:bodyPr/>
        <a:lstStyle/>
        <a:p>
          <a:endParaRPr lang="en-US"/>
        </a:p>
      </dgm:t>
    </dgm:pt>
    <dgm:pt modelId="{6DF5E2D0-B4C8-46E4-9CE9-C25F94BC4274}">
      <dgm:prSet/>
      <dgm:spPr/>
      <dgm:t>
        <a:bodyPr/>
        <a:lstStyle/>
        <a:p>
          <a:pPr rtl="0"/>
          <a:r>
            <a:rPr lang="en-US" dirty="0" err="1"/>
            <a:t>Berater</a:t>
          </a:r>
          <a:r>
            <a:rPr lang="en-US" dirty="0"/>
            <a:t> </a:t>
          </a:r>
          <a:r>
            <a:rPr lang="de-AT" dirty="0"/>
            <a:t>bringen</a:t>
          </a:r>
          <a:r>
            <a:rPr lang="de-DE" dirty="0"/>
            <a:t> spezialisiertes Fachwissen und umfassende Erfahrung, die Einsparungen garantiert, und sie übernehmen einen wesentlichen Teil der mit dem Projekt verbundenen Risiken.</a:t>
          </a:r>
          <a:endParaRPr lang="en-US" dirty="0"/>
        </a:p>
      </dgm:t>
    </dgm:pt>
    <dgm:pt modelId="{E268CF09-06D0-4FB7-9621-7716580B6D4B}" type="parTrans" cxnId="{4D12BE43-BEFF-46B5-8B55-2D4E8069B51B}">
      <dgm:prSet/>
      <dgm:spPr/>
      <dgm:t>
        <a:bodyPr/>
        <a:lstStyle/>
        <a:p>
          <a:endParaRPr lang="en-US"/>
        </a:p>
      </dgm:t>
    </dgm:pt>
    <dgm:pt modelId="{E852276F-50BB-4BCD-A44A-E46FF0F95DBD}" type="sibTrans" cxnId="{4D12BE43-BEFF-46B5-8B55-2D4E8069B51B}">
      <dgm:prSet/>
      <dgm:spPr/>
      <dgm:t>
        <a:bodyPr/>
        <a:lstStyle/>
        <a:p>
          <a:endParaRPr lang="en-US"/>
        </a:p>
      </dgm:t>
    </dgm:pt>
    <dgm:pt modelId="{88B0144D-1EE8-48D9-AFA1-69E53F7B0E9D}">
      <dgm:prSet/>
      <dgm:spPr/>
      <dgm:t>
        <a:bodyPr/>
        <a:lstStyle/>
        <a:p>
          <a:pPr rtl="0"/>
          <a:r>
            <a:rPr lang="de-DE" dirty="0"/>
            <a:t>Möglicherweise ist Unterstützung durch Vermittler oder Berater erwünscht</a:t>
          </a:r>
          <a:r>
            <a:rPr lang="en-US" dirty="0"/>
            <a:t> </a:t>
          </a:r>
        </a:p>
      </dgm:t>
    </dgm:pt>
    <dgm:pt modelId="{58C28AD5-9897-46A9-BB05-A95124D8A381}" type="parTrans" cxnId="{435A8BDB-627E-4BF6-B29D-1C3F9A7E6EEA}">
      <dgm:prSet/>
      <dgm:spPr/>
      <dgm:t>
        <a:bodyPr/>
        <a:lstStyle/>
        <a:p>
          <a:endParaRPr lang="en-US"/>
        </a:p>
      </dgm:t>
    </dgm:pt>
    <dgm:pt modelId="{67EDAF75-5F18-4038-A2DB-342CD3EC7E6D}" type="sibTrans" cxnId="{435A8BDB-627E-4BF6-B29D-1C3F9A7E6EEA}">
      <dgm:prSet/>
      <dgm:spPr/>
      <dgm:t>
        <a:bodyPr/>
        <a:lstStyle/>
        <a:p>
          <a:endParaRPr lang="en-US"/>
        </a:p>
      </dgm:t>
    </dgm:pt>
    <dgm:pt modelId="{81218620-DE95-4AC8-9CA8-D5B4AB7B510C}">
      <dgm:prSet/>
      <dgm:spPr/>
      <dgm:t>
        <a:bodyPr/>
        <a:lstStyle/>
        <a:p>
          <a:pPr rtl="0"/>
          <a:r>
            <a:rPr lang="en-US" dirty="0" err="1"/>
            <a:t>Professionelle</a:t>
          </a:r>
          <a:r>
            <a:rPr lang="en-US" dirty="0"/>
            <a:t> </a:t>
          </a:r>
          <a:r>
            <a:rPr lang="en-US" dirty="0" err="1"/>
            <a:t>Unterstützung</a:t>
          </a:r>
          <a:r>
            <a:rPr lang="en-US" dirty="0"/>
            <a:t> r</a:t>
          </a:r>
          <a:r>
            <a:rPr lang="de-DE" dirty="0" err="1"/>
            <a:t>eduziert</a:t>
          </a:r>
          <a:r>
            <a:rPr lang="de-DE" dirty="0"/>
            <a:t> außerdem die Anzahl der zu involvierenden Parteien und ermöglicht es dem Kunden, sich auf sein Kerngeschäft zu konzentrieren</a:t>
          </a:r>
          <a:endParaRPr lang="en-US" dirty="0"/>
        </a:p>
      </dgm:t>
    </dgm:pt>
    <dgm:pt modelId="{9D0ABD50-7EB9-427D-A169-EF6BDD76E1D4}" type="parTrans" cxnId="{4CC35ACA-1E3A-422D-B564-1FAF947504DD}">
      <dgm:prSet/>
      <dgm:spPr/>
      <dgm:t>
        <a:bodyPr/>
        <a:lstStyle/>
        <a:p>
          <a:endParaRPr lang="en-US"/>
        </a:p>
      </dgm:t>
    </dgm:pt>
    <dgm:pt modelId="{4B7F5C73-45DB-41AC-8385-26E685913347}" type="sibTrans" cxnId="{4CC35ACA-1E3A-422D-B564-1FAF947504DD}">
      <dgm:prSet/>
      <dgm:spPr/>
      <dgm:t>
        <a:bodyPr/>
        <a:lstStyle/>
        <a:p>
          <a:endParaRPr lang="en-US"/>
        </a:p>
      </dgm:t>
    </dgm:pt>
    <dgm:pt modelId="{3477A7E4-C225-4873-9E3D-97EA52B84CCC}" type="pres">
      <dgm:prSet presAssocID="{11CC8D79-9BE1-4DF9-8309-0178C7BE15DA}" presName="Name0" presStyleCnt="0">
        <dgm:presLayoutVars>
          <dgm:chMax val="2"/>
          <dgm:chPref val="2"/>
          <dgm:dir/>
          <dgm:animOne/>
          <dgm:resizeHandles val="exact"/>
        </dgm:presLayoutVars>
      </dgm:prSet>
      <dgm:spPr/>
    </dgm:pt>
    <dgm:pt modelId="{B07E3732-F21C-4DE6-B7EC-7AFDE0DE78D2}" type="pres">
      <dgm:prSet presAssocID="{11CC8D79-9BE1-4DF9-8309-0178C7BE15DA}" presName="Background" presStyleLbl="bgImgPlace1" presStyleIdx="0" presStyleCnt="1" custScaleX="154712"/>
      <dgm:spPr/>
    </dgm:pt>
    <dgm:pt modelId="{944D23A5-DE17-4C77-85FD-1F472EB079B1}" type="pres">
      <dgm:prSet presAssocID="{11CC8D79-9BE1-4DF9-8309-0178C7BE15DA}" presName="ParentText1" presStyleLbl="revTx" presStyleIdx="0" presStyleCnt="2" custScaleX="131056" custLinFactNeighborX="-30824" custLinFactNeighborY="-2249">
        <dgm:presLayoutVars>
          <dgm:chMax val="0"/>
          <dgm:chPref val="0"/>
          <dgm:bulletEnabled val="1"/>
        </dgm:presLayoutVars>
      </dgm:prSet>
      <dgm:spPr/>
    </dgm:pt>
    <dgm:pt modelId="{3F93150A-DF85-4706-95AA-5A333F0A3B94}" type="pres">
      <dgm:prSet presAssocID="{11CC8D79-9BE1-4DF9-8309-0178C7BE15DA}" presName="ParentText2" presStyleLbl="revTx" presStyleIdx="1" presStyleCnt="2" custScaleX="137624" custLinFactNeighborX="34252" custLinFactNeighborY="-450">
        <dgm:presLayoutVars>
          <dgm:chMax val="0"/>
          <dgm:chPref val="0"/>
          <dgm:bulletEnabled val="1"/>
        </dgm:presLayoutVars>
      </dgm:prSet>
      <dgm:spPr/>
    </dgm:pt>
    <dgm:pt modelId="{6396E3F9-6726-44A0-8095-072C03DF30C8}" type="pres">
      <dgm:prSet presAssocID="{11CC8D79-9BE1-4DF9-8309-0178C7BE15DA}" presName="Plus" presStyleLbl="alignNode1" presStyleIdx="0" presStyleCnt="2" custLinFactX="-6693" custLinFactNeighborX="-100000" custLinFactNeighborY="-529"/>
      <dgm:spPr/>
    </dgm:pt>
    <dgm:pt modelId="{26AE6DEE-1643-4E13-9CC4-6D943A40BA95}" type="pres">
      <dgm:prSet presAssocID="{11CC8D79-9BE1-4DF9-8309-0178C7BE15DA}" presName="Minus" presStyleLbl="alignNode1" presStyleIdx="1" presStyleCnt="2" custLinFactX="69476" custLinFactNeighborX="100000" custLinFactNeighborY="0"/>
      <dgm:spPr/>
    </dgm:pt>
    <dgm:pt modelId="{C7B25E20-031D-4FAF-846E-2E39DEC97203}" type="pres">
      <dgm:prSet presAssocID="{11CC8D79-9BE1-4DF9-8309-0178C7BE15DA}" presName="Divider" presStyleLbl="parChTrans1D1" presStyleIdx="0" presStyleCnt="1"/>
      <dgm:spPr/>
    </dgm:pt>
  </dgm:ptLst>
  <dgm:cxnLst>
    <dgm:cxn modelId="{196AA561-935B-4CB7-ACF5-9709C4CC5135}" srcId="{11CC8D79-9BE1-4DF9-8309-0178C7BE15DA}" destId="{1C94A2AD-7BE5-407F-B398-B86E04FFCB4F}" srcOrd="1" destOrd="0" parTransId="{0AFD0077-80CF-46CB-8DFE-1CB513FB279D}" sibTransId="{75CA6A68-B156-46CE-B2A6-5C9C1DF3633A}"/>
    <dgm:cxn modelId="{670AD641-54EF-4159-A2CA-3AF03609F196}" type="presOf" srcId="{6DF5E2D0-B4C8-46E4-9CE9-C25F94BC4274}" destId="{944D23A5-DE17-4C77-85FD-1F472EB079B1}" srcOrd="0" destOrd="0" presId="urn:microsoft.com/office/officeart/2009/3/layout/PlusandMinus"/>
    <dgm:cxn modelId="{4D12BE43-BEFF-46B5-8B55-2D4E8069B51B}" srcId="{11CC8D79-9BE1-4DF9-8309-0178C7BE15DA}" destId="{6DF5E2D0-B4C8-46E4-9CE9-C25F94BC4274}" srcOrd="0" destOrd="0" parTransId="{E268CF09-06D0-4FB7-9621-7716580B6D4B}" sibTransId="{E852276F-50BB-4BCD-A44A-E46FF0F95DBD}"/>
    <dgm:cxn modelId="{2DC58E80-D08F-4862-B62D-B50B625903A8}" type="presOf" srcId="{88B0144D-1EE8-48D9-AFA1-69E53F7B0E9D}" destId="{3F93150A-DF85-4706-95AA-5A333F0A3B94}" srcOrd="0" destOrd="1" presId="urn:microsoft.com/office/officeart/2009/3/layout/PlusandMinus"/>
    <dgm:cxn modelId="{0895B284-C845-4252-8E49-7959FD1CCC74}" type="presOf" srcId="{11CC8D79-9BE1-4DF9-8309-0178C7BE15DA}" destId="{3477A7E4-C225-4873-9E3D-97EA52B84CCC}" srcOrd="0" destOrd="0" presId="urn:microsoft.com/office/officeart/2009/3/layout/PlusandMinus"/>
    <dgm:cxn modelId="{D4F6089E-ED20-4E6B-882B-617D03907FB3}" type="presOf" srcId="{81218620-DE95-4AC8-9CA8-D5B4AB7B510C}" destId="{944D23A5-DE17-4C77-85FD-1F472EB079B1}" srcOrd="0" destOrd="1" presId="urn:microsoft.com/office/officeart/2009/3/layout/PlusandMinus"/>
    <dgm:cxn modelId="{4CC35ACA-1E3A-422D-B564-1FAF947504DD}" srcId="{6DF5E2D0-B4C8-46E4-9CE9-C25F94BC4274}" destId="{81218620-DE95-4AC8-9CA8-D5B4AB7B510C}" srcOrd="0" destOrd="0" parTransId="{9D0ABD50-7EB9-427D-A169-EF6BDD76E1D4}" sibTransId="{4B7F5C73-45DB-41AC-8385-26E685913347}"/>
    <dgm:cxn modelId="{435A8BDB-627E-4BF6-B29D-1C3F9A7E6EEA}" srcId="{1C94A2AD-7BE5-407F-B398-B86E04FFCB4F}" destId="{88B0144D-1EE8-48D9-AFA1-69E53F7B0E9D}" srcOrd="0" destOrd="0" parTransId="{58C28AD5-9897-46A9-BB05-A95124D8A381}" sibTransId="{67EDAF75-5F18-4038-A2DB-342CD3EC7E6D}"/>
    <dgm:cxn modelId="{32EC99E9-83D9-4112-A3EB-3D65436C53C3}" type="presOf" srcId="{1C94A2AD-7BE5-407F-B398-B86E04FFCB4F}" destId="{3F93150A-DF85-4706-95AA-5A333F0A3B94}" srcOrd="0" destOrd="0" presId="urn:microsoft.com/office/officeart/2009/3/layout/PlusandMinus"/>
    <dgm:cxn modelId="{0CA48FD5-65D9-416B-8CC4-063AFC9A0F89}" type="presParOf" srcId="{3477A7E4-C225-4873-9E3D-97EA52B84CCC}" destId="{B07E3732-F21C-4DE6-B7EC-7AFDE0DE78D2}" srcOrd="0" destOrd="0" presId="urn:microsoft.com/office/officeart/2009/3/layout/PlusandMinus"/>
    <dgm:cxn modelId="{53928D52-56CC-4F37-B17A-B7B37F4677AF}" type="presParOf" srcId="{3477A7E4-C225-4873-9E3D-97EA52B84CCC}" destId="{944D23A5-DE17-4C77-85FD-1F472EB079B1}" srcOrd="1" destOrd="0" presId="urn:microsoft.com/office/officeart/2009/3/layout/PlusandMinus"/>
    <dgm:cxn modelId="{F8A22920-276D-4895-BEBE-247D89FB4283}" type="presParOf" srcId="{3477A7E4-C225-4873-9E3D-97EA52B84CCC}" destId="{3F93150A-DF85-4706-95AA-5A333F0A3B94}" srcOrd="2" destOrd="0" presId="urn:microsoft.com/office/officeart/2009/3/layout/PlusandMinus"/>
    <dgm:cxn modelId="{A5D74DDB-C581-4E8F-9462-7A636121C6B0}" type="presParOf" srcId="{3477A7E4-C225-4873-9E3D-97EA52B84CCC}" destId="{6396E3F9-6726-44A0-8095-072C03DF30C8}" srcOrd="3" destOrd="0" presId="urn:microsoft.com/office/officeart/2009/3/layout/PlusandMinus"/>
    <dgm:cxn modelId="{51E78881-832F-48AF-A7F8-69A12350C13B}" type="presParOf" srcId="{3477A7E4-C225-4873-9E3D-97EA52B84CCC}" destId="{26AE6DEE-1643-4E13-9CC4-6D943A40BA95}" srcOrd="4" destOrd="0" presId="urn:microsoft.com/office/officeart/2009/3/layout/PlusandMinus"/>
    <dgm:cxn modelId="{1BAE5024-6D16-41AC-83CD-A505ADF20932}" type="presParOf" srcId="{3477A7E4-C225-4873-9E3D-97EA52B84CCC}" destId="{C7B25E20-031D-4FAF-846E-2E39DEC97203}" srcOrd="5" destOrd="0" presId="urn:microsoft.com/office/officeart/2009/3/layout/PlusandMinu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216B074D-E322-4A5A-B476-A0EB73F5FAD0}"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BAF3AADB-B2C8-4889-A8FA-CD438B4E043E}">
      <dgm:prSet/>
      <dgm:spPr/>
      <dgm:t>
        <a:bodyPr/>
        <a:lstStyle/>
        <a:p>
          <a:pPr rtl="0"/>
          <a:r>
            <a:rPr lang="de-DE" dirty="0"/>
            <a:t>Wie bei den meisten komplexen Projekten, die langfristige Investitionen erfordern, ist der EPC-Prozess langwierig und komplex, da es sich bei EPC-Verträgen im Wesentlichen um 3 Verträge handelt.</a:t>
          </a:r>
          <a:endParaRPr lang="en-US" dirty="0"/>
        </a:p>
      </dgm:t>
    </dgm:pt>
    <dgm:pt modelId="{2A368381-FA06-4BE0-A707-339DC1F39095}" type="parTrans" cxnId="{4AB1BDF3-B390-4498-BA82-CAE8417E93FC}">
      <dgm:prSet/>
      <dgm:spPr/>
      <dgm:t>
        <a:bodyPr/>
        <a:lstStyle/>
        <a:p>
          <a:endParaRPr lang="en-US"/>
        </a:p>
      </dgm:t>
    </dgm:pt>
    <dgm:pt modelId="{6B70072E-94B4-40CE-98E8-9F0E2D3A2B9C}" type="sibTrans" cxnId="{4AB1BDF3-B390-4498-BA82-CAE8417E93FC}">
      <dgm:prSet/>
      <dgm:spPr/>
      <dgm:t>
        <a:bodyPr/>
        <a:lstStyle/>
        <a:p>
          <a:endParaRPr lang="en-US"/>
        </a:p>
      </dgm:t>
    </dgm:pt>
    <dgm:pt modelId="{A10DD2B2-D2B7-470E-BCE1-13E10E5D96DF}">
      <dgm:prSet/>
      <dgm:spPr/>
      <dgm:t>
        <a:bodyPr/>
        <a:lstStyle/>
        <a:p>
          <a:pPr rtl="0"/>
          <a:r>
            <a:rPr lang="de-DE" dirty="0"/>
            <a:t>Ein Werkvertrag, ein Kreditvertrag und ein Dienstleistungsvertrag</a:t>
          </a:r>
          <a:endParaRPr lang="en-US" dirty="0"/>
        </a:p>
      </dgm:t>
    </dgm:pt>
    <dgm:pt modelId="{8A23BA1F-2861-4F05-9FAF-69D4794A941A}" type="parTrans" cxnId="{9A318D62-BBF0-41C5-97E7-64776178E606}">
      <dgm:prSet/>
      <dgm:spPr/>
      <dgm:t>
        <a:bodyPr/>
        <a:lstStyle/>
        <a:p>
          <a:endParaRPr lang="en-US"/>
        </a:p>
      </dgm:t>
    </dgm:pt>
    <dgm:pt modelId="{10502BAB-FF21-49C7-8741-8C1981891F95}" type="sibTrans" cxnId="{9A318D62-BBF0-41C5-97E7-64776178E606}">
      <dgm:prSet/>
      <dgm:spPr/>
      <dgm:t>
        <a:bodyPr/>
        <a:lstStyle/>
        <a:p>
          <a:endParaRPr lang="en-US"/>
        </a:p>
      </dgm:t>
    </dgm:pt>
    <dgm:pt modelId="{62D10CB3-3F1E-4F72-B163-3B4D222BB24A}">
      <dgm:prSet/>
      <dgm:spPr/>
      <dgm:t>
        <a:bodyPr/>
        <a:lstStyle/>
        <a:p>
          <a:pPr rtl="0"/>
          <a:r>
            <a:rPr lang="de-DE" dirty="0"/>
            <a:t>Der Prozess läuft unterschiedlich ab, wenn der Kunde aus dem öffentlichen Sektor kommt.</a:t>
          </a:r>
          <a:endParaRPr lang="en-US" dirty="0"/>
        </a:p>
      </dgm:t>
    </dgm:pt>
    <dgm:pt modelId="{3858BF68-F8DB-4639-8943-C3921E5F3E38}" type="parTrans" cxnId="{073A9C4B-FBB8-474E-9996-31CEF1CD7AD4}">
      <dgm:prSet/>
      <dgm:spPr/>
      <dgm:t>
        <a:bodyPr/>
        <a:lstStyle/>
        <a:p>
          <a:endParaRPr lang="en-US"/>
        </a:p>
      </dgm:t>
    </dgm:pt>
    <dgm:pt modelId="{313103D7-0BD5-4A31-A4B9-F8EF3F15E7F5}" type="sibTrans" cxnId="{073A9C4B-FBB8-474E-9996-31CEF1CD7AD4}">
      <dgm:prSet/>
      <dgm:spPr/>
      <dgm:t>
        <a:bodyPr/>
        <a:lstStyle/>
        <a:p>
          <a:endParaRPr lang="en-US"/>
        </a:p>
      </dgm:t>
    </dgm:pt>
    <dgm:pt modelId="{D8E945F7-1492-442A-8E0A-46B74467ECF6}">
      <dgm:prSet/>
      <dgm:spPr/>
      <dgm:t>
        <a:bodyPr/>
        <a:lstStyle/>
        <a:p>
          <a:pPr rtl="0"/>
          <a:r>
            <a:rPr lang="de-DE" dirty="0"/>
            <a:t>Gesetze und Normen müssen eingehalten werden</a:t>
          </a:r>
          <a:endParaRPr lang="en-US" dirty="0"/>
        </a:p>
      </dgm:t>
    </dgm:pt>
    <dgm:pt modelId="{9A5ECD4D-19E2-4E68-ACC8-6FB7484B12E5}" type="parTrans" cxnId="{D1FBB69F-9F9A-462E-874D-E6C377B27499}">
      <dgm:prSet/>
      <dgm:spPr/>
      <dgm:t>
        <a:bodyPr/>
        <a:lstStyle/>
        <a:p>
          <a:endParaRPr lang="en-US"/>
        </a:p>
      </dgm:t>
    </dgm:pt>
    <dgm:pt modelId="{ADD2B942-51B6-4DFC-AF25-152D4D698C6D}" type="sibTrans" cxnId="{D1FBB69F-9F9A-462E-874D-E6C377B27499}">
      <dgm:prSet/>
      <dgm:spPr/>
      <dgm:t>
        <a:bodyPr/>
        <a:lstStyle/>
        <a:p>
          <a:endParaRPr lang="en-US"/>
        </a:p>
      </dgm:t>
    </dgm:pt>
    <dgm:pt modelId="{D2060238-0603-4A86-9D76-7B080860B87A}">
      <dgm:prSet/>
      <dgm:spPr/>
      <dgm:t>
        <a:bodyPr/>
        <a:lstStyle/>
        <a:p>
          <a:pPr rtl="0"/>
          <a:r>
            <a:rPr lang="de-DE" dirty="0"/>
            <a:t>Prozess dauert in der Regel länger</a:t>
          </a:r>
          <a:endParaRPr lang="en-US" dirty="0"/>
        </a:p>
      </dgm:t>
    </dgm:pt>
    <dgm:pt modelId="{086C66AF-3D58-482F-84B2-11A9ADCDAE8C}" type="parTrans" cxnId="{9EE6EF8B-A13D-4C42-BDF1-EEEE4D24989E}">
      <dgm:prSet/>
      <dgm:spPr/>
      <dgm:t>
        <a:bodyPr/>
        <a:lstStyle/>
        <a:p>
          <a:endParaRPr lang="en-US"/>
        </a:p>
      </dgm:t>
    </dgm:pt>
    <dgm:pt modelId="{FB6ADC6A-F169-45F0-8B11-AA6109FD987A}" type="sibTrans" cxnId="{9EE6EF8B-A13D-4C42-BDF1-EEEE4D24989E}">
      <dgm:prSet/>
      <dgm:spPr/>
      <dgm:t>
        <a:bodyPr/>
        <a:lstStyle/>
        <a:p>
          <a:endParaRPr lang="en-US"/>
        </a:p>
      </dgm:t>
    </dgm:pt>
    <dgm:pt modelId="{693A2425-4536-4671-8D6C-C980A9C56F61}">
      <dgm:prSet/>
      <dgm:spPr/>
      <dgm:t>
        <a:bodyPr/>
        <a:lstStyle/>
        <a:p>
          <a:pPr rtl="0"/>
          <a:r>
            <a:rPr lang="de-DE" dirty="0"/>
            <a:t>EPC-Berater können hilfreich sein, weil sie:</a:t>
          </a:r>
          <a:endParaRPr lang="en-US" dirty="0"/>
        </a:p>
      </dgm:t>
    </dgm:pt>
    <dgm:pt modelId="{92299ACB-23FB-4687-8529-947D64E3E43E}" type="parTrans" cxnId="{923C2329-BE76-4F34-8B69-EE061C8DC256}">
      <dgm:prSet/>
      <dgm:spPr/>
      <dgm:t>
        <a:bodyPr/>
        <a:lstStyle/>
        <a:p>
          <a:endParaRPr lang="en-US"/>
        </a:p>
      </dgm:t>
    </dgm:pt>
    <dgm:pt modelId="{224F54F1-1A48-4BD2-9017-1FBE0FEFC9D8}" type="sibTrans" cxnId="{923C2329-BE76-4F34-8B69-EE061C8DC256}">
      <dgm:prSet/>
      <dgm:spPr/>
      <dgm:t>
        <a:bodyPr/>
        <a:lstStyle/>
        <a:p>
          <a:endParaRPr lang="en-US"/>
        </a:p>
      </dgm:t>
    </dgm:pt>
    <dgm:pt modelId="{4E337B69-E5BA-4C18-8156-3CB6575FBDF2}">
      <dgm:prSet/>
      <dgm:spPr/>
      <dgm:t>
        <a:bodyPr/>
        <a:lstStyle/>
        <a:p>
          <a:pPr rtl="0"/>
          <a:r>
            <a:rPr lang="de-DE" dirty="0"/>
            <a:t>technische Unterstützung bieten und alle Kundenanliegen beantworten</a:t>
          </a:r>
          <a:endParaRPr lang="en-US" dirty="0"/>
        </a:p>
      </dgm:t>
    </dgm:pt>
    <dgm:pt modelId="{B792FF92-2FF3-4F0A-9AB7-4BEEC91E71F1}" type="parTrans" cxnId="{7BF574F1-7A26-4F66-A23F-D8BB6A64E348}">
      <dgm:prSet/>
      <dgm:spPr/>
      <dgm:t>
        <a:bodyPr/>
        <a:lstStyle/>
        <a:p>
          <a:endParaRPr lang="en-US"/>
        </a:p>
      </dgm:t>
    </dgm:pt>
    <dgm:pt modelId="{66C2BD4D-9006-4A68-9543-659FA9622562}" type="sibTrans" cxnId="{7BF574F1-7A26-4F66-A23F-D8BB6A64E348}">
      <dgm:prSet/>
      <dgm:spPr/>
      <dgm:t>
        <a:bodyPr/>
        <a:lstStyle/>
        <a:p>
          <a:endParaRPr lang="en-US"/>
        </a:p>
      </dgm:t>
    </dgm:pt>
    <dgm:pt modelId="{063DE6C5-1F7B-4D55-BB7C-CCF15643BBF4}">
      <dgm:prSet/>
      <dgm:spPr/>
      <dgm:t>
        <a:bodyPr/>
        <a:lstStyle/>
        <a:p>
          <a:pPr rtl="0"/>
          <a:r>
            <a:rPr lang="de-DE" dirty="0"/>
            <a:t>Erfahrung in der Identifizierung der relevanten Maßnahmen, Kontakte und Möglichkeiten haben</a:t>
          </a:r>
          <a:endParaRPr lang="en-US" dirty="0"/>
        </a:p>
      </dgm:t>
    </dgm:pt>
    <dgm:pt modelId="{E24EF1DE-0D8F-486B-BC08-1766DDABAA45}" type="parTrans" cxnId="{9FD7FC8B-6BC1-4E78-8822-540BADC384D3}">
      <dgm:prSet/>
      <dgm:spPr/>
      <dgm:t>
        <a:bodyPr/>
        <a:lstStyle/>
        <a:p>
          <a:endParaRPr lang="en-US"/>
        </a:p>
      </dgm:t>
    </dgm:pt>
    <dgm:pt modelId="{E28AB38E-A491-4F9A-9D71-C2050607F14C}" type="sibTrans" cxnId="{9FD7FC8B-6BC1-4E78-8822-540BADC384D3}">
      <dgm:prSet/>
      <dgm:spPr/>
      <dgm:t>
        <a:bodyPr/>
        <a:lstStyle/>
        <a:p>
          <a:endParaRPr lang="en-US"/>
        </a:p>
      </dgm:t>
    </dgm:pt>
    <dgm:pt modelId="{C41D0AA7-C4EB-4640-9674-77E6CFC12A40}">
      <dgm:prSet/>
      <dgm:spPr/>
      <dgm:t>
        <a:bodyPr/>
        <a:lstStyle/>
        <a:p>
          <a:pPr rtl="0"/>
          <a:r>
            <a:rPr lang="de-DE" dirty="0"/>
            <a:t>Fachwissen zu EPC-Prozessspezifikationen haben</a:t>
          </a:r>
          <a:endParaRPr lang="en-US" dirty="0"/>
        </a:p>
      </dgm:t>
    </dgm:pt>
    <dgm:pt modelId="{8194AA1D-DB65-4C1E-A403-7FB39EC195C8}" type="parTrans" cxnId="{14D9B144-196E-4AD5-8782-9CBFFD9B1782}">
      <dgm:prSet/>
      <dgm:spPr/>
      <dgm:t>
        <a:bodyPr/>
        <a:lstStyle/>
        <a:p>
          <a:endParaRPr lang="en-US"/>
        </a:p>
      </dgm:t>
    </dgm:pt>
    <dgm:pt modelId="{47961FBC-9A83-4B4D-884F-1BCCBF74D895}" type="sibTrans" cxnId="{14D9B144-196E-4AD5-8782-9CBFFD9B1782}">
      <dgm:prSet/>
      <dgm:spPr/>
      <dgm:t>
        <a:bodyPr/>
        <a:lstStyle/>
        <a:p>
          <a:endParaRPr lang="en-US"/>
        </a:p>
      </dgm:t>
    </dgm:pt>
    <dgm:pt modelId="{5D316B87-51C2-400E-8189-A21006906740}">
      <dgm:prSet/>
      <dgm:spPr/>
      <dgm:t>
        <a:bodyPr/>
        <a:lstStyle/>
        <a:p>
          <a:pPr rtl="0"/>
          <a:r>
            <a:rPr lang="en-US" dirty="0" err="1"/>
            <a:t>bei</a:t>
          </a:r>
          <a:r>
            <a:rPr lang="en-US" dirty="0"/>
            <a:t> der </a:t>
          </a:r>
          <a:r>
            <a:rPr lang="en-US" dirty="0" err="1"/>
            <a:t>Finanzierung</a:t>
          </a:r>
          <a:r>
            <a:rPr lang="en-US" dirty="0"/>
            <a:t> </a:t>
          </a:r>
          <a:r>
            <a:rPr lang="en-US" dirty="0" err="1"/>
            <a:t>helfen</a:t>
          </a:r>
          <a:r>
            <a:rPr lang="en-US" dirty="0"/>
            <a:t> </a:t>
          </a:r>
          <a:r>
            <a:rPr lang="en-US" dirty="0" err="1"/>
            <a:t>können</a:t>
          </a:r>
          <a:endParaRPr lang="en-US" dirty="0"/>
        </a:p>
      </dgm:t>
    </dgm:pt>
    <dgm:pt modelId="{C59622F1-523A-47D9-967E-063A85266875}" type="parTrans" cxnId="{8D400DF9-4F00-4E25-AA10-896213ACE5A7}">
      <dgm:prSet/>
      <dgm:spPr/>
      <dgm:t>
        <a:bodyPr/>
        <a:lstStyle/>
        <a:p>
          <a:endParaRPr lang="en-US"/>
        </a:p>
      </dgm:t>
    </dgm:pt>
    <dgm:pt modelId="{C42D4462-B283-466E-89FA-35953F10A013}" type="sibTrans" cxnId="{8D400DF9-4F00-4E25-AA10-896213ACE5A7}">
      <dgm:prSet/>
      <dgm:spPr/>
      <dgm:t>
        <a:bodyPr/>
        <a:lstStyle/>
        <a:p>
          <a:endParaRPr lang="en-US"/>
        </a:p>
      </dgm:t>
    </dgm:pt>
    <dgm:pt modelId="{6D1FE2CC-0951-4305-8006-E5E30BDA9A77}" type="pres">
      <dgm:prSet presAssocID="{216B074D-E322-4A5A-B476-A0EB73F5FAD0}" presName="linear" presStyleCnt="0">
        <dgm:presLayoutVars>
          <dgm:animLvl val="lvl"/>
          <dgm:resizeHandles val="exact"/>
        </dgm:presLayoutVars>
      </dgm:prSet>
      <dgm:spPr/>
    </dgm:pt>
    <dgm:pt modelId="{6CCE9006-69A3-47AB-AEFB-EEB9E825F104}" type="pres">
      <dgm:prSet presAssocID="{BAF3AADB-B2C8-4889-A8FA-CD438B4E043E}" presName="parentText" presStyleLbl="node1" presStyleIdx="0" presStyleCnt="3">
        <dgm:presLayoutVars>
          <dgm:chMax val="0"/>
          <dgm:bulletEnabled val="1"/>
        </dgm:presLayoutVars>
      </dgm:prSet>
      <dgm:spPr/>
    </dgm:pt>
    <dgm:pt modelId="{2E1998C8-CC80-4807-BED2-6797F9C54C44}" type="pres">
      <dgm:prSet presAssocID="{BAF3AADB-B2C8-4889-A8FA-CD438B4E043E}" presName="childText" presStyleLbl="revTx" presStyleIdx="0" presStyleCnt="3">
        <dgm:presLayoutVars>
          <dgm:bulletEnabled val="1"/>
        </dgm:presLayoutVars>
      </dgm:prSet>
      <dgm:spPr/>
    </dgm:pt>
    <dgm:pt modelId="{BC7ADD04-DB9D-4AFB-A23A-5945DC795B0C}" type="pres">
      <dgm:prSet presAssocID="{62D10CB3-3F1E-4F72-B163-3B4D222BB24A}" presName="parentText" presStyleLbl="node1" presStyleIdx="1" presStyleCnt="3">
        <dgm:presLayoutVars>
          <dgm:chMax val="0"/>
          <dgm:bulletEnabled val="1"/>
        </dgm:presLayoutVars>
      </dgm:prSet>
      <dgm:spPr/>
    </dgm:pt>
    <dgm:pt modelId="{4461946E-11B3-446D-ABD9-E4A505E7EFBB}" type="pres">
      <dgm:prSet presAssocID="{62D10CB3-3F1E-4F72-B163-3B4D222BB24A}" presName="childText" presStyleLbl="revTx" presStyleIdx="1" presStyleCnt="3">
        <dgm:presLayoutVars>
          <dgm:bulletEnabled val="1"/>
        </dgm:presLayoutVars>
      </dgm:prSet>
      <dgm:spPr/>
    </dgm:pt>
    <dgm:pt modelId="{F283B962-2922-46AA-9AF1-B8B204F02A60}" type="pres">
      <dgm:prSet presAssocID="{693A2425-4536-4671-8D6C-C980A9C56F61}" presName="parentText" presStyleLbl="node1" presStyleIdx="2" presStyleCnt="3">
        <dgm:presLayoutVars>
          <dgm:chMax val="0"/>
          <dgm:bulletEnabled val="1"/>
        </dgm:presLayoutVars>
      </dgm:prSet>
      <dgm:spPr/>
    </dgm:pt>
    <dgm:pt modelId="{073C960A-9C2E-4AB2-9CF7-E84519F6B179}" type="pres">
      <dgm:prSet presAssocID="{693A2425-4536-4671-8D6C-C980A9C56F61}" presName="childText" presStyleLbl="revTx" presStyleIdx="2" presStyleCnt="3">
        <dgm:presLayoutVars>
          <dgm:bulletEnabled val="1"/>
        </dgm:presLayoutVars>
      </dgm:prSet>
      <dgm:spPr/>
    </dgm:pt>
  </dgm:ptLst>
  <dgm:cxnLst>
    <dgm:cxn modelId="{3B08E014-DB53-4BB7-924A-1AE3412A6745}" type="presOf" srcId="{D2060238-0603-4A86-9D76-7B080860B87A}" destId="{4461946E-11B3-446D-ABD9-E4A505E7EFBB}" srcOrd="0" destOrd="1" presId="urn:microsoft.com/office/officeart/2005/8/layout/vList2"/>
    <dgm:cxn modelId="{923C2329-BE76-4F34-8B69-EE061C8DC256}" srcId="{216B074D-E322-4A5A-B476-A0EB73F5FAD0}" destId="{693A2425-4536-4671-8D6C-C980A9C56F61}" srcOrd="2" destOrd="0" parTransId="{92299ACB-23FB-4687-8529-947D64E3E43E}" sibTransId="{224F54F1-1A48-4BD2-9017-1FBE0FEFC9D8}"/>
    <dgm:cxn modelId="{A321D22F-F5B7-4919-AE76-8DEFF8E59062}" type="presOf" srcId="{693A2425-4536-4671-8D6C-C980A9C56F61}" destId="{F283B962-2922-46AA-9AF1-B8B204F02A60}" srcOrd="0" destOrd="0" presId="urn:microsoft.com/office/officeart/2005/8/layout/vList2"/>
    <dgm:cxn modelId="{9A318D62-BBF0-41C5-97E7-64776178E606}" srcId="{BAF3AADB-B2C8-4889-A8FA-CD438B4E043E}" destId="{A10DD2B2-D2B7-470E-BCE1-13E10E5D96DF}" srcOrd="0" destOrd="0" parTransId="{8A23BA1F-2861-4F05-9FAF-69D4794A941A}" sibTransId="{10502BAB-FF21-49C7-8741-8C1981891F95}"/>
    <dgm:cxn modelId="{14D9B144-196E-4AD5-8782-9CBFFD9B1782}" srcId="{693A2425-4536-4671-8D6C-C980A9C56F61}" destId="{C41D0AA7-C4EB-4640-9674-77E6CFC12A40}" srcOrd="2" destOrd="0" parTransId="{8194AA1D-DB65-4C1E-A403-7FB39EC195C8}" sibTransId="{47961FBC-9A83-4B4D-884F-1BCCBF74D895}"/>
    <dgm:cxn modelId="{89BF4847-8AB2-499C-A824-BB5148305EAC}" type="presOf" srcId="{A10DD2B2-D2B7-470E-BCE1-13E10E5D96DF}" destId="{2E1998C8-CC80-4807-BED2-6797F9C54C44}" srcOrd="0" destOrd="0" presId="urn:microsoft.com/office/officeart/2005/8/layout/vList2"/>
    <dgm:cxn modelId="{073A9C4B-FBB8-474E-9996-31CEF1CD7AD4}" srcId="{216B074D-E322-4A5A-B476-A0EB73F5FAD0}" destId="{62D10CB3-3F1E-4F72-B163-3B4D222BB24A}" srcOrd="1" destOrd="0" parTransId="{3858BF68-F8DB-4639-8943-C3921E5F3E38}" sibTransId="{313103D7-0BD5-4A31-A4B9-F8EF3F15E7F5}"/>
    <dgm:cxn modelId="{1F9BF94B-E7E6-42D9-9A32-6206E0CC3C72}" type="presOf" srcId="{C41D0AA7-C4EB-4640-9674-77E6CFC12A40}" destId="{073C960A-9C2E-4AB2-9CF7-E84519F6B179}" srcOrd="0" destOrd="2" presId="urn:microsoft.com/office/officeart/2005/8/layout/vList2"/>
    <dgm:cxn modelId="{C730F17B-EE22-412C-8C4A-C874FC852585}" type="presOf" srcId="{62D10CB3-3F1E-4F72-B163-3B4D222BB24A}" destId="{BC7ADD04-DB9D-4AFB-A23A-5945DC795B0C}" srcOrd="0" destOrd="0" presId="urn:microsoft.com/office/officeart/2005/8/layout/vList2"/>
    <dgm:cxn modelId="{9EE6EF8B-A13D-4C42-BDF1-EEEE4D24989E}" srcId="{62D10CB3-3F1E-4F72-B163-3B4D222BB24A}" destId="{D2060238-0603-4A86-9D76-7B080860B87A}" srcOrd="1" destOrd="0" parTransId="{086C66AF-3D58-482F-84B2-11A9ADCDAE8C}" sibTransId="{FB6ADC6A-F169-45F0-8B11-AA6109FD987A}"/>
    <dgm:cxn modelId="{9FD7FC8B-6BC1-4E78-8822-540BADC384D3}" srcId="{693A2425-4536-4671-8D6C-C980A9C56F61}" destId="{063DE6C5-1F7B-4D55-BB7C-CCF15643BBF4}" srcOrd="1" destOrd="0" parTransId="{E24EF1DE-0D8F-486B-BC08-1766DDABAA45}" sibTransId="{E28AB38E-A491-4F9A-9D71-C2050607F14C}"/>
    <dgm:cxn modelId="{D1FBB69F-9F9A-462E-874D-E6C377B27499}" srcId="{62D10CB3-3F1E-4F72-B163-3B4D222BB24A}" destId="{D8E945F7-1492-442A-8E0A-46B74467ECF6}" srcOrd="0" destOrd="0" parTransId="{9A5ECD4D-19E2-4E68-ACC8-6FB7484B12E5}" sibTransId="{ADD2B942-51B6-4DFC-AF25-152D4D698C6D}"/>
    <dgm:cxn modelId="{2B4E10A0-D2FF-41C5-AA11-9B36D352D5F3}" type="presOf" srcId="{5D316B87-51C2-400E-8189-A21006906740}" destId="{073C960A-9C2E-4AB2-9CF7-E84519F6B179}" srcOrd="0" destOrd="3" presId="urn:microsoft.com/office/officeart/2005/8/layout/vList2"/>
    <dgm:cxn modelId="{1BA086C5-FC51-45AE-9E0C-7808B428D658}" type="presOf" srcId="{D8E945F7-1492-442A-8E0A-46B74467ECF6}" destId="{4461946E-11B3-446D-ABD9-E4A505E7EFBB}" srcOrd="0" destOrd="0" presId="urn:microsoft.com/office/officeart/2005/8/layout/vList2"/>
    <dgm:cxn modelId="{BDE8EAD0-361E-439D-B71D-AC4E3B6437E9}" type="presOf" srcId="{BAF3AADB-B2C8-4889-A8FA-CD438B4E043E}" destId="{6CCE9006-69A3-47AB-AEFB-EEB9E825F104}" srcOrd="0" destOrd="0" presId="urn:microsoft.com/office/officeart/2005/8/layout/vList2"/>
    <dgm:cxn modelId="{A021BADD-89C2-45D0-98E3-3063F4CA245A}" type="presOf" srcId="{063DE6C5-1F7B-4D55-BB7C-CCF15643BBF4}" destId="{073C960A-9C2E-4AB2-9CF7-E84519F6B179}" srcOrd="0" destOrd="1" presId="urn:microsoft.com/office/officeart/2005/8/layout/vList2"/>
    <dgm:cxn modelId="{008133E8-2E6B-4C05-B89B-CB77BDC246CB}" type="presOf" srcId="{4E337B69-E5BA-4C18-8156-3CB6575FBDF2}" destId="{073C960A-9C2E-4AB2-9CF7-E84519F6B179}" srcOrd="0" destOrd="0" presId="urn:microsoft.com/office/officeart/2005/8/layout/vList2"/>
    <dgm:cxn modelId="{A94970EE-1E2A-4190-8D10-0024AC1075AF}" type="presOf" srcId="{216B074D-E322-4A5A-B476-A0EB73F5FAD0}" destId="{6D1FE2CC-0951-4305-8006-E5E30BDA9A77}" srcOrd="0" destOrd="0" presId="urn:microsoft.com/office/officeart/2005/8/layout/vList2"/>
    <dgm:cxn modelId="{7BF574F1-7A26-4F66-A23F-D8BB6A64E348}" srcId="{693A2425-4536-4671-8D6C-C980A9C56F61}" destId="{4E337B69-E5BA-4C18-8156-3CB6575FBDF2}" srcOrd="0" destOrd="0" parTransId="{B792FF92-2FF3-4F0A-9AB7-4BEEC91E71F1}" sibTransId="{66C2BD4D-9006-4A68-9543-659FA9622562}"/>
    <dgm:cxn modelId="{4AB1BDF3-B390-4498-BA82-CAE8417E93FC}" srcId="{216B074D-E322-4A5A-B476-A0EB73F5FAD0}" destId="{BAF3AADB-B2C8-4889-A8FA-CD438B4E043E}" srcOrd="0" destOrd="0" parTransId="{2A368381-FA06-4BE0-A707-339DC1F39095}" sibTransId="{6B70072E-94B4-40CE-98E8-9F0E2D3A2B9C}"/>
    <dgm:cxn modelId="{8D400DF9-4F00-4E25-AA10-896213ACE5A7}" srcId="{693A2425-4536-4671-8D6C-C980A9C56F61}" destId="{5D316B87-51C2-400E-8189-A21006906740}" srcOrd="3" destOrd="0" parTransId="{C59622F1-523A-47D9-967E-063A85266875}" sibTransId="{C42D4462-B283-466E-89FA-35953F10A013}"/>
    <dgm:cxn modelId="{9D10999E-7710-4040-9FBA-A73912A70E84}" type="presParOf" srcId="{6D1FE2CC-0951-4305-8006-E5E30BDA9A77}" destId="{6CCE9006-69A3-47AB-AEFB-EEB9E825F104}" srcOrd="0" destOrd="0" presId="urn:microsoft.com/office/officeart/2005/8/layout/vList2"/>
    <dgm:cxn modelId="{CE5667DB-0D0D-4163-868F-E97D3F61A39B}" type="presParOf" srcId="{6D1FE2CC-0951-4305-8006-E5E30BDA9A77}" destId="{2E1998C8-CC80-4807-BED2-6797F9C54C44}" srcOrd="1" destOrd="0" presId="urn:microsoft.com/office/officeart/2005/8/layout/vList2"/>
    <dgm:cxn modelId="{9B02D8EE-E226-414D-BB96-30F262CAF654}" type="presParOf" srcId="{6D1FE2CC-0951-4305-8006-E5E30BDA9A77}" destId="{BC7ADD04-DB9D-4AFB-A23A-5945DC795B0C}" srcOrd="2" destOrd="0" presId="urn:microsoft.com/office/officeart/2005/8/layout/vList2"/>
    <dgm:cxn modelId="{68539311-37F1-45A0-AD55-F348F5B6F693}" type="presParOf" srcId="{6D1FE2CC-0951-4305-8006-E5E30BDA9A77}" destId="{4461946E-11B3-446D-ABD9-E4A505E7EFBB}" srcOrd="3" destOrd="0" presId="urn:microsoft.com/office/officeart/2005/8/layout/vList2"/>
    <dgm:cxn modelId="{69F80F42-5245-4510-811E-01BC374CC779}" type="presParOf" srcId="{6D1FE2CC-0951-4305-8006-E5E30BDA9A77}" destId="{F283B962-2922-46AA-9AF1-B8B204F02A60}" srcOrd="4" destOrd="0" presId="urn:microsoft.com/office/officeart/2005/8/layout/vList2"/>
    <dgm:cxn modelId="{740A81CD-D64A-4341-B870-36BB823BA2CF}" type="presParOf" srcId="{6D1FE2CC-0951-4305-8006-E5E30BDA9A77}" destId="{073C960A-9C2E-4AB2-9CF7-E84519F6B179}" srcOrd="5"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50828CFD-2E27-4A0A-BC7F-AF5938C220B7}" type="doc">
      <dgm:prSet loTypeId="urn:microsoft.com/office/officeart/2005/8/layout/chevron1" loCatId="process" qsTypeId="urn:microsoft.com/office/officeart/2005/8/quickstyle/simple1" qsCatId="simple" csTypeId="urn:microsoft.com/office/officeart/2005/8/colors/accent1_2" csCatId="accent1" phldr="1"/>
      <dgm:spPr/>
    </dgm:pt>
    <dgm:pt modelId="{F00E7CFE-A9A1-416B-BF9F-A5A54C279DDB}">
      <dgm:prSet phldrT="[Text]"/>
      <dgm:spPr/>
      <dgm:t>
        <a:bodyPr/>
        <a:lstStyle/>
        <a:p>
          <a:r>
            <a:rPr lang="en-US" dirty="0" err="1"/>
            <a:t>Projektidentifikation</a:t>
          </a:r>
          <a:endParaRPr lang="en-US" dirty="0"/>
        </a:p>
      </dgm:t>
    </dgm:pt>
    <dgm:pt modelId="{A4602624-13C0-4761-BE57-E38E2C4DF5E3}" type="parTrans" cxnId="{485E0AE8-A505-47DC-ABBB-6D4503FA1EE8}">
      <dgm:prSet/>
      <dgm:spPr/>
      <dgm:t>
        <a:bodyPr/>
        <a:lstStyle/>
        <a:p>
          <a:endParaRPr lang="en-US"/>
        </a:p>
      </dgm:t>
    </dgm:pt>
    <dgm:pt modelId="{D43CC112-395A-411B-8E03-761B11ED6247}" type="sibTrans" cxnId="{485E0AE8-A505-47DC-ABBB-6D4503FA1EE8}">
      <dgm:prSet/>
      <dgm:spPr/>
      <dgm:t>
        <a:bodyPr/>
        <a:lstStyle/>
        <a:p>
          <a:endParaRPr lang="en-US"/>
        </a:p>
      </dgm:t>
    </dgm:pt>
    <dgm:pt modelId="{4C1F2D25-37C3-45D8-AE3F-D91DDE8C0DF0}">
      <dgm:prSet phldrT="[Text]"/>
      <dgm:spPr/>
      <dgm:t>
        <a:bodyPr/>
        <a:lstStyle/>
        <a:p>
          <a:r>
            <a:rPr lang="en-US" dirty="0" err="1"/>
            <a:t>Analyse</a:t>
          </a:r>
          <a:endParaRPr lang="en-US" dirty="0"/>
        </a:p>
      </dgm:t>
    </dgm:pt>
    <dgm:pt modelId="{C257B13F-8422-49EC-BFA7-132DF45CB3DF}" type="parTrans" cxnId="{7B34EFE6-2A8E-42E2-BC14-C14347A8D862}">
      <dgm:prSet/>
      <dgm:spPr/>
      <dgm:t>
        <a:bodyPr/>
        <a:lstStyle/>
        <a:p>
          <a:endParaRPr lang="en-US"/>
        </a:p>
      </dgm:t>
    </dgm:pt>
    <dgm:pt modelId="{05022BF8-87BA-4C78-A312-7F84EE4E8772}" type="sibTrans" cxnId="{7B34EFE6-2A8E-42E2-BC14-C14347A8D862}">
      <dgm:prSet/>
      <dgm:spPr/>
      <dgm:t>
        <a:bodyPr/>
        <a:lstStyle/>
        <a:p>
          <a:endParaRPr lang="en-US"/>
        </a:p>
      </dgm:t>
    </dgm:pt>
    <dgm:pt modelId="{80CC8C4D-FD1C-4B50-9705-719C286B0DB4}" type="pres">
      <dgm:prSet presAssocID="{50828CFD-2E27-4A0A-BC7F-AF5938C220B7}" presName="Name0" presStyleCnt="0">
        <dgm:presLayoutVars>
          <dgm:dir/>
          <dgm:animLvl val="lvl"/>
          <dgm:resizeHandles val="exact"/>
        </dgm:presLayoutVars>
      </dgm:prSet>
      <dgm:spPr/>
    </dgm:pt>
    <dgm:pt modelId="{17AD38B1-B6B6-40D3-9A44-66994638900C}" type="pres">
      <dgm:prSet presAssocID="{F00E7CFE-A9A1-416B-BF9F-A5A54C279DDB}" presName="parTxOnly" presStyleLbl="node1" presStyleIdx="0" presStyleCnt="2">
        <dgm:presLayoutVars>
          <dgm:chMax val="0"/>
          <dgm:chPref val="0"/>
          <dgm:bulletEnabled val="1"/>
        </dgm:presLayoutVars>
      </dgm:prSet>
      <dgm:spPr/>
    </dgm:pt>
    <dgm:pt modelId="{7C782C00-3A91-475B-8316-193DD6F70359}" type="pres">
      <dgm:prSet presAssocID="{D43CC112-395A-411B-8E03-761B11ED6247}" presName="parTxOnlySpace" presStyleCnt="0"/>
      <dgm:spPr/>
    </dgm:pt>
    <dgm:pt modelId="{39F1BA49-4885-404D-BB6C-E6D71ECFBB0B}" type="pres">
      <dgm:prSet presAssocID="{4C1F2D25-37C3-45D8-AE3F-D91DDE8C0DF0}" presName="parTxOnly" presStyleLbl="node1" presStyleIdx="1" presStyleCnt="2">
        <dgm:presLayoutVars>
          <dgm:chMax val="0"/>
          <dgm:chPref val="0"/>
          <dgm:bulletEnabled val="1"/>
        </dgm:presLayoutVars>
      </dgm:prSet>
      <dgm:spPr/>
    </dgm:pt>
  </dgm:ptLst>
  <dgm:cxnLst>
    <dgm:cxn modelId="{43926B23-BECB-42AE-8B21-EDE3DE9D826A}" type="presOf" srcId="{F00E7CFE-A9A1-416B-BF9F-A5A54C279DDB}" destId="{17AD38B1-B6B6-40D3-9A44-66994638900C}" srcOrd="0" destOrd="0" presId="urn:microsoft.com/office/officeart/2005/8/layout/chevron1"/>
    <dgm:cxn modelId="{B68B7223-16E0-4C7C-B65A-9BDDC769D800}" type="presOf" srcId="{50828CFD-2E27-4A0A-BC7F-AF5938C220B7}" destId="{80CC8C4D-FD1C-4B50-9705-719C286B0DB4}" srcOrd="0" destOrd="0" presId="urn:microsoft.com/office/officeart/2005/8/layout/chevron1"/>
    <dgm:cxn modelId="{7B07BBCC-B1F9-4652-90C0-AAF05BE14783}" type="presOf" srcId="{4C1F2D25-37C3-45D8-AE3F-D91DDE8C0DF0}" destId="{39F1BA49-4885-404D-BB6C-E6D71ECFBB0B}" srcOrd="0" destOrd="0" presId="urn:microsoft.com/office/officeart/2005/8/layout/chevron1"/>
    <dgm:cxn modelId="{7B34EFE6-2A8E-42E2-BC14-C14347A8D862}" srcId="{50828CFD-2E27-4A0A-BC7F-AF5938C220B7}" destId="{4C1F2D25-37C3-45D8-AE3F-D91DDE8C0DF0}" srcOrd="1" destOrd="0" parTransId="{C257B13F-8422-49EC-BFA7-132DF45CB3DF}" sibTransId="{05022BF8-87BA-4C78-A312-7F84EE4E8772}"/>
    <dgm:cxn modelId="{485E0AE8-A505-47DC-ABBB-6D4503FA1EE8}" srcId="{50828CFD-2E27-4A0A-BC7F-AF5938C220B7}" destId="{F00E7CFE-A9A1-416B-BF9F-A5A54C279DDB}" srcOrd="0" destOrd="0" parTransId="{A4602624-13C0-4761-BE57-E38E2C4DF5E3}" sibTransId="{D43CC112-395A-411B-8E03-761B11ED6247}"/>
    <dgm:cxn modelId="{8D503E0E-FDB2-4C7E-9F38-3363A49794B6}" type="presParOf" srcId="{80CC8C4D-FD1C-4B50-9705-719C286B0DB4}" destId="{17AD38B1-B6B6-40D3-9A44-66994638900C}" srcOrd="0" destOrd="0" presId="urn:microsoft.com/office/officeart/2005/8/layout/chevron1"/>
    <dgm:cxn modelId="{989AB43E-221E-4C01-8CC8-18A22A7CD758}" type="presParOf" srcId="{80CC8C4D-FD1C-4B50-9705-719C286B0DB4}" destId="{7C782C00-3A91-475B-8316-193DD6F70359}" srcOrd="1" destOrd="0" presId="urn:microsoft.com/office/officeart/2005/8/layout/chevron1"/>
    <dgm:cxn modelId="{DEAA6B77-642A-46B1-A13B-2B17586E17D1}" type="presParOf" srcId="{80CC8C4D-FD1C-4B50-9705-719C286B0DB4}" destId="{39F1BA49-4885-404D-BB6C-E6D71ECFBB0B}" srcOrd="2" destOrd="0" presId="urn:microsoft.com/office/officeart/2005/8/layout/chevr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50828CFD-2E27-4A0A-BC7F-AF5938C220B7}" type="doc">
      <dgm:prSet loTypeId="urn:microsoft.com/office/officeart/2005/8/layout/chevron1" loCatId="process" qsTypeId="urn:microsoft.com/office/officeart/2005/8/quickstyle/simple1" qsCatId="simple" csTypeId="urn:microsoft.com/office/officeart/2005/8/colors/accent1_2" csCatId="accent1" phldr="1"/>
      <dgm:spPr/>
    </dgm:pt>
    <dgm:pt modelId="{748D717F-DC9A-4149-A347-AE8E8C25843F}">
      <dgm:prSet phldrT="[Text]"/>
      <dgm:spPr/>
      <dgm:t>
        <a:bodyPr/>
        <a:lstStyle/>
        <a:p>
          <a:r>
            <a:rPr lang="en-US" dirty="0" err="1"/>
            <a:t>Vergabeverfahren</a:t>
          </a:r>
          <a:endParaRPr lang="en-US" dirty="0"/>
        </a:p>
      </dgm:t>
    </dgm:pt>
    <dgm:pt modelId="{7735DB22-F8F2-4D00-AC74-CE42BABD1208}" type="parTrans" cxnId="{2F09FB09-385E-4035-94FD-9920360ED5B5}">
      <dgm:prSet/>
      <dgm:spPr/>
      <dgm:t>
        <a:bodyPr/>
        <a:lstStyle/>
        <a:p>
          <a:endParaRPr lang="en-US"/>
        </a:p>
      </dgm:t>
    </dgm:pt>
    <dgm:pt modelId="{21FE0F3B-0BE3-4948-9550-ACAE8EC472EB}" type="sibTrans" cxnId="{2F09FB09-385E-4035-94FD-9920360ED5B5}">
      <dgm:prSet/>
      <dgm:spPr/>
      <dgm:t>
        <a:bodyPr/>
        <a:lstStyle/>
        <a:p>
          <a:endParaRPr lang="en-US"/>
        </a:p>
      </dgm:t>
    </dgm:pt>
    <dgm:pt modelId="{80CC8C4D-FD1C-4B50-9705-719C286B0DB4}" type="pres">
      <dgm:prSet presAssocID="{50828CFD-2E27-4A0A-BC7F-AF5938C220B7}" presName="Name0" presStyleCnt="0">
        <dgm:presLayoutVars>
          <dgm:dir/>
          <dgm:animLvl val="lvl"/>
          <dgm:resizeHandles val="exact"/>
        </dgm:presLayoutVars>
      </dgm:prSet>
      <dgm:spPr/>
    </dgm:pt>
    <dgm:pt modelId="{2B008B25-159F-4C4C-A133-6D71727CACE6}" type="pres">
      <dgm:prSet presAssocID="{748D717F-DC9A-4149-A347-AE8E8C25843F}" presName="parTxOnly" presStyleLbl="node1" presStyleIdx="0" presStyleCnt="1">
        <dgm:presLayoutVars>
          <dgm:chMax val="0"/>
          <dgm:chPref val="0"/>
          <dgm:bulletEnabled val="1"/>
        </dgm:presLayoutVars>
      </dgm:prSet>
      <dgm:spPr/>
    </dgm:pt>
  </dgm:ptLst>
  <dgm:cxnLst>
    <dgm:cxn modelId="{2F09FB09-385E-4035-94FD-9920360ED5B5}" srcId="{50828CFD-2E27-4A0A-BC7F-AF5938C220B7}" destId="{748D717F-DC9A-4149-A347-AE8E8C25843F}" srcOrd="0" destOrd="0" parTransId="{7735DB22-F8F2-4D00-AC74-CE42BABD1208}" sibTransId="{21FE0F3B-0BE3-4948-9550-ACAE8EC472EB}"/>
    <dgm:cxn modelId="{B68B7223-16E0-4C7C-B65A-9BDDC769D800}" type="presOf" srcId="{50828CFD-2E27-4A0A-BC7F-AF5938C220B7}" destId="{80CC8C4D-FD1C-4B50-9705-719C286B0DB4}" srcOrd="0" destOrd="0" presId="urn:microsoft.com/office/officeart/2005/8/layout/chevron1"/>
    <dgm:cxn modelId="{D9CDF576-0B22-4615-B659-D3654882BE16}" type="presOf" srcId="{748D717F-DC9A-4149-A347-AE8E8C25843F}" destId="{2B008B25-159F-4C4C-A133-6D71727CACE6}" srcOrd="0" destOrd="0" presId="urn:microsoft.com/office/officeart/2005/8/layout/chevron1"/>
    <dgm:cxn modelId="{D64A7C14-CAFB-44D7-9781-1D83FDF68EF0}" type="presParOf" srcId="{80CC8C4D-FD1C-4B50-9705-719C286B0DB4}" destId="{2B008B25-159F-4C4C-A133-6D71727CACE6}" srcOrd="0" destOrd="0" presId="urn:microsoft.com/office/officeart/2005/8/layout/chevr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50828CFD-2E27-4A0A-BC7F-AF5938C220B7}" type="doc">
      <dgm:prSet loTypeId="urn:microsoft.com/office/officeart/2005/8/layout/chevron1" loCatId="process" qsTypeId="urn:microsoft.com/office/officeart/2005/8/quickstyle/simple1" qsCatId="simple" csTypeId="urn:microsoft.com/office/officeart/2005/8/colors/accent1_2" csCatId="accent1" phldr="1"/>
      <dgm:spPr/>
    </dgm:pt>
    <dgm:pt modelId="{445A8E31-B6C0-4E02-AD7A-A3712FF0EA05}">
      <dgm:prSet phldrT="[Text]"/>
      <dgm:spPr/>
      <dgm:t>
        <a:bodyPr/>
        <a:lstStyle/>
        <a:p>
          <a:r>
            <a:rPr lang="en-US" dirty="0" err="1"/>
            <a:t>Maßnahmenumsetzung</a:t>
          </a:r>
          <a:endParaRPr lang="en-US" dirty="0"/>
        </a:p>
      </dgm:t>
    </dgm:pt>
    <dgm:pt modelId="{4EB51883-028F-4846-90E7-33542072BA77}" type="parTrans" cxnId="{A7B752D1-7236-4478-8370-A234C7C82494}">
      <dgm:prSet/>
      <dgm:spPr/>
      <dgm:t>
        <a:bodyPr/>
        <a:lstStyle/>
        <a:p>
          <a:endParaRPr lang="en-US"/>
        </a:p>
      </dgm:t>
    </dgm:pt>
    <dgm:pt modelId="{449E2C82-DC42-4B15-95D7-29C82CDF8D3C}" type="sibTrans" cxnId="{A7B752D1-7236-4478-8370-A234C7C82494}">
      <dgm:prSet/>
      <dgm:spPr/>
      <dgm:t>
        <a:bodyPr/>
        <a:lstStyle/>
        <a:p>
          <a:endParaRPr lang="en-US"/>
        </a:p>
      </dgm:t>
    </dgm:pt>
    <dgm:pt modelId="{9293A33B-4526-429C-B995-1353CFFC8FD3}">
      <dgm:prSet phldrT="[Text]"/>
      <dgm:spPr/>
      <dgm:t>
        <a:bodyPr/>
        <a:lstStyle/>
        <a:p>
          <a:r>
            <a:rPr lang="en-US" dirty="0" err="1"/>
            <a:t>Garantierter</a:t>
          </a:r>
          <a:r>
            <a:rPr lang="en-US" dirty="0"/>
            <a:t> </a:t>
          </a:r>
          <a:r>
            <a:rPr lang="en-US" dirty="0" err="1"/>
            <a:t>Betrieb</a:t>
          </a:r>
          <a:endParaRPr lang="en-US" dirty="0"/>
        </a:p>
      </dgm:t>
    </dgm:pt>
    <dgm:pt modelId="{2118CDC1-2CFE-4C6C-9DED-60E4FE457526}" type="parTrans" cxnId="{E325E181-393D-4103-90AA-6E333AF3F156}">
      <dgm:prSet/>
      <dgm:spPr/>
      <dgm:t>
        <a:bodyPr/>
        <a:lstStyle/>
        <a:p>
          <a:endParaRPr lang="en-US"/>
        </a:p>
      </dgm:t>
    </dgm:pt>
    <dgm:pt modelId="{ED8881A4-476A-45D0-9C1D-DDFA020F2CDC}" type="sibTrans" cxnId="{E325E181-393D-4103-90AA-6E333AF3F156}">
      <dgm:prSet/>
      <dgm:spPr/>
      <dgm:t>
        <a:bodyPr/>
        <a:lstStyle/>
        <a:p>
          <a:endParaRPr lang="en-US"/>
        </a:p>
      </dgm:t>
    </dgm:pt>
    <dgm:pt modelId="{80CC8C4D-FD1C-4B50-9705-719C286B0DB4}" type="pres">
      <dgm:prSet presAssocID="{50828CFD-2E27-4A0A-BC7F-AF5938C220B7}" presName="Name0" presStyleCnt="0">
        <dgm:presLayoutVars>
          <dgm:dir/>
          <dgm:animLvl val="lvl"/>
          <dgm:resizeHandles val="exact"/>
        </dgm:presLayoutVars>
      </dgm:prSet>
      <dgm:spPr/>
    </dgm:pt>
    <dgm:pt modelId="{EE7921B8-1E69-449D-8673-EC9EEC6003DA}" type="pres">
      <dgm:prSet presAssocID="{445A8E31-B6C0-4E02-AD7A-A3712FF0EA05}" presName="parTxOnly" presStyleLbl="node1" presStyleIdx="0" presStyleCnt="2">
        <dgm:presLayoutVars>
          <dgm:chMax val="0"/>
          <dgm:chPref val="0"/>
          <dgm:bulletEnabled val="1"/>
        </dgm:presLayoutVars>
      </dgm:prSet>
      <dgm:spPr/>
    </dgm:pt>
    <dgm:pt modelId="{ECD772C1-2855-4827-B079-DB5741D52034}" type="pres">
      <dgm:prSet presAssocID="{449E2C82-DC42-4B15-95D7-29C82CDF8D3C}" presName="parTxOnlySpace" presStyleCnt="0"/>
      <dgm:spPr/>
    </dgm:pt>
    <dgm:pt modelId="{E1F6636D-DFBC-4BFD-A15A-8498523764DA}" type="pres">
      <dgm:prSet presAssocID="{9293A33B-4526-429C-B995-1353CFFC8FD3}" presName="parTxOnly" presStyleLbl="node1" presStyleIdx="1" presStyleCnt="2">
        <dgm:presLayoutVars>
          <dgm:chMax val="0"/>
          <dgm:chPref val="0"/>
          <dgm:bulletEnabled val="1"/>
        </dgm:presLayoutVars>
      </dgm:prSet>
      <dgm:spPr/>
    </dgm:pt>
  </dgm:ptLst>
  <dgm:cxnLst>
    <dgm:cxn modelId="{B68B7223-16E0-4C7C-B65A-9BDDC769D800}" type="presOf" srcId="{50828CFD-2E27-4A0A-BC7F-AF5938C220B7}" destId="{80CC8C4D-FD1C-4B50-9705-719C286B0DB4}" srcOrd="0" destOrd="0" presId="urn:microsoft.com/office/officeart/2005/8/layout/chevron1"/>
    <dgm:cxn modelId="{1F47C75D-B572-4A87-9B33-4D4EDE2B1611}" type="presOf" srcId="{9293A33B-4526-429C-B995-1353CFFC8FD3}" destId="{E1F6636D-DFBC-4BFD-A15A-8498523764DA}" srcOrd="0" destOrd="0" presId="urn:microsoft.com/office/officeart/2005/8/layout/chevron1"/>
    <dgm:cxn modelId="{FDB2067A-83A4-41B0-B147-8EEFAB341F6A}" type="presOf" srcId="{445A8E31-B6C0-4E02-AD7A-A3712FF0EA05}" destId="{EE7921B8-1E69-449D-8673-EC9EEC6003DA}" srcOrd="0" destOrd="0" presId="urn:microsoft.com/office/officeart/2005/8/layout/chevron1"/>
    <dgm:cxn modelId="{E325E181-393D-4103-90AA-6E333AF3F156}" srcId="{50828CFD-2E27-4A0A-BC7F-AF5938C220B7}" destId="{9293A33B-4526-429C-B995-1353CFFC8FD3}" srcOrd="1" destOrd="0" parTransId="{2118CDC1-2CFE-4C6C-9DED-60E4FE457526}" sibTransId="{ED8881A4-476A-45D0-9C1D-DDFA020F2CDC}"/>
    <dgm:cxn modelId="{A7B752D1-7236-4478-8370-A234C7C82494}" srcId="{50828CFD-2E27-4A0A-BC7F-AF5938C220B7}" destId="{445A8E31-B6C0-4E02-AD7A-A3712FF0EA05}" srcOrd="0" destOrd="0" parTransId="{4EB51883-028F-4846-90E7-33542072BA77}" sibTransId="{449E2C82-DC42-4B15-95D7-29C82CDF8D3C}"/>
    <dgm:cxn modelId="{1C594DBB-D67B-459A-900A-E195A45329CA}" type="presParOf" srcId="{80CC8C4D-FD1C-4B50-9705-719C286B0DB4}" destId="{EE7921B8-1E69-449D-8673-EC9EEC6003DA}" srcOrd="0" destOrd="0" presId="urn:microsoft.com/office/officeart/2005/8/layout/chevron1"/>
    <dgm:cxn modelId="{0BD31931-473F-4809-8E7C-0A6BFB9CADC7}" type="presParOf" srcId="{80CC8C4D-FD1C-4B50-9705-719C286B0DB4}" destId="{ECD772C1-2855-4827-B079-DB5741D52034}" srcOrd="1" destOrd="0" presId="urn:microsoft.com/office/officeart/2005/8/layout/chevron1"/>
    <dgm:cxn modelId="{B4F2CFF2-FD89-490C-93F1-4CD5B663EC4B}" type="presParOf" srcId="{80CC8C4D-FD1C-4B50-9705-719C286B0DB4}" destId="{E1F6636D-DFBC-4BFD-A15A-8498523764DA}" srcOrd="2" destOrd="0" presId="urn:microsoft.com/office/officeart/2005/8/layout/chevr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50828CFD-2E27-4A0A-BC7F-AF5938C220B7}" type="doc">
      <dgm:prSet loTypeId="urn:microsoft.com/office/officeart/2005/8/layout/chevron1" loCatId="process" qsTypeId="urn:microsoft.com/office/officeart/2005/8/quickstyle/simple1" qsCatId="simple" csTypeId="urn:microsoft.com/office/officeart/2005/8/colors/accent1_2" csCatId="accent1" phldr="1"/>
      <dgm:spPr/>
    </dgm:pt>
    <dgm:pt modelId="{F00E7CFE-A9A1-416B-BF9F-A5A54C279DDB}">
      <dgm:prSet phldrT="[Text]"/>
      <dgm:spPr/>
      <dgm:t>
        <a:bodyPr/>
        <a:lstStyle/>
        <a:p>
          <a:r>
            <a:rPr lang="en-US" dirty="0" err="1"/>
            <a:t>Projektidentifikation</a:t>
          </a:r>
          <a:endParaRPr lang="en-US" dirty="0"/>
        </a:p>
      </dgm:t>
    </dgm:pt>
    <dgm:pt modelId="{A4602624-13C0-4761-BE57-E38E2C4DF5E3}" type="parTrans" cxnId="{485E0AE8-A505-47DC-ABBB-6D4503FA1EE8}">
      <dgm:prSet/>
      <dgm:spPr/>
      <dgm:t>
        <a:bodyPr/>
        <a:lstStyle/>
        <a:p>
          <a:endParaRPr lang="en-US"/>
        </a:p>
      </dgm:t>
    </dgm:pt>
    <dgm:pt modelId="{D43CC112-395A-411B-8E03-761B11ED6247}" type="sibTrans" cxnId="{485E0AE8-A505-47DC-ABBB-6D4503FA1EE8}">
      <dgm:prSet/>
      <dgm:spPr/>
      <dgm:t>
        <a:bodyPr/>
        <a:lstStyle/>
        <a:p>
          <a:endParaRPr lang="en-US"/>
        </a:p>
      </dgm:t>
    </dgm:pt>
    <dgm:pt modelId="{4C1F2D25-37C3-45D8-AE3F-D91DDE8C0DF0}">
      <dgm:prSet phldrT="[Text]"/>
      <dgm:spPr/>
      <dgm:t>
        <a:bodyPr/>
        <a:lstStyle/>
        <a:p>
          <a:r>
            <a:rPr lang="en-US" dirty="0" err="1"/>
            <a:t>Analyse</a:t>
          </a:r>
          <a:endParaRPr lang="en-US" dirty="0"/>
        </a:p>
      </dgm:t>
    </dgm:pt>
    <dgm:pt modelId="{C257B13F-8422-49EC-BFA7-132DF45CB3DF}" type="parTrans" cxnId="{7B34EFE6-2A8E-42E2-BC14-C14347A8D862}">
      <dgm:prSet/>
      <dgm:spPr/>
      <dgm:t>
        <a:bodyPr/>
        <a:lstStyle/>
        <a:p>
          <a:endParaRPr lang="en-US"/>
        </a:p>
      </dgm:t>
    </dgm:pt>
    <dgm:pt modelId="{05022BF8-87BA-4C78-A312-7F84EE4E8772}" type="sibTrans" cxnId="{7B34EFE6-2A8E-42E2-BC14-C14347A8D862}">
      <dgm:prSet/>
      <dgm:spPr/>
      <dgm:t>
        <a:bodyPr/>
        <a:lstStyle/>
        <a:p>
          <a:endParaRPr lang="en-US"/>
        </a:p>
      </dgm:t>
    </dgm:pt>
    <dgm:pt modelId="{748D717F-DC9A-4149-A347-AE8E8C25843F}">
      <dgm:prSet phldrT="[Text]"/>
      <dgm:spPr/>
      <dgm:t>
        <a:bodyPr/>
        <a:lstStyle/>
        <a:p>
          <a:r>
            <a:rPr lang="en-US" dirty="0" err="1"/>
            <a:t>Vergabeverfahren</a:t>
          </a:r>
          <a:endParaRPr lang="en-US" dirty="0"/>
        </a:p>
      </dgm:t>
    </dgm:pt>
    <dgm:pt modelId="{7735DB22-F8F2-4D00-AC74-CE42BABD1208}" type="parTrans" cxnId="{2F09FB09-385E-4035-94FD-9920360ED5B5}">
      <dgm:prSet/>
      <dgm:spPr/>
      <dgm:t>
        <a:bodyPr/>
        <a:lstStyle/>
        <a:p>
          <a:endParaRPr lang="en-US"/>
        </a:p>
      </dgm:t>
    </dgm:pt>
    <dgm:pt modelId="{21FE0F3B-0BE3-4948-9550-ACAE8EC472EB}" type="sibTrans" cxnId="{2F09FB09-385E-4035-94FD-9920360ED5B5}">
      <dgm:prSet/>
      <dgm:spPr/>
      <dgm:t>
        <a:bodyPr/>
        <a:lstStyle/>
        <a:p>
          <a:endParaRPr lang="en-US"/>
        </a:p>
      </dgm:t>
    </dgm:pt>
    <dgm:pt modelId="{445A8E31-B6C0-4E02-AD7A-A3712FF0EA05}">
      <dgm:prSet phldrT="[Text]"/>
      <dgm:spPr/>
      <dgm:t>
        <a:bodyPr/>
        <a:lstStyle/>
        <a:p>
          <a:r>
            <a:rPr lang="en-US" dirty="0" err="1"/>
            <a:t>Maßnahmenumsetzung</a:t>
          </a:r>
          <a:endParaRPr lang="en-US" dirty="0"/>
        </a:p>
      </dgm:t>
    </dgm:pt>
    <dgm:pt modelId="{4EB51883-028F-4846-90E7-33542072BA77}" type="parTrans" cxnId="{A7B752D1-7236-4478-8370-A234C7C82494}">
      <dgm:prSet/>
      <dgm:spPr/>
      <dgm:t>
        <a:bodyPr/>
        <a:lstStyle/>
        <a:p>
          <a:endParaRPr lang="en-US"/>
        </a:p>
      </dgm:t>
    </dgm:pt>
    <dgm:pt modelId="{449E2C82-DC42-4B15-95D7-29C82CDF8D3C}" type="sibTrans" cxnId="{A7B752D1-7236-4478-8370-A234C7C82494}">
      <dgm:prSet/>
      <dgm:spPr/>
      <dgm:t>
        <a:bodyPr/>
        <a:lstStyle/>
        <a:p>
          <a:endParaRPr lang="en-US"/>
        </a:p>
      </dgm:t>
    </dgm:pt>
    <dgm:pt modelId="{9293A33B-4526-429C-B995-1353CFFC8FD3}">
      <dgm:prSet phldrT="[Text]"/>
      <dgm:spPr/>
      <dgm:t>
        <a:bodyPr/>
        <a:lstStyle/>
        <a:p>
          <a:r>
            <a:rPr lang="en-US" dirty="0" err="1"/>
            <a:t>Garantierter</a:t>
          </a:r>
          <a:r>
            <a:rPr lang="en-US" dirty="0"/>
            <a:t> </a:t>
          </a:r>
          <a:r>
            <a:rPr lang="en-US" dirty="0" err="1"/>
            <a:t>Betrieb</a:t>
          </a:r>
          <a:endParaRPr lang="en-US" dirty="0"/>
        </a:p>
      </dgm:t>
    </dgm:pt>
    <dgm:pt modelId="{2118CDC1-2CFE-4C6C-9DED-60E4FE457526}" type="parTrans" cxnId="{E325E181-393D-4103-90AA-6E333AF3F156}">
      <dgm:prSet/>
      <dgm:spPr/>
      <dgm:t>
        <a:bodyPr/>
        <a:lstStyle/>
        <a:p>
          <a:endParaRPr lang="en-US"/>
        </a:p>
      </dgm:t>
    </dgm:pt>
    <dgm:pt modelId="{ED8881A4-476A-45D0-9C1D-DDFA020F2CDC}" type="sibTrans" cxnId="{E325E181-393D-4103-90AA-6E333AF3F156}">
      <dgm:prSet/>
      <dgm:spPr/>
      <dgm:t>
        <a:bodyPr/>
        <a:lstStyle/>
        <a:p>
          <a:endParaRPr lang="en-US"/>
        </a:p>
      </dgm:t>
    </dgm:pt>
    <dgm:pt modelId="{83318A8D-7636-4822-8D7C-2AA6196074BF}">
      <dgm:prSet phldrT="[Text]"/>
      <dgm:spPr/>
      <dgm:t>
        <a:bodyPr/>
        <a:lstStyle/>
        <a:p>
          <a:r>
            <a:rPr lang="de-DE" dirty="0"/>
            <a:t>Einschließlich Vorverhandlung mit dem Management</a:t>
          </a:r>
          <a:endParaRPr lang="en-US" dirty="0"/>
        </a:p>
      </dgm:t>
    </dgm:pt>
    <dgm:pt modelId="{FC5E75AC-1224-4C52-9211-1B528DC292EF}" type="parTrans" cxnId="{8861F7C9-3108-47C3-AF43-A7D7E030C8A4}">
      <dgm:prSet/>
      <dgm:spPr/>
      <dgm:t>
        <a:bodyPr/>
        <a:lstStyle/>
        <a:p>
          <a:endParaRPr lang="en-US"/>
        </a:p>
      </dgm:t>
    </dgm:pt>
    <dgm:pt modelId="{E375126C-EB00-432E-A9B3-0CE0C040A65D}" type="sibTrans" cxnId="{8861F7C9-3108-47C3-AF43-A7D7E030C8A4}">
      <dgm:prSet/>
      <dgm:spPr/>
      <dgm:t>
        <a:bodyPr/>
        <a:lstStyle/>
        <a:p>
          <a:endParaRPr lang="en-US"/>
        </a:p>
      </dgm:t>
    </dgm:pt>
    <dgm:pt modelId="{A012F93A-0E05-4ABD-BFAB-55F9E83E6BF7}">
      <dgm:prSet phldrT="[Text]"/>
      <dgm:spPr/>
      <dgm:t>
        <a:bodyPr/>
        <a:lstStyle/>
        <a:p>
          <a:r>
            <a:rPr lang="de-DE" dirty="0"/>
            <a:t>Technische und wirtschaftliche Durchführbarkeitsanalyse von EPC</a:t>
          </a:r>
          <a:endParaRPr lang="en-US" dirty="0"/>
        </a:p>
      </dgm:t>
    </dgm:pt>
    <dgm:pt modelId="{13D77C3C-983D-471B-9E1B-02DC2200D10F}" type="parTrans" cxnId="{9BB2A596-299F-487F-9451-7E0E1A869274}">
      <dgm:prSet/>
      <dgm:spPr/>
      <dgm:t>
        <a:bodyPr/>
        <a:lstStyle/>
        <a:p>
          <a:endParaRPr lang="en-US"/>
        </a:p>
      </dgm:t>
    </dgm:pt>
    <dgm:pt modelId="{91FFEBB2-B7CF-4FD5-9542-D22EA744302B}" type="sibTrans" cxnId="{9BB2A596-299F-487F-9451-7E0E1A869274}">
      <dgm:prSet/>
      <dgm:spPr/>
      <dgm:t>
        <a:bodyPr/>
        <a:lstStyle/>
        <a:p>
          <a:endParaRPr lang="en-US"/>
        </a:p>
      </dgm:t>
    </dgm:pt>
    <dgm:pt modelId="{D2A5167B-C0EA-4112-8D84-250E13BC3711}">
      <dgm:prSet phldrT="[Text]"/>
      <dgm:spPr/>
      <dgm:t>
        <a:bodyPr/>
        <a:lstStyle/>
        <a:p>
          <a:r>
            <a:rPr lang="en-US" dirty="0" err="1"/>
            <a:t>Probebetrieb</a:t>
          </a:r>
          <a:endParaRPr lang="en-US" dirty="0"/>
        </a:p>
      </dgm:t>
    </dgm:pt>
    <dgm:pt modelId="{7F47E9A5-F5AE-425F-97CC-CDACD9CDD535}" type="parTrans" cxnId="{3EA44A14-400C-4CD1-82EC-3291F675823C}">
      <dgm:prSet/>
      <dgm:spPr/>
      <dgm:t>
        <a:bodyPr/>
        <a:lstStyle/>
        <a:p>
          <a:endParaRPr lang="en-US"/>
        </a:p>
      </dgm:t>
    </dgm:pt>
    <dgm:pt modelId="{C5F97E02-6E3A-4709-AC75-4CC7679407A5}" type="sibTrans" cxnId="{3EA44A14-400C-4CD1-82EC-3291F675823C}">
      <dgm:prSet/>
      <dgm:spPr/>
      <dgm:t>
        <a:bodyPr/>
        <a:lstStyle/>
        <a:p>
          <a:endParaRPr lang="en-US"/>
        </a:p>
      </dgm:t>
    </dgm:pt>
    <dgm:pt modelId="{CD17E502-CFCB-47B8-A508-A46626A18EBD}">
      <dgm:prSet phldrT="[Text]"/>
      <dgm:spPr/>
      <dgm:t>
        <a:bodyPr/>
        <a:lstStyle/>
        <a:p>
          <a:r>
            <a:rPr lang="en-US" dirty="0"/>
            <a:t>EPC-</a:t>
          </a:r>
          <a:r>
            <a:rPr lang="en-US" dirty="0" err="1"/>
            <a:t>Vertragsabschluss</a:t>
          </a:r>
          <a:endParaRPr lang="en-US" dirty="0"/>
        </a:p>
      </dgm:t>
    </dgm:pt>
    <dgm:pt modelId="{02DBBA9B-75F8-4375-9F9C-93D5480CF836}" type="parTrans" cxnId="{6C805391-2C64-4652-8B98-F774ECD5F10A}">
      <dgm:prSet/>
      <dgm:spPr/>
      <dgm:t>
        <a:bodyPr/>
        <a:lstStyle/>
        <a:p>
          <a:endParaRPr lang="en-US"/>
        </a:p>
      </dgm:t>
    </dgm:pt>
    <dgm:pt modelId="{44582F1A-4204-4E68-A5BD-E28ABEA725C9}" type="sibTrans" cxnId="{6C805391-2C64-4652-8B98-F774ECD5F10A}">
      <dgm:prSet/>
      <dgm:spPr/>
      <dgm:t>
        <a:bodyPr/>
        <a:lstStyle/>
        <a:p>
          <a:endParaRPr lang="en-US"/>
        </a:p>
      </dgm:t>
    </dgm:pt>
    <dgm:pt modelId="{80CC8C4D-FD1C-4B50-9705-719C286B0DB4}" type="pres">
      <dgm:prSet presAssocID="{50828CFD-2E27-4A0A-BC7F-AF5938C220B7}" presName="Name0" presStyleCnt="0">
        <dgm:presLayoutVars>
          <dgm:dir/>
          <dgm:animLvl val="lvl"/>
          <dgm:resizeHandles val="exact"/>
        </dgm:presLayoutVars>
      </dgm:prSet>
      <dgm:spPr/>
    </dgm:pt>
    <dgm:pt modelId="{DD84E2B6-562D-4D7A-A76D-E07520CE607E}" type="pres">
      <dgm:prSet presAssocID="{F00E7CFE-A9A1-416B-BF9F-A5A54C279DDB}" presName="composite" presStyleCnt="0"/>
      <dgm:spPr/>
    </dgm:pt>
    <dgm:pt modelId="{CA4F6ABC-C592-49BE-88B1-D19ADF73E66B}" type="pres">
      <dgm:prSet presAssocID="{F00E7CFE-A9A1-416B-BF9F-A5A54C279DDB}" presName="parTx" presStyleLbl="node1" presStyleIdx="0" presStyleCnt="5">
        <dgm:presLayoutVars>
          <dgm:chMax val="0"/>
          <dgm:chPref val="0"/>
          <dgm:bulletEnabled val="1"/>
        </dgm:presLayoutVars>
      </dgm:prSet>
      <dgm:spPr/>
    </dgm:pt>
    <dgm:pt modelId="{C3D35A84-C25E-4481-9D5D-043F72FB3194}" type="pres">
      <dgm:prSet presAssocID="{F00E7CFE-A9A1-416B-BF9F-A5A54C279DDB}" presName="desTx" presStyleLbl="revTx" presStyleIdx="0" presStyleCnt="4">
        <dgm:presLayoutVars>
          <dgm:bulletEnabled val="1"/>
        </dgm:presLayoutVars>
      </dgm:prSet>
      <dgm:spPr/>
    </dgm:pt>
    <dgm:pt modelId="{CAEACC43-515F-494F-81EF-05C96D777103}" type="pres">
      <dgm:prSet presAssocID="{D43CC112-395A-411B-8E03-761B11ED6247}" presName="space" presStyleCnt="0"/>
      <dgm:spPr/>
    </dgm:pt>
    <dgm:pt modelId="{1128F998-D02A-4D43-ABBA-875D767FA700}" type="pres">
      <dgm:prSet presAssocID="{4C1F2D25-37C3-45D8-AE3F-D91DDE8C0DF0}" presName="composite" presStyleCnt="0"/>
      <dgm:spPr/>
    </dgm:pt>
    <dgm:pt modelId="{209DF0C8-23E6-46FB-B7E9-A77816AAF777}" type="pres">
      <dgm:prSet presAssocID="{4C1F2D25-37C3-45D8-AE3F-D91DDE8C0DF0}" presName="parTx" presStyleLbl="node1" presStyleIdx="1" presStyleCnt="5">
        <dgm:presLayoutVars>
          <dgm:chMax val="0"/>
          <dgm:chPref val="0"/>
          <dgm:bulletEnabled val="1"/>
        </dgm:presLayoutVars>
      </dgm:prSet>
      <dgm:spPr/>
    </dgm:pt>
    <dgm:pt modelId="{A3002B8B-4010-48C3-9402-0F2DCD135748}" type="pres">
      <dgm:prSet presAssocID="{4C1F2D25-37C3-45D8-AE3F-D91DDE8C0DF0}" presName="desTx" presStyleLbl="revTx" presStyleIdx="1" presStyleCnt="4">
        <dgm:presLayoutVars>
          <dgm:bulletEnabled val="1"/>
        </dgm:presLayoutVars>
      </dgm:prSet>
      <dgm:spPr/>
    </dgm:pt>
    <dgm:pt modelId="{1389F407-7572-447A-9F80-DEF1D52C3103}" type="pres">
      <dgm:prSet presAssocID="{05022BF8-87BA-4C78-A312-7F84EE4E8772}" presName="space" presStyleCnt="0"/>
      <dgm:spPr/>
    </dgm:pt>
    <dgm:pt modelId="{91B89E1F-96AE-4BEA-9D10-825D939BE5AE}" type="pres">
      <dgm:prSet presAssocID="{748D717F-DC9A-4149-A347-AE8E8C25843F}" presName="composite" presStyleCnt="0"/>
      <dgm:spPr/>
    </dgm:pt>
    <dgm:pt modelId="{1C7819F0-D0D3-404B-9CDB-3B0239AF4F9B}" type="pres">
      <dgm:prSet presAssocID="{748D717F-DC9A-4149-A347-AE8E8C25843F}" presName="parTx" presStyleLbl="node1" presStyleIdx="2" presStyleCnt="5">
        <dgm:presLayoutVars>
          <dgm:chMax val="0"/>
          <dgm:chPref val="0"/>
          <dgm:bulletEnabled val="1"/>
        </dgm:presLayoutVars>
      </dgm:prSet>
      <dgm:spPr/>
    </dgm:pt>
    <dgm:pt modelId="{ECE295B0-51C0-4541-AAA5-B80ECB7C6969}" type="pres">
      <dgm:prSet presAssocID="{748D717F-DC9A-4149-A347-AE8E8C25843F}" presName="desTx" presStyleLbl="revTx" presStyleIdx="2" presStyleCnt="4">
        <dgm:presLayoutVars>
          <dgm:bulletEnabled val="1"/>
        </dgm:presLayoutVars>
      </dgm:prSet>
      <dgm:spPr/>
    </dgm:pt>
    <dgm:pt modelId="{05B1EDE8-98C1-472A-B1FD-BA72A0F7A386}" type="pres">
      <dgm:prSet presAssocID="{21FE0F3B-0BE3-4948-9550-ACAE8EC472EB}" presName="space" presStyleCnt="0"/>
      <dgm:spPr/>
    </dgm:pt>
    <dgm:pt modelId="{E24BEAFA-F97A-4425-917B-4AEBCC122B48}" type="pres">
      <dgm:prSet presAssocID="{445A8E31-B6C0-4E02-AD7A-A3712FF0EA05}" presName="composite" presStyleCnt="0"/>
      <dgm:spPr/>
    </dgm:pt>
    <dgm:pt modelId="{22E84208-EC45-40A4-8581-1C529EDC1B83}" type="pres">
      <dgm:prSet presAssocID="{445A8E31-B6C0-4E02-AD7A-A3712FF0EA05}" presName="parTx" presStyleLbl="node1" presStyleIdx="3" presStyleCnt="5">
        <dgm:presLayoutVars>
          <dgm:chMax val="0"/>
          <dgm:chPref val="0"/>
          <dgm:bulletEnabled val="1"/>
        </dgm:presLayoutVars>
      </dgm:prSet>
      <dgm:spPr/>
    </dgm:pt>
    <dgm:pt modelId="{939021AA-3C2B-4F89-897D-64E1F2F3561F}" type="pres">
      <dgm:prSet presAssocID="{445A8E31-B6C0-4E02-AD7A-A3712FF0EA05}" presName="desTx" presStyleLbl="revTx" presStyleIdx="3" presStyleCnt="4">
        <dgm:presLayoutVars>
          <dgm:bulletEnabled val="1"/>
        </dgm:presLayoutVars>
      </dgm:prSet>
      <dgm:spPr/>
    </dgm:pt>
    <dgm:pt modelId="{96559AE8-295C-410D-9358-75491039CBB3}" type="pres">
      <dgm:prSet presAssocID="{449E2C82-DC42-4B15-95D7-29C82CDF8D3C}" presName="space" presStyleCnt="0"/>
      <dgm:spPr/>
    </dgm:pt>
    <dgm:pt modelId="{7CAA38DD-6A7C-4B4F-8487-18A4CCDF5518}" type="pres">
      <dgm:prSet presAssocID="{9293A33B-4526-429C-B995-1353CFFC8FD3}" presName="composite" presStyleCnt="0"/>
      <dgm:spPr/>
    </dgm:pt>
    <dgm:pt modelId="{DE731D8D-3726-445D-865A-0C0633A8F64F}" type="pres">
      <dgm:prSet presAssocID="{9293A33B-4526-429C-B995-1353CFFC8FD3}" presName="parTx" presStyleLbl="node1" presStyleIdx="4" presStyleCnt="5">
        <dgm:presLayoutVars>
          <dgm:chMax val="0"/>
          <dgm:chPref val="0"/>
          <dgm:bulletEnabled val="1"/>
        </dgm:presLayoutVars>
      </dgm:prSet>
      <dgm:spPr/>
    </dgm:pt>
    <dgm:pt modelId="{71D0F89A-D23B-4CB9-BD72-30984BC02996}" type="pres">
      <dgm:prSet presAssocID="{9293A33B-4526-429C-B995-1353CFFC8FD3}" presName="desTx" presStyleLbl="revTx" presStyleIdx="3" presStyleCnt="4">
        <dgm:presLayoutVars>
          <dgm:bulletEnabled val="1"/>
        </dgm:presLayoutVars>
      </dgm:prSet>
      <dgm:spPr/>
    </dgm:pt>
  </dgm:ptLst>
  <dgm:cxnLst>
    <dgm:cxn modelId="{2F09FB09-385E-4035-94FD-9920360ED5B5}" srcId="{50828CFD-2E27-4A0A-BC7F-AF5938C220B7}" destId="{748D717F-DC9A-4149-A347-AE8E8C25843F}" srcOrd="2" destOrd="0" parTransId="{7735DB22-F8F2-4D00-AC74-CE42BABD1208}" sibTransId="{21FE0F3B-0BE3-4948-9550-ACAE8EC472EB}"/>
    <dgm:cxn modelId="{3EA44A14-400C-4CD1-82EC-3291F675823C}" srcId="{445A8E31-B6C0-4E02-AD7A-A3712FF0EA05}" destId="{D2A5167B-C0EA-4112-8D84-250E13BC3711}" srcOrd="0" destOrd="0" parTransId="{7F47E9A5-F5AE-425F-97CC-CDACD9CDD535}" sibTransId="{C5F97E02-6E3A-4709-AC75-4CC7679407A5}"/>
    <dgm:cxn modelId="{B68B7223-16E0-4C7C-B65A-9BDDC769D800}" type="presOf" srcId="{50828CFD-2E27-4A0A-BC7F-AF5938C220B7}" destId="{80CC8C4D-FD1C-4B50-9705-719C286B0DB4}" srcOrd="0" destOrd="0" presId="urn:microsoft.com/office/officeart/2005/8/layout/chevron1"/>
    <dgm:cxn modelId="{D7945D33-FF4B-430D-9E19-62ABE8E7443F}" type="presOf" srcId="{4C1F2D25-37C3-45D8-AE3F-D91DDE8C0DF0}" destId="{209DF0C8-23E6-46FB-B7E9-A77816AAF777}" srcOrd="0" destOrd="0" presId="urn:microsoft.com/office/officeart/2005/8/layout/chevron1"/>
    <dgm:cxn modelId="{63F6E150-648D-451C-8C2D-040FF1F40FD7}" type="presOf" srcId="{CD17E502-CFCB-47B8-A508-A46626A18EBD}" destId="{ECE295B0-51C0-4541-AAA5-B80ECB7C6969}" srcOrd="0" destOrd="0" presId="urn:microsoft.com/office/officeart/2005/8/layout/chevron1"/>
    <dgm:cxn modelId="{E325E181-393D-4103-90AA-6E333AF3F156}" srcId="{50828CFD-2E27-4A0A-BC7F-AF5938C220B7}" destId="{9293A33B-4526-429C-B995-1353CFFC8FD3}" srcOrd="4" destOrd="0" parTransId="{2118CDC1-2CFE-4C6C-9DED-60E4FE457526}" sibTransId="{ED8881A4-476A-45D0-9C1D-DDFA020F2CDC}"/>
    <dgm:cxn modelId="{6CFA938A-1DC6-4F8D-9BB0-88D06B897FB2}" type="presOf" srcId="{9293A33B-4526-429C-B995-1353CFFC8FD3}" destId="{DE731D8D-3726-445D-865A-0C0633A8F64F}" srcOrd="0" destOrd="0" presId="urn:microsoft.com/office/officeart/2005/8/layout/chevron1"/>
    <dgm:cxn modelId="{BA23A68D-287E-4EAF-BB41-33C5A20F965A}" type="presOf" srcId="{F00E7CFE-A9A1-416B-BF9F-A5A54C279DDB}" destId="{CA4F6ABC-C592-49BE-88B1-D19ADF73E66B}" srcOrd="0" destOrd="0" presId="urn:microsoft.com/office/officeart/2005/8/layout/chevron1"/>
    <dgm:cxn modelId="{6C805391-2C64-4652-8B98-F774ECD5F10A}" srcId="{748D717F-DC9A-4149-A347-AE8E8C25843F}" destId="{CD17E502-CFCB-47B8-A508-A46626A18EBD}" srcOrd="0" destOrd="0" parTransId="{02DBBA9B-75F8-4375-9F9C-93D5480CF836}" sibTransId="{44582F1A-4204-4E68-A5BD-E28ABEA725C9}"/>
    <dgm:cxn modelId="{9BB2A596-299F-487F-9451-7E0E1A869274}" srcId="{4C1F2D25-37C3-45D8-AE3F-D91DDE8C0DF0}" destId="{A012F93A-0E05-4ABD-BFAB-55F9E83E6BF7}" srcOrd="0" destOrd="0" parTransId="{13D77C3C-983D-471B-9E1B-02DC2200D10F}" sibTransId="{91FFEBB2-B7CF-4FD5-9542-D22EA744302B}"/>
    <dgm:cxn modelId="{6AB7F0A7-C874-4777-9007-78C12F410ABD}" type="presOf" srcId="{D2A5167B-C0EA-4112-8D84-250E13BC3711}" destId="{939021AA-3C2B-4F89-897D-64E1F2F3561F}" srcOrd="0" destOrd="0" presId="urn:microsoft.com/office/officeart/2005/8/layout/chevron1"/>
    <dgm:cxn modelId="{F9A8B8AA-EBD8-41E8-AC21-50A6A9D579B2}" type="presOf" srcId="{A012F93A-0E05-4ABD-BFAB-55F9E83E6BF7}" destId="{A3002B8B-4010-48C3-9402-0F2DCD135748}" srcOrd="0" destOrd="0" presId="urn:microsoft.com/office/officeart/2005/8/layout/chevron1"/>
    <dgm:cxn modelId="{5C6333B1-32D5-47C4-8DBD-3D5368FA01C5}" type="presOf" srcId="{445A8E31-B6C0-4E02-AD7A-A3712FF0EA05}" destId="{22E84208-EC45-40A4-8581-1C529EDC1B83}" srcOrd="0" destOrd="0" presId="urn:microsoft.com/office/officeart/2005/8/layout/chevron1"/>
    <dgm:cxn modelId="{8861F7C9-3108-47C3-AF43-A7D7E030C8A4}" srcId="{F00E7CFE-A9A1-416B-BF9F-A5A54C279DDB}" destId="{83318A8D-7636-4822-8D7C-2AA6196074BF}" srcOrd="0" destOrd="0" parTransId="{FC5E75AC-1224-4C52-9211-1B528DC292EF}" sibTransId="{E375126C-EB00-432E-A9B3-0CE0C040A65D}"/>
    <dgm:cxn modelId="{A7B752D1-7236-4478-8370-A234C7C82494}" srcId="{50828CFD-2E27-4A0A-BC7F-AF5938C220B7}" destId="{445A8E31-B6C0-4E02-AD7A-A3712FF0EA05}" srcOrd="3" destOrd="0" parTransId="{4EB51883-028F-4846-90E7-33542072BA77}" sibTransId="{449E2C82-DC42-4B15-95D7-29C82CDF8D3C}"/>
    <dgm:cxn modelId="{2BB3EDD3-81E7-44F7-AD33-CDEA452398D6}" type="presOf" srcId="{83318A8D-7636-4822-8D7C-2AA6196074BF}" destId="{C3D35A84-C25E-4481-9D5D-043F72FB3194}" srcOrd="0" destOrd="0" presId="urn:microsoft.com/office/officeart/2005/8/layout/chevron1"/>
    <dgm:cxn modelId="{7B34EFE6-2A8E-42E2-BC14-C14347A8D862}" srcId="{50828CFD-2E27-4A0A-BC7F-AF5938C220B7}" destId="{4C1F2D25-37C3-45D8-AE3F-D91DDE8C0DF0}" srcOrd="1" destOrd="0" parTransId="{C257B13F-8422-49EC-BFA7-132DF45CB3DF}" sibTransId="{05022BF8-87BA-4C78-A312-7F84EE4E8772}"/>
    <dgm:cxn modelId="{485E0AE8-A505-47DC-ABBB-6D4503FA1EE8}" srcId="{50828CFD-2E27-4A0A-BC7F-AF5938C220B7}" destId="{F00E7CFE-A9A1-416B-BF9F-A5A54C279DDB}" srcOrd="0" destOrd="0" parTransId="{A4602624-13C0-4761-BE57-E38E2C4DF5E3}" sibTransId="{D43CC112-395A-411B-8E03-761B11ED6247}"/>
    <dgm:cxn modelId="{8E411BEF-46B2-4F7F-B3A0-C1E6AAA996B6}" type="presOf" srcId="{748D717F-DC9A-4149-A347-AE8E8C25843F}" destId="{1C7819F0-D0D3-404B-9CDB-3B0239AF4F9B}" srcOrd="0" destOrd="0" presId="urn:microsoft.com/office/officeart/2005/8/layout/chevron1"/>
    <dgm:cxn modelId="{7C60C4B9-04CD-48DE-891B-614B6ACD56DF}" type="presParOf" srcId="{80CC8C4D-FD1C-4B50-9705-719C286B0DB4}" destId="{DD84E2B6-562D-4D7A-A76D-E07520CE607E}" srcOrd="0" destOrd="0" presId="urn:microsoft.com/office/officeart/2005/8/layout/chevron1"/>
    <dgm:cxn modelId="{381A25E8-FAD1-4B17-B5FC-D29F9542DE6C}" type="presParOf" srcId="{DD84E2B6-562D-4D7A-A76D-E07520CE607E}" destId="{CA4F6ABC-C592-49BE-88B1-D19ADF73E66B}" srcOrd="0" destOrd="0" presId="urn:microsoft.com/office/officeart/2005/8/layout/chevron1"/>
    <dgm:cxn modelId="{4556922D-66A3-481A-AC12-1E2C6DC1B0BC}" type="presParOf" srcId="{DD84E2B6-562D-4D7A-A76D-E07520CE607E}" destId="{C3D35A84-C25E-4481-9D5D-043F72FB3194}" srcOrd="1" destOrd="0" presId="urn:microsoft.com/office/officeart/2005/8/layout/chevron1"/>
    <dgm:cxn modelId="{AF10096D-319A-4AA8-BCE9-180384861BB9}" type="presParOf" srcId="{80CC8C4D-FD1C-4B50-9705-719C286B0DB4}" destId="{CAEACC43-515F-494F-81EF-05C96D777103}" srcOrd="1" destOrd="0" presId="urn:microsoft.com/office/officeart/2005/8/layout/chevron1"/>
    <dgm:cxn modelId="{21068095-ADCF-4F32-815D-03AA7DE3E5DD}" type="presParOf" srcId="{80CC8C4D-FD1C-4B50-9705-719C286B0DB4}" destId="{1128F998-D02A-4D43-ABBA-875D767FA700}" srcOrd="2" destOrd="0" presId="urn:microsoft.com/office/officeart/2005/8/layout/chevron1"/>
    <dgm:cxn modelId="{93E8A3DC-3F79-43F9-BAD7-7D38D5D0A1FA}" type="presParOf" srcId="{1128F998-D02A-4D43-ABBA-875D767FA700}" destId="{209DF0C8-23E6-46FB-B7E9-A77816AAF777}" srcOrd="0" destOrd="0" presId="urn:microsoft.com/office/officeart/2005/8/layout/chevron1"/>
    <dgm:cxn modelId="{C03298CF-A77C-44E4-B697-7FF6DC60F128}" type="presParOf" srcId="{1128F998-D02A-4D43-ABBA-875D767FA700}" destId="{A3002B8B-4010-48C3-9402-0F2DCD135748}" srcOrd="1" destOrd="0" presId="urn:microsoft.com/office/officeart/2005/8/layout/chevron1"/>
    <dgm:cxn modelId="{CC66CB84-C689-4B7D-8283-2C1FCB94E132}" type="presParOf" srcId="{80CC8C4D-FD1C-4B50-9705-719C286B0DB4}" destId="{1389F407-7572-447A-9F80-DEF1D52C3103}" srcOrd="3" destOrd="0" presId="urn:microsoft.com/office/officeart/2005/8/layout/chevron1"/>
    <dgm:cxn modelId="{72F3AEF6-4776-4846-A7A2-6F9050691769}" type="presParOf" srcId="{80CC8C4D-FD1C-4B50-9705-719C286B0DB4}" destId="{91B89E1F-96AE-4BEA-9D10-825D939BE5AE}" srcOrd="4" destOrd="0" presId="urn:microsoft.com/office/officeart/2005/8/layout/chevron1"/>
    <dgm:cxn modelId="{2C483AAF-0139-44FD-901B-3BBB0EA9F3D0}" type="presParOf" srcId="{91B89E1F-96AE-4BEA-9D10-825D939BE5AE}" destId="{1C7819F0-D0D3-404B-9CDB-3B0239AF4F9B}" srcOrd="0" destOrd="0" presId="urn:microsoft.com/office/officeart/2005/8/layout/chevron1"/>
    <dgm:cxn modelId="{ACD5EC94-9C14-4348-86C2-E8463CDB244A}" type="presParOf" srcId="{91B89E1F-96AE-4BEA-9D10-825D939BE5AE}" destId="{ECE295B0-51C0-4541-AAA5-B80ECB7C6969}" srcOrd="1" destOrd="0" presId="urn:microsoft.com/office/officeart/2005/8/layout/chevron1"/>
    <dgm:cxn modelId="{3FF01266-19C6-491F-9F27-0376ADFB12C1}" type="presParOf" srcId="{80CC8C4D-FD1C-4B50-9705-719C286B0DB4}" destId="{05B1EDE8-98C1-472A-B1FD-BA72A0F7A386}" srcOrd="5" destOrd="0" presId="urn:microsoft.com/office/officeart/2005/8/layout/chevron1"/>
    <dgm:cxn modelId="{298888CE-1955-496C-A035-66C56912AA4E}" type="presParOf" srcId="{80CC8C4D-FD1C-4B50-9705-719C286B0DB4}" destId="{E24BEAFA-F97A-4425-917B-4AEBCC122B48}" srcOrd="6" destOrd="0" presId="urn:microsoft.com/office/officeart/2005/8/layout/chevron1"/>
    <dgm:cxn modelId="{2EAC4C41-6CAE-4A3A-84F8-D45B67ED0177}" type="presParOf" srcId="{E24BEAFA-F97A-4425-917B-4AEBCC122B48}" destId="{22E84208-EC45-40A4-8581-1C529EDC1B83}" srcOrd="0" destOrd="0" presId="urn:microsoft.com/office/officeart/2005/8/layout/chevron1"/>
    <dgm:cxn modelId="{FF331124-0144-4656-9728-2B87F13F7493}" type="presParOf" srcId="{E24BEAFA-F97A-4425-917B-4AEBCC122B48}" destId="{939021AA-3C2B-4F89-897D-64E1F2F3561F}" srcOrd="1" destOrd="0" presId="urn:microsoft.com/office/officeart/2005/8/layout/chevron1"/>
    <dgm:cxn modelId="{E8827984-2210-4661-863C-DA80A36AB3A4}" type="presParOf" srcId="{80CC8C4D-FD1C-4B50-9705-719C286B0DB4}" destId="{96559AE8-295C-410D-9358-75491039CBB3}" srcOrd="7" destOrd="0" presId="urn:microsoft.com/office/officeart/2005/8/layout/chevron1"/>
    <dgm:cxn modelId="{CF496256-DE33-475F-816A-5B1DDEF281F2}" type="presParOf" srcId="{80CC8C4D-FD1C-4B50-9705-719C286B0DB4}" destId="{7CAA38DD-6A7C-4B4F-8487-18A4CCDF5518}" srcOrd="8" destOrd="0" presId="urn:microsoft.com/office/officeart/2005/8/layout/chevron1"/>
    <dgm:cxn modelId="{3C5A474B-3920-4CD6-A48E-773BDAFB7448}" type="presParOf" srcId="{7CAA38DD-6A7C-4B4F-8487-18A4CCDF5518}" destId="{DE731D8D-3726-445D-865A-0C0633A8F64F}" srcOrd="0" destOrd="0" presId="urn:microsoft.com/office/officeart/2005/8/layout/chevron1"/>
    <dgm:cxn modelId="{C9C9E18F-2240-4070-8480-F404067DB0B2}" type="presParOf" srcId="{7CAA38DD-6A7C-4B4F-8487-18A4CCDF5518}" destId="{71D0F89A-D23B-4CB9-BD72-30984BC02996}" srcOrd="1" destOrd="0" presId="urn:microsoft.com/office/officeart/2005/8/layout/chevro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941C370A-A903-45C0-A03C-418577D4ABF4}"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0D71445F-4312-4DEE-A758-EEF73D9CDC01}">
      <dgm:prSet/>
      <dgm:spPr/>
      <dgm:t>
        <a:bodyPr/>
        <a:lstStyle/>
        <a:p>
          <a:pPr rtl="0"/>
          <a:r>
            <a:rPr lang="en-US" dirty="0" err="1"/>
            <a:t>Ist</a:t>
          </a:r>
          <a:r>
            <a:rPr lang="en-US" dirty="0"/>
            <a:t> es der Kunde?</a:t>
          </a:r>
        </a:p>
      </dgm:t>
    </dgm:pt>
    <dgm:pt modelId="{EFCD6DA5-8E7D-44C3-9E95-DBF869CDFC2F}" type="parTrans" cxnId="{B6B63236-EE6E-485F-A81F-E7146E438710}">
      <dgm:prSet/>
      <dgm:spPr/>
      <dgm:t>
        <a:bodyPr/>
        <a:lstStyle/>
        <a:p>
          <a:endParaRPr lang="en-US"/>
        </a:p>
      </dgm:t>
    </dgm:pt>
    <dgm:pt modelId="{A800104F-C2EC-42D0-BE68-1D6B37E64360}" type="sibTrans" cxnId="{B6B63236-EE6E-485F-A81F-E7146E438710}">
      <dgm:prSet/>
      <dgm:spPr/>
      <dgm:t>
        <a:bodyPr/>
        <a:lstStyle/>
        <a:p>
          <a:endParaRPr lang="en-US"/>
        </a:p>
      </dgm:t>
    </dgm:pt>
    <dgm:pt modelId="{36F277BC-A828-4BC9-9046-70765061FD89}">
      <dgm:prSet/>
      <dgm:spPr/>
      <dgm:t>
        <a:bodyPr/>
        <a:lstStyle/>
        <a:p>
          <a:pPr rtl="0"/>
          <a:r>
            <a:rPr lang="en-US" dirty="0" err="1"/>
            <a:t>Kredit</a:t>
          </a:r>
          <a:endParaRPr lang="en-US" dirty="0"/>
        </a:p>
      </dgm:t>
    </dgm:pt>
    <dgm:pt modelId="{E021E81C-E3E3-49BF-B1BA-914AAD6B67B3}" type="parTrans" cxnId="{F3139A5E-9A85-47E5-B538-C1D65523DE7A}">
      <dgm:prSet/>
      <dgm:spPr/>
      <dgm:t>
        <a:bodyPr/>
        <a:lstStyle/>
        <a:p>
          <a:endParaRPr lang="en-US"/>
        </a:p>
      </dgm:t>
    </dgm:pt>
    <dgm:pt modelId="{7A22BA48-CEC0-4B59-8404-CFB2FE0AE82F}" type="sibTrans" cxnId="{F3139A5E-9A85-47E5-B538-C1D65523DE7A}">
      <dgm:prSet/>
      <dgm:spPr/>
      <dgm:t>
        <a:bodyPr/>
        <a:lstStyle/>
        <a:p>
          <a:endParaRPr lang="en-US"/>
        </a:p>
      </dgm:t>
    </dgm:pt>
    <dgm:pt modelId="{CD3A87E4-5F41-4B47-84C6-E3C24D55C175}">
      <dgm:prSet/>
      <dgm:spPr/>
      <dgm:t>
        <a:bodyPr/>
        <a:lstStyle/>
        <a:p>
          <a:pPr rtl="0"/>
          <a:r>
            <a:rPr lang="en-US" dirty="0"/>
            <a:t>Leasing</a:t>
          </a:r>
        </a:p>
      </dgm:t>
    </dgm:pt>
    <dgm:pt modelId="{F778346E-81BF-44D4-8C44-0A678FB5E365}" type="parTrans" cxnId="{CBADFBE4-E4DA-429C-B058-82F9BEE5A0C1}">
      <dgm:prSet/>
      <dgm:spPr/>
      <dgm:t>
        <a:bodyPr/>
        <a:lstStyle/>
        <a:p>
          <a:endParaRPr lang="en-US"/>
        </a:p>
      </dgm:t>
    </dgm:pt>
    <dgm:pt modelId="{C8650626-CF8E-441E-8185-FE209A1C1F91}" type="sibTrans" cxnId="{CBADFBE4-E4DA-429C-B058-82F9BEE5A0C1}">
      <dgm:prSet/>
      <dgm:spPr/>
      <dgm:t>
        <a:bodyPr/>
        <a:lstStyle/>
        <a:p>
          <a:endParaRPr lang="en-US"/>
        </a:p>
      </dgm:t>
    </dgm:pt>
    <dgm:pt modelId="{DF4FB3C6-387B-475A-8EB1-5ECFF9AFA599}">
      <dgm:prSet/>
      <dgm:spPr/>
      <dgm:t>
        <a:bodyPr/>
        <a:lstStyle/>
        <a:p>
          <a:pPr rtl="0"/>
          <a:r>
            <a:rPr lang="en-US" dirty="0" err="1"/>
            <a:t>Ist</a:t>
          </a:r>
          <a:r>
            <a:rPr lang="en-US" dirty="0"/>
            <a:t> es die ESCO?</a:t>
          </a:r>
        </a:p>
      </dgm:t>
    </dgm:pt>
    <dgm:pt modelId="{C0C07D0F-9767-49B8-B616-39E57190BFE0}" type="parTrans" cxnId="{095B8888-35C0-4086-8DDA-42EB95EF1219}">
      <dgm:prSet/>
      <dgm:spPr/>
      <dgm:t>
        <a:bodyPr/>
        <a:lstStyle/>
        <a:p>
          <a:endParaRPr lang="en-US"/>
        </a:p>
      </dgm:t>
    </dgm:pt>
    <dgm:pt modelId="{B7FF6469-6C23-40D5-9489-41AD4815C320}" type="sibTrans" cxnId="{095B8888-35C0-4086-8DDA-42EB95EF1219}">
      <dgm:prSet/>
      <dgm:spPr/>
      <dgm:t>
        <a:bodyPr/>
        <a:lstStyle/>
        <a:p>
          <a:endParaRPr lang="en-US"/>
        </a:p>
      </dgm:t>
    </dgm:pt>
    <dgm:pt modelId="{AF46F4FA-743D-4B32-895F-5FB31249A86A}">
      <dgm:prSet/>
      <dgm:spPr/>
      <dgm:t>
        <a:bodyPr/>
        <a:lstStyle/>
        <a:p>
          <a:pPr rtl="0"/>
          <a:r>
            <a:rPr lang="en-US" dirty="0" err="1"/>
            <a:t>Kredit</a:t>
          </a:r>
          <a:endParaRPr lang="en-US" dirty="0"/>
        </a:p>
      </dgm:t>
    </dgm:pt>
    <dgm:pt modelId="{A3F6E172-4BA0-4F56-ABE8-44B935EA72A7}" type="parTrans" cxnId="{F7B55EBC-0388-42EF-A5DD-CF69C49EDBF6}">
      <dgm:prSet/>
      <dgm:spPr/>
      <dgm:t>
        <a:bodyPr/>
        <a:lstStyle/>
        <a:p>
          <a:endParaRPr lang="en-US"/>
        </a:p>
      </dgm:t>
    </dgm:pt>
    <dgm:pt modelId="{0F60F99D-CA32-49D6-A5C7-669460D3BC7A}" type="sibTrans" cxnId="{F7B55EBC-0388-42EF-A5DD-CF69C49EDBF6}">
      <dgm:prSet/>
      <dgm:spPr/>
      <dgm:t>
        <a:bodyPr/>
        <a:lstStyle/>
        <a:p>
          <a:endParaRPr lang="en-US"/>
        </a:p>
      </dgm:t>
    </dgm:pt>
    <dgm:pt modelId="{980106B2-4557-4FEC-B9AD-E35BBAF85870}">
      <dgm:prSet/>
      <dgm:spPr/>
      <dgm:t>
        <a:bodyPr/>
        <a:lstStyle/>
        <a:p>
          <a:pPr rtl="0"/>
          <a:r>
            <a:rPr lang="en-US" dirty="0"/>
            <a:t>Leasing</a:t>
          </a:r>
        </a:p>
      </dgm:t>
    </dgm:pt>
    <dgm:pt modelId="{6ACD456A-2880-4FB7-8BDC-90B2586BADA7}" type="parTrans" cxnId="{4B240484-6320-4ECB-BDA7-B124FB1A3280}">
      <dgm:prSet/>
      <dgm:spPr/>
      <dgm:t>
        <a:bodyPr/>
        <a:lstStyle/>
        <a:p>
          <a:endParaRPr lang="en-US"/>
        </a:p>
      </dgm:t>
    </dgm:pt>
    <dgm:pt modelId="{975E151E-0226-44FF-A0E7-994A379248CA}" type="sibTrans" cxnId="{4B240484-6320-4ECB-BDA7-B124FB1A3280}">
      <dgm:prSet/>
      <dgm:spPr/>
      <dgm:t>
        <a:bodyPr/>
        <a:lstStyle/>
        <a:p>
          <a:endParaRPr lang="en-US"/>
        </a:p>
      </dgm:t>
    </dgm:pt>
    <dgm:pt modelId="{64934704-9B25-4933-A742-80ADE2CB0BF0}">
      <dgm:prSet/>
      <dgm:spPr/>
      <dgm:t>
        <a:bodyPr/>
        <a:lstStyle/>
        <a:p>
          <a:pPr rtl="0"/>
          <a:r>
            <a:rPr lang="en-US" dirty="0" err="1"/>
            <a:t>Forfaitierung</a:t>
          </a:r>
          <a:endParaRPr lang="en-US" dirty="0"/>
        </a:p>
      </dgm:t>
    </dgm:pt>
    <dgm:pt modelId="{FCBF1A78-8F2A-4DF1-B322-F74519491528}" type="parTrans" cxnId="{7E22D142-4EDF-4105-8C50-61DB01F9013E}">
      <dgm:prSet/>
      <dgm:spPr/>
      <dgm:t>
        <a:bodyPr/>
        <a:lstStyle/>
        <a:p>
          <a:endParaRPr lang="en-US"/>
        </a:p>
      </dgm:t>
    </dgm:pt>
    <dgm:pt modelId="{DF61AA68-211D-4928-BBF5-D387C333C9D7}" type="sibTrans" cxnId="{7E22D142-4EDF-4105-8C50-61DB01F9013E}">
      <dgm:prSet/>
      <dgm:spPr/>
      <dgm:t>
        <a:bodyPr/>
        <a:lstStyle/>
        <a:p>
          <a:endParaRPr lang="en-US"/>
        </a:p>
      </dgm:t>
    </dgm:pt>
    <dgm:pt modelId="{8162D356-592B-465B-992F-89FA255AC0E7}">
      <dgm:prSet/>
      <dgm:spPr/>
      <dgm:t>
        <a:bodyPr/>
        <a:lstStyle/>
        <a:p>
          <a:pPr rtl="0"/>
          <a:r>
            <a:rPr lang="de-DE" dirty="0"/>
            <a:t>Ist es eine dritte Partei?</a:t>
          </a:r>
          <a:endParaRPr lang="en-US" dirty="0"/>
        </a:p>
      </dgm:t>
    </dgm:pt>
    <dgm:pt modelId="{807162D0-6CD5-426F-89F3-75C044D14410}" type="parTrans" cxnId="{34364D70-4568-405C-8CD9-161E9245A8F1}">
      <dgm:prSet/>
      <dgm:spPr/>
      <dgm:t>
        <a:bodyPr/>
        <a:lstStyle/>
        <a:p>
          <a:endParaRPr lang="en-US"/>
        </a:p>
      </dgm:t>
    </dgm:pt>
    <dgm:pt modelId="{42C608C1-FA09-488D-BECE-CFA7AF3D6DE5}" type="sibTrans" cxnId="{34364D70-4568-405C-8CD9-161E9245A8F1}">
      <dgm:prSet/>
      <dgm:spPr/>
      <dgm:t>
        <a:bodyPr/>
        <a:lstStyle/>
        <a:p>
          <a:endParaRPr lang="en-US"/>
        </a:p>
      </dgm:t>
    </dgm:pt>
    <dgm:pt modelId="{14CAC8B7-BCFC-46FD-8A7A-6B3C6D14555C}">
      <dgm:prSet/>
      <dgm:spPr/>
      <dgm:t>
        <a:bodyPr/>
        <a:lstStyle/>
        <a:p>
          <a:pPr rtl="0"/>
          <a:r>
            <a:rPr lang="en-US" dirty="0" err="1"/>
            <a:t>Förderung</a:t>
          </a:r>
          <a:r>
            <a:rPr lang="en-US" dirty="0"/>
            <a:t>?</a:t>
          </a:r>
        </a:p>
      </dgm:t>
    </dgm:pt>
    <dgm:pt modelId="{EDA3C7D2-B13D-4803-AF0B-4AE41FFC0374}" type="parTrans" cxnId="{5772B465-E140-4CD2-953C-D26C47EBE274}">
      <dgm:prSet/>
      <dgm:spPr/>
      <dgm:t>
        <a:bodyPr/>
        <a:lstStyle/>
        <a:p>
          <a:endParaRPr lang="en-US"/>
        </a:p>
      </dgm:t>
    </dgm:pt>
    <dgm:pt modelId="{830D1C42-87CB-44E2-A84E-37C490E1A183}" type="sibTrans" cxnId="{5772B465-E140-4CD2-953C-D26C47EBE274}">
      <dgm:prSet/>
      <dgm:spPr/>
      <dgm:t>
        <a:bodyPr/>
        <a:lstStyle/>
        <a:p>
          <a:endParaRPr lang="en-US"/>
        </a:p>
      </dgm:t>
    </dgm:pt>
    <dgm:pt modelId="{FE9E1493-52E1-4F76-8507-D555BD1D5AD3}">
      <dgm:prSet/>
      <dgm:spPr/>
      <dgm:t>
        <a:bodyPr/>
        <a:lstStyle/>
        <a:p>
          <a:pPr rtl="0"/>
          <a:r>
            <a:rPr lang="en-US" dirty="0" err="1"/>
            <a:t>Investition</a:t>
          </a:r>
          <a:r>
            <a:rPr lang="en-US" dirty="0"/>
            <a:t>?</a:t>
          </a:r>
        </a:p>
      </dgm:t>
    </dgm:pt>
    <dgm:pt modelId="{43E70090-C107-4058-BA58-C2B87FAE1FA8}" type="parTrans" cxnId="{5BB2FD25-4AFA-4D0C-A782-3C95E730CA8C}">
      <dgm:prSet/>
      <dgm:spPr/>
      <dgm:t>
        <a:bodyPr/>
        <a:lstStyle/>
        <a:p>
          <a:endParaRPr lang="en-US"/>
        </a:p>
      </dgm:t>
    </dgm:pt>
    <dgm:pt modelId="{728904AD-7A23-48AF-838F-9B173A4422EF}" type="sibTrans" cxnId="{5BB2FD25-4AFA-4D0C-A782-3C95E730CA8C}">
      <dgm:prSet/>
      <dgm:spPr/>
      <dgm:t>
        <a:bodyPr/>
        <a:lstStyle/>
        <a:p>
          <a:endParaRPr lang="en-US"/>
        </a:p>
      </dgm:t>
    </dgm:pt>
    <dgm:pt modelId="{E21C4548-7527-4380-8832-AC8EEB229908}">
      <dgm:prSet/>
      <dgm:spPr/>
      <dgm:t>
        <a:bodyPr/>
        <a:lstStyle/>
        <a:p>
          <a:pPr rtl="0"/>
          <a:r>
            <a:rPr lang="de-DE" dirty="0"/>
            <a:t>Ist es eine Kombination?</a:t>
          </a:r>
          <a:endParaRPr lang="en-US" dirty="0"/>
        </a:p>
      </dgm:t>
    </dgm:pt>
    <dgm:pt modelId="{F9E840E9-305D-4E7F-93F2-7372AE3A9938}" type="parTrans" cxnId="{29EC516F-EBC9-4213-A468-1563E082C348}">
      <dgm:prSet/>
      <dgm:spPr/>
      <dgm:t>
        <a:bodyPr/>
        <a:lstStyle/>
        <a:p>
          <a:endParaRPr lang="en-US"/>
        </a:p>
      </dgm:t>
    </dgm:pt>
    <dgm:pt modelId="{133991B2-9D8B-407F-963F-A6421CFFB46C}" type="sibTrans" cxnId="{29EC516F-EBC9-4213-A468-1563E082C348}">
      <dgm:prSet/>
      <dgm:spPr/>
      <dgm:t>
        <a:bodyPr/>
        <a:lstStyle/>
        <a:p>
          <a:endParaRPr lang="en-US"/>
        </a:p>
      </dgm:t>
    </dgm:pt>
    <dgm:pt modelId="{3F085F3D-F93C-4340-A9BF-C0CAE1A660F0}" type="pres">
      <dgm:prSet presAssocID="{941C370A-A903-45C0-A03C-418577D4ABF4}" presName="linear" presStyleCnt="0">
        <dgm:presLayoutVars>
          <dgm:animLvl val="lvl"/>
          <dgm:resizeHandles val="exact"/>
        </dgm:presLayoutVars>
      </dgm:prSet>
      <dgm:spPr/>
    </dgm:pt>
    <dgm:pt modelId="{7B537164-56CD-4988-9A70-1D4E1B71E475}" type="pres">
      <dgm:prSet presAssocID="{0D71445F-4312-4DEE-A758-EEF73D9CDC01}" presName="parentText" presStyleLbl="node1" presStyleIdx="0" presStyleCnt="4">
        <dgm:presLayoutVars>
          <dgm:chMax val="0"/>
          <dgm:bulletEnabled val="1"/>
        </dgm:presLayoutVars>
      </dgm:prSet>
      <dgm:spPr/>
    </dgm:pt>
    <dgm:pt modelId="{2BFCF068-134D-4DDB-A3F1-988CCD42A2B1}" type="pres">
      <dgm:prSet presAssocID="{0D71445F-4312-4DEE-A758-EEF73D9CDC01}" presName="childText" presStyleLbl="revTx" presStyleIdx="0" presStyleCnt="3">
        <dgm:presLayoutVars>
          <dgm:bulletEnabled val="1"/>
        </dgm:presLayoutVars>
      </dgm:prSet>
      <dgm:spPr/>
    </dgm:pt>
    <dgm:pt modelId="{96C86891-02F9-4596-8163-C927D03E0096}" type="pres">
      <dgm:prSet presAssocID="{DF4FB3C6-387B-475A-8EB1-5ECFF9AFA599}" presName="parentText" presStyleLbl="node1" presStyleIdx="1" presStyleCnt="4">
        <dgm:presLayoutVars>
          <dgm:chMax val="0"/>
          <dgm:bulletEnabled val="1"/>
        </dgm:presLayoutVars>
      </dgm:prSet>
      <dgm:spPr/>
    </dgm:pt>
    <dgm:pt modelId="{B2CFB6F4-6255-495B-AF6F-94D3C457BBBC}" type="pres">
      <dgm:prSet presAssocID="{DF4FB3C6-387B-475A-8EB1-5ECFF9AFA599}" presName="childText" presStyleLbl="revTx" presStyleIdx="1" presStyleCnt="3">
        <dgm:presLayoutVars>
          <dgm:bulletEnabled val="1"/>
        </dgm:presLayoutVars>
      </dgm:prSet>
      <dgm:spPr/>
    </dgm:pt>
    <dgm:pt modelId="{74A8719B-9EBD-43A6-96D5-C8942E606F5D}" type="pres">
      <dgm:prSet presAssocID="{8162D356-592B-465B-992F-89FA255AC0E7}" presName="parentText" presStyleLbl="node1" presStyleIdx="2" presStyleCnt="4">
        <dgm:presLayoutVars>
          <dgm:chMax val="0"/>
          <dgm:bulletEnabled val="1"/>
        </dgm:presLayoutVars>
      </dgm:prSet>
      <dgm:spPr/>
    </dgm:pt>
    <dgm:pt modelId="{D9100EBE-AE23-463B-8C3D-96822847A5D3}" type="pres">
      <dgm:prSet presAssocID="{8162D356-592B-465B-992F-89FA255AC0E7}" presName="childText" presStyleLbl="revTx" presStyleIdx="2" presStyleCnt="3">
        <dgm:presLayoutVars>
          <dgm:bulletEnabled val="1"/>
        </dgm:presLayoutVars>
      </dgm:prSet>
      <dgm:spPr/>
    </dgm:pt>
    <dgm:pt modelId="{B8AC3E59-3F02-40F2-A096-248A550A3A09}" type="pres">
      <dgm:prSet presAssocID="{E21C4548-7527-4380-8832-AC8EEB229908}" presName="parentText" presStyleLbl="node1" presStyleIdx="3" presStyleCnt="4">
        <dgm:presLayoutVars>
          <dgm:chMax val="0"/>
          <dgm:bulletEnabled val="1"/>
        </dgm:presLayoutVars>
      </dgm:prSet>
      <dgm:spPr/>
    </dgm:pt>
  </dgm:ptLst>
  <dgm:cxnLst>
    <dgm:cxn modelId="{5BB2FD25-4AFA-4D0C-A782-3C95E730CA8C}" srcId="{8162D356-592B-465B-992F-89FA255AC0E7}" destId="{FE9E1493-52E1-4F76-8507-D555BD1D5AD3}" srcOrd="1" destOrd="0" parTransId="{43E70090-C107-4058-BA58-C2B87FAE1FA8}" sibTransId="{728904AD-7A23-48AF-838F-9B173A4422EF}"/>
    <dgm:cxn modelId="{B6B63236-EE6E-485F-A81F-E7146E438710}" srcId="{941C370A-A903-45C0-A03C-418577D4ABF4}" destId="{0D71445F-4312-4DEE-A758-EEF73D9CDC01}" srcOrd="0" destOrd="0" parTransId="{EFCD6DA5-8E7D-44C3-9E95-DBF869CDFC2F}" sibTransId="{A800104F-C2EC-42D0-BE68-1D6B37E64360}"/>
    <dgm:cxn modelId="{9574DC5D-00D3-45D1-A3CA-CA6FE2ADFB49}" type="presOf" srcId="{14CAC8B7-BCFC-46FD-8A7A-6B3C6D14555C}" destId="{D9100EBE-AE23-463B-8C3D-96822847A5D3}" srcOrd="0" destOrd="0" presId="urn:microsoft.com/office/officeart/2005/8/layout/vList2"/>
    <dgm:cxn modelId="{F3139A5E-9A85-47E5-B538-C1D65523DE7A}" srcId="{0D71445F-4312-4DEE-A758-EEF73D9CDC01}" destId="{36F277BC-A828-4BC9-9046-70765061FD89}" srcOrd="0" destOrd="0" parTransId="{E021E81C-E3E3-49BF-B1BA-914AAD6B67B3}" sibTransId="{7A22BA48-CEC0-4B59-8404-CFB2FE0AE82F}"/>
    <dgm:cxn modelId="{7E22D142-4EDF-4105-8C50-61DB01F9013E}" srcId="{DF4FB3C6-387B-475A-8EB1-5ECFF9AFA599}" destId="{64934704-9B25-4933-A742-80ADE2CB0BF0}" srcOrd="2" destOrd="0" parTransId="{FCBF1A78-8F2A-4DF1-B322-F74519491528}" sibTransId="{DF61AA68-211D-4928-BBF5-D387C333C9D7}"/>
    <dgm:cxn modelId="{5772B465-E140-4CD2-953C-D26C47EBE274}" srcId="{8162D356-592B-465B-992F-89FA255AC0E7}" destId="{14CAC8B7-BCFC-46FD-8A7A-6B3C6D14555C}" srcOrd="0" destOrd="0" parTransId="{EDA3C7D2-B13D-4803-AF0B-4AE41FFC0374}" sibTransId="{830D1C42-87CB-44E2-A84E-37C490E1A183}"/>
    <dgm:cxn modelId="{0E744E68-D97F-4CFD-8CDB-E3BDE63CDB80}" type="presOf" srcId="{CD3A87E4-5F41-4B47-84C6-E3C24D55C175}" destId="{2BFCF068-134D-4DDB-A3F1-988CCD42A2B1}" srcOrd="0" destOrd="1" presId="urn:microsoft.com/office/officeart/2005/8/layout/vList2"/>
    <dgm:cxn modelId="{9A332F4E-63E6-4198-8827-9A9345FC9C38}" type="presOf" srcId="{64934704-9B25-4933-A742-80ADE2CB0BF0}" destId="{B2CFB6F4-6255-495B-AF6F-94D3C457BBBC}" srcOrd="0" destOrd="2" presId="urn:microsoft.com/office/officeart/2005/8/layout/vList2"/>
    <dgm:cxn modelId="{29EC516F-EBC9-4213-A468-1563E082C348}" srcId="{941C370A-A903-45C0-A03C-418577D4ABF4}" destId="{E21C4548-7527-4380-8832-AC8EEB229908}" srcOrd="3" destOrd="0" parTransId="{F9E840E9-305D-4E7F-93F2-7372AE3A9938}" sibTransId="{133991B2-9D8B-407F-963F-A6421CFFB46C}"/>
    <dgm:cxn modelId="{34364D70-4568-405C-8CD9-161E9245A8F1}" srcId="{941C370A-A903-45C0-A03C-418577D4ABF4}" destId="{8162D356-592B-465B-992F-89FA255AC0E7}" srcOrd="2" destOrd="0" parTransId="{807162D0-6CD5-426F-89F3-75C044D14410}" sibTransId="{42C608C1-FA09-488D-BECE-CFA7AF3D6DE5}"/>
    <dgm:cxn modelId="{8D2B9A76-D0D8-4EC0-A3A5-5479E27E997E}" type="presOf" srcId="{DF4FB3C6-387B-475A-8EB1-5ECFF9AFA599}" destId="{96C86891-02F9-4596-8163-C927D03E0096}" srcOrd="0" destOrd="0" presId="urn:microsoft.com/office/officeart/2005/8/layout/vList2"/>
    <dgm:cxn modelId="{8453717C-ACD0-42BD-B438-E9A723C8BD7A}" type="presOf" srcId="{36F277BC-A828-4BC9-9046-70765061FD89}" destId="{2BFCF068-134D-4DDB-A3F1-988CCD42A2B1}" srcOrd="0" destOrd="0" presId="urn:microsoft.com/office/officeart/2005/8/layout/vList2"/>
    <dgm:cxn modelId="{AF36EB82-C667-40E4-9AF5-D11D928DDAA2}" type="presOf" srcId="{E21C4548-7527-4380-8832-AC8EEB229908}" destId="{B8AC3E59-3F02-40F2-A096-248A550A3A09}" srcOrd="0" destOrd="0" presId="urn:microsoft.com/office/officeart/2005/8/layout/vList2"/>
    <dgm:cxn modelId="{4B240484-6320-4ECB-BDA7-B124FB1A3280}" srcId="{DF4FB3C6-387B-475A-8EB1-5ECFF9AFA599}" destId="{980106B2-4557-4FEC-B9AD-E35BBAF85870}" srcOrd="1" destOrd="0" parTransId="{6ACD456A-2880-4FB7-8BDC-90B2586BADA7}" sibTransId="{975E151E-0226-44FF-A0E7-994A379248CA}"/>
    <dgm:cxn modelId="{095B8888-35C0-4086-8DDA-42EB95EF1219}" srcId="{941C370A-A903-45C0-A03C-418577D4ABF4}" destId="{DF4FB3C6-387B-475A-8EB1-5ECFF9AFA599}" srcOrd="1" destOrd="0" parTransId="{C0C07D0F-9767-49B8-B616-39E57190BFE0}" sibTransId="{B7FF6469-6C23-40D5-9489-41AD4815C320}"/>
    <dgm:cxn modelId="{2AA7D388-1F1C-4AD6-9A2B-ED7D210CB3E8}" type="presOf" srcId="{941C370A-A903-45C0-A03C-418577D4ABF4}" destId="{3F085F3D-F93C-4340-A9BF-C0CAE1A660F0}" srcOrd="0" destOrd="0" presId="urn:microsoft.com/office/officeart/2005/8/layout/vList2"/>
    <dgm:cxn modelId="{CAC00E8D-01F5-4C72-B76B-B2E85DA4D584}" type="presOf" srcId="{AF46F4FA-743D-4B32-895F-5FB31249A86A}" destId="{B2CFB6F4-6255-495B-AF6F-94D3C457BBBC}" srcOrd="0" destOrd="0" presId="urn:microsoft.com/office/officeart/2005/8/layout/vList2"/>
    <dgm:cxn modelId="{E4F9329B-55C9-4B5F-81BF-258A7F78E8E3}" type="presOf" srcId="{0D71445F-4312-4DEE-A758-EEF73D9CDC01}" destId="{7B537164-56CD-4988-9A70-1D4E1B71E475}" srcOrd="0" destOrd="0" presId="urn:microsoft.com/office/officeart/2005/8/layout/vList2"/>
    <dgm:cxn modelId="{F7B55EBC-0388-42EF-A5DD-CF69C49EDBF6}" srcId="{DF4FB3C6-387B-475A-8EB1-5ECFF9AFA599}" destId="{AF46F4FA-743D-4B32-895F-5FB31249A86A}" srcOrd="0" destOrd="0" parTransId="{A3F6E172-4BA0-4F56-ABE8-44B935EA72A7}" sibTransId="{0F60F99D-CA32-49D6-A5C7-669460D3BC7A}"/>
    <dgm:cxn modelId="{2D80B2CD-1DEF-4C90-81B3-6055EF50F4D9}" type="presOf" srcId="{8162D356-592B-465B-992F-89FA255AC0E7}" destId="{74A8719B-9EBD-43A6-96D5-C8942E606F5D}" srcOrd="0" destOrd="0" presId="urn:microsoft.com/office/officeart/2005/8/layout/vList2"/>
    <dgm:cxn modelId="{E6529EE2-2E55-4D76-8539-79B037E39644}" type="presOf" srcId="{FE9E1493-52E1-4F76-8507-D555BD1D5AD3}" destId="{D9100EBE-AE23-463B-8C3D-96822847A5D3}" srcOrd="0" destOrd="1" presId="urn:microsoft.com/office/officeart/2005/8/layout/vList2"/>
    <dgm:cxn modelId="{CBADFBE4-E4DA-429C-B058-82F9BEE5A0C1}" srcId="{0D71445F-4312-4DEE-A758-EEF73D9CDC01}" destId="{CD3A87E4-5F41-4B47-84C6-E3C24D55C175}" srcOrd="1" destOrd="0" parTransId="{F778346E-81BF-44D4-8C44-0A678FB5E365}" sibTransId="{C8650626-CF8E-441E-8185-FE209A1C1F91}"/>
    <dgm:cxn modelId="{13FB07EC-3E82-46E1-AA4D-5CD40DE2894F}" type="presOf" srcId="{980106B2-4557-4FEC-B9AD-E35BBAF85870}" destId="{B2CFB6F4-6255-495B-AF6F-94D3C457BBBC}" srcOrd="0" destOrd="1" presId="urn:microsoft.com/office/officeart/2005/8/layout/vList2"/>
    <dgm:cxn modelId="{02B4543A-CB7E-428B-83EB-3572C2BAF995}" type="presParOf" srcId="{3F085F3D-F93C-4340-A9BF-C0CAE1A660F0}" destId="{7B537164-56CD-4988-9A70-1D4E1B71E475}" srcOrd="0" destOrd="0" presId="urn:microsoft.com/office/officeart/2005/8/layout/vList2"/>
    <dgm:cxn modelId="{698A7AD7-8282-40D3-A921-FDBBE785B830}" type="presParOf" srcId="{3F085F3D-F93C-4340-A9BF-C0CAE1A660F0}" destId="{2BFCF068-134D-4DDB-A3F1-988CCD42A2B1}" srcOrd="1" destOrd="0" presId="urn:microsoft.com/office/officeart/2005/8/layout/vList2"/>
    <dgm:cxn modelId="{5304A682-5799-4D41-82A1-B97393F9FA5A}" type="presParOf" srcId="{3F085F3D-F93C-4340-A9BF-C0CAE1A660F0}" destId="{96C86891-02F9-4596-8163-C927D03E0096}" srcOrd="2" destOrd="0" presId="urn:microsoft.com/office/officeart/2005/8/layout/vList2"/>
    <dgm:cxn modelId="{4FFB0E0B-EBCA-41B0-AAF2-1CF2108D8A59}" type="presParOf" srcId="{3F085F3D-F93C-4340-A9BF-C0CAE1A660F0}" destId="{B2CFB6F4-6255-495B-AF6F-94D3C457BBBC}" srcOrd="3" destOrd="0" presId="urn:microsoft.com/office/officeart/2005/8/layout/vList2"/>
    <dgm:cxn modelId="{9FE54488-77EE-4D51-90DD-4B79E6378054}" type="presParOf" srcId="{3F085F3D-F93C-4340-A9BF-C0CAE1A660F0}" destId="{74A8719B-9EBD-43A6-96D5-C8942E606F5D}" srcOrd="4" destOrd="0" presId="urn:microsoft.com/office/officeart/2005/8/layout/vList2"/>
    <dgm:cxn modelId="{2070115C-7891-4FC9-B7E6-727B324B4B1D}" type="presParOf" srcId="{3F085F3D-F93C-4340-A9BF-C0CAE1A660F0}" destId="{D9100EBE-AE23-463B-8C3D-96822847A5D3}" srcOrd="5" destOrd="0" presId="urn:microsoft.com/office/officeart/2005/8/layout/vList2"/>
    <dgm:cxn modelId="{69B4C1C8-BE27-4545-92E8-89007FCB317F}" type="presParOf" srcId="{3F085F3D-F93C-4340-A9BF-C0CAE1A660F0}" destId="{B8AC3E59-3F02-40F2-A096-248A550A3A09}"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90C9C210-D4DD-40FF-BF2A-BE35FC0E8A7E}"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615F1479-0D9A-4364-9CAE-FC31616BFD4A}">
      <dgm:prSet/>
      <dgm:spPr/>
      <dgm:t>
        <a:bodyPr/>
        <a:lstStyle/>
        <a:p>
          <a:pPr rtl="0"/>
          <a:r>
            <a:rPr lang="en-US" dirty="0" err="1"/>
            <a:t>Transaktionskosten</a:t>
          </a:r>
          <a:endParaRPr lang="en-US" dirty="0"/>
        </a:p>
      </dgm:t>
    </dgm:pt>
    <dgm:pt modelId="{15B11DB1-7C66-4E54-979B-EF62D83C7A2C}" type="parTrans" cxnId="{06278532-A6A3-44F3-8F2A-ADCCA89E34F3}">
      <dgm:prSet/>
      <dgm:spPr/>
      <dgm:t>
        <a:bodyPr/>
        <a:lstStyle/>
        <a:p>
          <a:endParaRPr lang="en-US"/>
        </a:p>
      </dgm:t>
    </dgm:pt>
    <dgm:pt modelId="{53B60DEB-8739-45FC-BD02-E63B07865784}" type="sibTrans" cxnId="{06278532-A6A3-44F3-8F2A-ADCCA89E34F3}">
      <dgm:prSet/>
      <dgm:spPr/>
      <dgm:t>
        <a:bodyPr/>
        <a:lstStyle/>
        <a:p>
          <a:endParaRPr lang="en-US"/>
        </a:p>
      </dgm:t>
    </dgm:pt>
    <dgm:pt modelId="{0C688890-6F61-4772-8BCF-155B58738BE0}">
      <dgm:prSet/>
      <dgm:spPr/>
      <dgm:t>
        <a:bodyPr/>
        <a:lstStyle/>
        <a:p>
          <a:pPr rtl="0"/>
          <a:r>
            <a:rPr lang="de-DE" dirty="0"/>
            <a:t>Eine der größten Herausforderungen für EPC besteht darin, dass ein ziemlich komplexer Vertrag erforderlich ist. Einige Vorarbeiten werden </a:t>
          </a:r>
          <a:r>
            <a:rPr lang="de-DE" dirty="0" err="1"/>
            <a:t>ben</a:t>
          </a:r>
          <a:r>
            <a:rPr lang="de-AT" dirty="0" err="1"/>
            <a:t>ötigt</a:t>
          </a:r>
          <a:r>
            <a:rPr lang="de-DE" dirty="0"/>
            <a:t> und die Etappen von Projektidentifizierung bis hin zur Ermittlung des aktuellen Verbrauchs können sehr zeitaufwändig sein.</a:t>
          </a:r>
          <a:endParaRPr lang="en-US" dirty="0"/>
        </a:p>
      </dgm:t>
    </dgm:pt>
    <dgm:pt modelId="{4A5CE03F-30B6-48B0-BC49-C75AACED3840}" type="parTrans" cxnId="{BDED9E09-1609-4BA6-8DBC-B7E600DC4A29}">
      <dgm:prSet/>
      <dgm:spPr/>
      <dgm:t>
        <a:bodyPr/>
        <a:lstStyle/>
        <a:p>
          <a:endParaRPr lang="en-US"/>
        </a:p>
      </dgm:t>
    </dgm:pt>
    <dgm:pt modelId="{A43D3636-1FAE-4AE3-B038-09BB4BD7FA73}" type="sibTrans" cxnId="{BDED9E09-1609-4BA6-8DBC-B7E600DC4A29}">
      <dgm:prSet/>
      <dgm:spPr/>
      <dgm:t>
        <a:bodyPr/>
        <a:lstStyle/>
        <a:p>
          <a:endParaRPr lang="en-US"/>
        </a:p>
      </dgm:t>
    </dgm:pt>
    <dgm:pt modelId="{1F0F04E0-A99D-4128-9B9C-3340FDECA1B0}">
      <dgm:prSet/>
      <dgm:spPr/>
      <dgm:t>
        <a:bodyPr/>
        <a:lstStyle/>
        <a:p>
          <a:pPr rtl="0"/>
          <a:r>
            <a:rPr lang="de-DE" dirty="0"/>
            <a:t>Darüber hinaus passen EPC-Verträge wahrscheinlich nicht in bereits bestehende Unternehmensprozesse und erfordern möglicherweise zusätzliche Schulungen.</a:t>
          </a:r>
          <a:endParaRPr lang="en-US" dirty="0"/>
        </a:p>
      </dgm:t>
    </dgm:pt>
    <dgm:pt modelId="{C05D0F37-5305-4C31-84F2-85CBE7149197}" type="parTrans" cxnId="{358B4768-EED0-4625-B349-162801140AE6}">
      <dgm:prSet/>
      <dgm:spPr/>
      <dgm:t>
        <a:bodyPr/>
        <a:lstStyle/>
        <a:p>
          <a:endParaRPr lang="en-US"/>
        </a:p>
      </dgm:t>
    </dgm:pt>
    <dgm:pt modelId="{F3A2601A-501C-4B09-9366-4356732F1DE8}" type="sibTrans" cxnId="{358B4768-EED0-4625-B349-162801140AE6}">
      <dgm:prSet/>
      <dgm:spPr/>
      <dgm:t>
        <a:bodyPr/>
        <a:lstStyle/>
        <a:p>
          <a:endParaRPr lang="en-US"/>
        </a:p>
      </dgm:t>
    </dgm:pt>
    <dgm:pt modelId="{0A8D0FA2-A8F3-4583-8DB1-E116384ED257}">
      <dgm:prSet/>
      <dgm:spPr/>
      <dgm:t>
        <a:bodyPr/>
        <a:lstStyle/>
        <a:p>
          <a:pPr rtl="0"/>
          <a:r>
            <a:rPr lang="en-US" dirty="0" err="1"/>
            <a:t>Abweichende</a:t>
          </a:r>
          <a:r>
            <a:rPr lang="en-US" dirty="0"/>
            <a:t> Motive/</a:t>
          </a:r>
          <a:r>
            <a:rPr lang="en-US" dirty="0" err="1"/>
            <a:t>Anreize</a:t>
          </a:r>
          <a:endParaRPr lang="en-US" dirty="0"/>
        </a:p>
      </dgm:t>
    </dgm:pt>
    <dgm:pt modelId="{3C287DE9-A2A5-411C-A46B-7FD2C534A5F6}" type="parTrans" cxnId="{D2C53AE0-669B-4F2E-9B43-EA49485594B5}">
      <dgm:prSet/>
      <dgm:spPr/>
      <dgm:t>
        <a:bodyPr/>
        <a:lstStyle/>
        <a:p>
          <a:endParaRPr lang="en-US"/>
        </a:p>
      </dgm:t>
    </dgm:pt>
    <dgm:pt modelId="{7EE1B02C-7618-4829-9BB3-091406367309}" type="sibTrans" cxnId="{D2C53AE0-669B-4F2E-9B43-EA49485594B5}">
      <dgm:prSet/>
      <dgm:spPr/>
      <dgm:t>
        <a:bodyPr/>
        <a:lstStyle/>
        <a:p>
          <a:endParaRPr lang="en-US"/>
        </a:p>
      </dgm:t>
    </dgm:pt>
    <dgm:pt modelId="{6C92BC06-DD65-47E9-A688-83E6ED02B808}">
      <dgm:prSet/>
      <dgm:spPr/>
      <dgm:t>
        <a:bodyPr/>
        <a:lstStyle/>
        <a:p>
          <a:pPr rtl="0"/>
          <a:r>
            <a:rPr lang="de-DE" dirty="0"/>
            <a:t>Bei Projekten mit dem öffentlichen Sektor ist es häufig so, dass die Betreiber der Einrichtungen nicht von der Umsetzung der Energiesparmaßnahmen profitieren. Die Einsparungen fließen oft in das Landes- oder Staatsbudget und nicht direkt an den Betreiber. Aus diesem Grund bestehen zwischen dem Betreiber und dem Eigentümer der Einrichtung unterschiedliche Anreize.</a:t>
          </a:r>
          <a:endParaRPr lang="en-US" dirty="0"/>
        </a:p>
      </dgm:t>
    </dgm:pt>
    <dgm:pt modelId="{94B0A227-F606-40FE-A8D6-2ECC21C06228}" type="parTrans" cxnId="{4CCA3F79-D09E-4F05-8EA0-DBBC708F541F}">
      <dgm:prSet/>
      <dgm:spPr/>
      <dgm:t>
        <a:bodyPr/>
        <a:lstStyle/>
        <a:p>
          <a:endParaRPr lang="en-US"/>
        </a:p>
      </dgm:t>
    </dgm:pt>
    <dgm:pt modelId="{E065B834-403C-41F6-82DB-E149B6A5BE8E}" type="sibTrans" cxnId="{4CCA3F79-D09E-4F05-8EA0-DBBC708F541F}">
      <dgm:prSet/>
      <dgm:spPr/>
      <dgm:t>
        <a:bodyPr/>
        <a:lstStyle/>
        <a:p>
          <a:endParaRPr lang="en-US"/>
        </a:p>
      </dgm:t>
    </dgm:pt>
    <dgm:pt modelId="{7F9B1D70-A103-44D6-B7D1-5C8927C25034}">
      <dgm:prSet/>
      <dgm:spPr/>
      <dgm:t>
        <a:bodyPr/>
        <a:lstStyle/>
        <a:p>
          <a:pPr rtl="0"/>
          <a:r>
            <a:rPr lang="de-DE" dirty="0"/>
            <a:t>In diesem Fall kann der Betreiber die Probleme durch Vertragsverhandlungen lösen. Diese unterliegen jedoch den nationalen Gesetzen. Beispiel: In der Tschechischen Republik können Krankenhäuser die Ersparnisse behalten, Bildungseinrichtungen jedoch nicht.</a:t>
          </a:r>
          <a:endParaRPr lang="en-US" dirty="0"/>
        </a:p>
      </dgm:t>
    </dgm:pt>
    <dgm:pt modelId="{46F5E884-28D6-4F35-90E7-39EA22510FE6}" type="parTrans" cxnId="{3ACADCC7-5EA4-4423-9650-7C039F2140A5}">
      <dgm:prSet/>
      <dgm:spPr/>
      <dgm:t>
        <a:bodyPr/>
        <a:lstStyle/>
        <a:p>
          <a:endParaRPr lang="en-US"/>
        </a:p>
      </dgm:t>
    </dgm:pt>
    <dgm:pt modelId="{25471CE3-1D26-45C8-9A5F-36E2FC0B10F2}" type="sibTrans" cxnId="{3ACADCC7-5EA4-4423-9650-7C039F2140A5}">
      <dgm:prSet/>
      <dgm:spPr/>
      <dgm:t>
        <a:bodyPr/>
        <a:lstStyle/>
        <a:p>
          <a:endParaRPr lang="en-US"/>
        </a:p>
      </dgm:t>
    </dgm:pt>
    <dgm:pt modelId="{DAC01CE0-246D-4214-AC99-C8C8F084A765}" type="pres">
      <dgm:prSet presAssocID="{90C9C210-D4DD-40FF-BF2A-BE35FC0E8A7E}" presName="linear" presStyleCnt="0">
        <dgm:presLayoutVars>
          <dgm:animLvl val="lvl"/>
          <dgm:resizeHandles val="exact"/>
        </dgm:presLayoutVars>
      </dgm:prSet>
      <dgm:spPr/>
    </dgm:pt>
    <dgm:pt modelId="{B337BBF8-FCEC-482E-9D4C-96226FFF6861}" type="pres">
      <dgm:prSet presAssocID="{615F1479-0D9A-4364-9CAE-FC31616BFD4A}" presName="parentText" presStyleLbl="node1" presStyleIdx="0" presStyleCnt="2">
        <dgm:presLayoutVars>
          <dgm:chMax val="0"/>
          <dgm:bulletEnabled val="1"/>
        </dgm:presLayoutVars>
      </dgm:prSet>
      <dgm:spPr/>
    </dgm:pt>
    <dgm:pt modelId="{5FD6DA6E-159D-4B0A-B1E4-A62B93C31576}" type="pres">
      <dgm:prSet presAssocID="{615F1479-0D9A-4364-9CAE-FC31616BFD4A}" presName="childText" presStyleLbl="revTx" presStyleIdx="0" presStyleCnt="2">
        <dgm:presLayoutVars>
          <dgm:bulletEnabled val="1"/>
        </dgm:presLayoutVars>
      </dgm:prSet>
      <dgm:spPr/>
    </dgm:pt>
    <dgm:pt modelId="{44DCA189-2EEC-4274-AF2E-5249EB1C8E2F}" type="pres">
      <dgm:prSet presAssocID="{0A8D0FA2-A8F3-4583-8DB1-E116384ED257}" presName="parentText" presStyleLbl="node1" presStyleIdx="1" presStyleCnt="2">
        <dgm:presLayoutVars>
          <dgm:chMax val="0"/>
          <dgm:bulletEnabled val="1"/>
        </dgm:presLayoutVars>
      </dgm:prSet>
      <dgm:spPr/>
    </dgm:pt>
    <dgm:pt modelId="{9B5B6922-4CE5-416F-9E4C-5629F2AE57FA}" type="pres">
      <dgm:prSet presAssocID="{0A8D0FA2-A8F3-4583-8DB1-E116384ED257}" presName="childText" presStyleLbl="revTx" presStyleIdx="1" presStyleCnt="2">
        <dgm:presLayoutVars>
          <dgm:bulletEnabled val="1"/>
        </dgm:presLayoutVars>
      </dgm:prSet>
      <dgm:spPr/>
    </dgm:pt>
  </dgm:ptLst>
  <dgm:cxnLst>
    <dgm:cxn modelId="{BDED9E09-1609-4BA6-8DBC-B7E600DC4A29}" srcId="{615F1479-0D9A-4364-9CAE-FC31616BFD4A}" destId="{0C688890-6F61-4772-8BCF-155B58738BE0}" srcOrd="0" destOrd="0" parTransId="{4A5CE03F-30B6-48B0-BC49-C75AACED3840}" sibTransId="{A43D3636-1FAE-4AE3-B038-09BB4BD7FA73}"/>
    <dgm:cxn modelId="{D496FB1D-693B-48EA-8A93-1CC80ABBB1B9}" type="presOf" srcId="{0C688890-6F61-4772-8BCF-155B58738BE0}" destId="{5FD6DA6E-159D-4B0A-B1E4-A62B93C31576}" srcOrd="0" destOrd="0" presId="urn:microsoft.com/office/officeart/2005/8/layout/vList2"/>
    <dgm:cxn modelId="{06278532-A6A3-44F3-8F2A-ADCCA89E34F3}" srcId="{90C9C210-D4DD-40FF-BF2A-BE35FC0E8A7E}" destId="{615F1479-0D9A-4364-9CAE-FC31616BFD4A}" srcOrd="0" destOrd="0" parTransId="{15B11DB1-7C66-4E54-979B-EF62D83C7A2C}" sibTransId="{53B60DEB-8739-45FC-BD02-E63B07865784}"/>
    <dgm:cxn modelId="{62193D3B-DF81-428D-B983-ECAF88FCA8B0}" type="presOf" srcId="{6C92BC06-DD65-47E9-A688-83E6ED02B808}" destId="{9B5B6922-4CE5-416F-9E4C-5629F2AE57FA}" srcOrd="0" destOrd="0" presId="urn:microsoft.com/office/officeart/2005/8/layout/vList2"/>
    <dgm:cxn modelId="{358B4768-EED0-4625-B349-162801140AE6}" srcId="{615F1479-0D9A-4364-9CAE-FC31616BFD4A}" destId="{1F0F04E0-A99D-4128-9B9C-3340FDECA1B0}" srcOrd="1" destOrd="0" parTransId="{C05D0F37-5305-4C31-84F2-85CBE7149197}" sibTransId="{F3A2601A-501C-4B09-9366-4356732F1DE8}"/>
    <dgm:cxn modelId="{4EF59E6B-E8A5-47B9-87C4-A900A3958456}" type="presOf" srcId="{0A8D0FA2-A8F3-4583-8DB1-E116384ED257}" destId="{44DCA189-2EEC-4274-AF2E-5249EB1C8E2F}" srcOrd="0" destOrd="0" presId="urn:microsoft.com/office/officeart/2005/8/layout/vList2"/>
    <dgm:cxn modelId="{DB157774-928F-42FA-B760-DC5AEB5CC696}" type="presOf" srcId="{90C9C210-D4DD-40FF-BF2A-BE35FC0E8A7E}" destId="{DAC01CE0-246D-4214-AC99-C8C8F084A765}" srcOrd="0" destOrd="0" presId="urn:microsoft.com/office/officeart/2005/8/layout/vList2"/>
    <dgm:cxn modelId="{4CCA3F79-D09E-4F05-8EA0-DBBC708F541F}" srcId="{0A8D0FA2-A8F3-4583-8DB1-E116384ED257}" destId="{6C92BC06-DD65-47E9-A688-83E6ED02B808}" srcOrd="0" destOrd="0" parTransId="{94B0A227-F606-40FE-A8D6-2ECC21C06228}" sibTransId="{E065B834-403C-41F6-82DB-E149B6A5BE8E}"/>
    <dgm:cxn modelId="{DE622387-251A-4971-863F-FA00ABE0DEFF}" type="presOf" srcId="{7F9B1D70-A103-44D6-B7D1-5C8927C25034}" destId="{9B5B6922-4CE5-416F-9E4C-5629F2AE57FA}" srcOrd="0" destOrd="1" presId="urn:microsoft.com/office/officeart/2005/8/layout/vList2"/>
    <dgm:cxn modelId="{3ACADCC7-5EA4-4423-9650-7C039F2140A5}" srcId="{0A8D0FA2-A8F3-4583-8DB1-E116384ED257}" destId="{7F9B1D70-A103-44D6-B7D1-5C8927C25034}" srcOrd="1" destOrd="0" parTransId="{46F5E884-28D6-4F35-90E7-39EA22510FE6}" sibTransId="{25471CE3-1D26-45C8-9A5F-36E2FC0B10F2}"/>
    <dgm:cxn modelId="{7E0516DF-8360-484A-BA36-F9F8B2B0E860}" type="presOf" srcId="{1F0F04E0-A99D-4128-9B9C-3340FDECA1B0}" destId="{5FD6DA6E-159D-4B0A-B1E4-A62B93C31576}" srcOrd="0" destOrd="1" presId="urn:microsoft.com/office/officeart/2005/8/layout/vList2"/>
    <dgm:cxn modelId="{D2C53AE0-669B-4F2E-9B43-EA49485594B5}" srcId="{90C9C210-D4DD-40FF-BF2A-BE35FC0E8A7E}" destId="{0A8D0FA2-A8F3-4583-8DB1-E116384ED257}" srcOrd="1" destOrd="0" parTransId="{3C287DE9-A2A5-411C-A46B-7FD2C534A5F6}" sibTransId="{7EE1B02C-7618-4829-9BB3-091406367309}"/>
    <dgm:cxn modelId="{D40EC4E0-72C9-4F1E-97EC-EE61ADF18BB0}" type="presOf" srcId="{615F1479-0D9A-4364-9CAE-FC31616BFD4A}" destId="{B337BBF8-FCEC-482E-9D4C-96226FFF6861}" srcOrd="0" destOrd="0" presId="urn:microsoft.com/office/officeart/2005/8/layout/vList2"/>
    <dgm:cxn modelId="{77C77A03-7DA9-4CEE-8FA3-5CBD8E580D72}" type="presParOf" srcId="{DAC01CE0-246D-4214-AC99-C8C8F084A765}" destId="{B337BBF8-FCEC-482E-9D4C-96226FFF6861}" srcOrd="0" destOrd="0" presId="urn:microsoft.com/office/officeart/2005/8/layout/vList2"/>
    <dgm:cxn modelId="{3FFC0EAA-1125-4634-9F07-CCBA1E11A000}" type="presParOf" srcId="{DAC01CE0-246D-4214-AC99-C8C8F084A765}" destId="{5FD6DA6E-159D-4B0A-B1E4-A62B93C31576}" srcOrd="1" destOrd="0" presId="urn:microsoft.com/office/officeart/2005/8/layout/vList2"/>
    <dgm:cxn modelId="{EE9530FA-622A-4C59-B3AB-BA3A385D61FD}" type="presParOf" srcId="{DAC01CE0-246D-4214-AC99-C8C8F084A765}" destId="{44DCA189-2EEC-4274-AF2E-5249EB1C8E2F}" srcOrd="2" destOrd="0" presId="urn:microsoft.com/office/officeart/2005/8/layout/vList2"/>
    <dgm:cxn modelId="{2173BC82-BFF5-45DF-B031-A8E515D33374}" type="presParOf" srcId="{DAC01CE0-246D-4214-AC99-C8C8F084A765}" destId="{9B5B6922-4CE5-416F-9E4C-5629F2AE57FA}" srcOrd="3"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47E80805-F158-4BF8-907C-D6E360C2D726}"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5353AD06-D3E7-4AA5-AB47-C479EAA162C5}">
      <dgm:prSet custT="1"/>
      <dgm:spPr/>
      <dgm:t>
        <a:bodyPr/>
        <a:lstStyle/>
        <a:p>
          <a:pPr rtl="0"/>
          <a:r>
            <a:rPr lang="en-US" sz="2300" dirty="0" err="1"/>
            <a:t>Rechtlicher</a:t>
          </a:r>
          <a:r>
            <a:rPr lang="en-US" sz="2300" dirty="0"/>
            <a:t> </a:t>
          </a:r>
          <a:r>
            <a:rPr lang="en-US" sz="2300" dirty="0" err="1"/>
            <a:t>Rahmen</a:t>
          </a:r>
          <a:endParaRPr lang="en-US" sz="2300" dirty="0"/>
        </a:p>
      </dgm:t>
    </dgm:pt>
    <dgm:pt modelId="{A374DC77-B091-4C41-A456-F26C53CE158A}" type="parTrans" cxnId="{7EBE54DE-5BAD-4411-91D4-5A86CBD10B04}">
      <dgm:prSet/>
      <dgm:spPr/>
      <dgm:t>
        <a:bodyPr/>
        <a:lstStyle/>
        <a:p>
          <a:endParaRPr lang="en-US"/>
        </a:p>
      </dgm:t>
    </dgm:pt>
    <dgm:pt modelId="{5E9E53EE-7B07-415F-AA69-1C7D0EA8366E}" type="sibTrans" cxnId="{7EBE54DE-5BAD-4411-91D4-5A86CBD10B04}">
      <dgm:prSet/>
      <dgm:spPr/>
      <dgm:t>
        <a:bodyPr/>
        <a:lstStyle/>
        <a:p>
          <a:endParaRPr lang="en-US"/>
        </a:p>
      </dgm:t>
    </dgm:pt>
    <dgm:pt modelId="{4A2903A7-1195-41A4-B199-9B2553013638}">
      <dgm:prSet custT="1"/>
      <dgm:spPr/>
      <dgm:t>
        <a:bodyPr/>
        <a:lstStyle/>
        <a:p>
          <a:pPr rtl="0"/>
          <a:r>
            <a:rPr lang="de-DE" sz="1800" dirty="0"/>
            <a:t>In vielen EU-Ländern gibt es keine spezifischen Projektrichtlinien für EPC und die Projekte werden durch nationale Gesetzte geregelt. Aus diesem Grund ist es häufig unklar, wie das Projekt und die dazugehörige Buchhaltung verwaltet werden sollen. </a:t>
          </a:r>
          <a:endParaRPr lang="en-US" sz="1800" dirty="0"/>
        </a:p>
      </dgm:t>
    </dgm:pt>
    <dgm:pt modelId="{92CF2800-3030-4310-9CFF-ED566141A486}" type="parTrans" cxnId="{6CAEF55E-0582-4683-B846-6E5091C637E5}">
      <dgm:prSet/>
      <dgm:spPr/>
      <dgm:t>
        <a:bodyPr/>
        <a:lstStyle/>
        <a:p>
          <a:endParaRPr lang="en-US"/>
        </a:p>
      </dgm:t>
    </dgm:pt>
    <dgm:pt modelId="{A771A2CE-4E42-4EE2-993A-61C31F3AD75B}" type="sibTrans" cxnId="{6CAEF55E-0582-4683-B846-6E5091C637E5}">
      <dgm:prSet/>
      <dgm:spPr/>
      <dgm:t>
        <a:bodyPr/>
        <a:lstStyle/>
        <a:p>
          <a:endParaRPr lang="en-US"/>
        </a:p>
      </dgm:t>
    </dgm:pt>
    <dgm:pt modelId="{4E99D789-6D61-469A-B632-59AA47BA674D}">
      <dgm:prSet custT="1"/>
      <dgm:spPr/>
      <dgm:t>
        <a:bodyPr/>
        <a:lstStyle/>
        <a:p>
          <a:pPr rtl="0"/>
          <a:r>
            <a:rPr lang="en-US" sz="2300" dirty="0" err="1"/>
            <a:t>Finanzielle</a:t>
          </a:r>
          <a:r>
            <a:rPr lang="en-US" sz="2300" dirty="0"/>
            <a:t> </a:t>
          </a:r>
          <a:r>
            <a:rPr lang="en-US" sz="2300" dirty="0" err="1"/>
            <a:t>Voraussetzungen</a:t>
          </a:r>
          <a:endParaRPr lang="en-US" sz="2300" dirty="0"/>
        </a:p>
      </dgm:t>
    </dgm:pt>
    <dgm:pt modelId="{5847DCC4-37A9-45B9-8463-3BE880032F01}" type="parTrans" cxnId="{3A8DCE84-D405-4554-AA3A-D32DF0774AAE}">
      <dgm:prSet/>
      <dgm:spPr/>
      <dgm:t>
        <a:bodyPr/>
        <a:lstStyle/>
        <a:p>
          <a:endParaRPr lang="en-US"/>
        </a:p>
      </dgm:t>
    </dgm:pt>
    <dgm:pt modelId="{8C426010-BC63-4266-B36F-451CB7EF1EDA}" type="sibTrans" cxnId="{3A8DCE84-D405-4554-AA3A-D32DF0774AAE}">
      <dgm:prSet/>
      <dgm:spPr/>
      <dgm:t>
        <a:bodyPr/>
        <a:lstStyle/>
        <a:p>
          <a:endParaRPr lang="en-US"/>
        </a:p>
      </dgm:t>
    </dgm:pt>
    <dgm:pt modelId="{8D16FA74-1DC6-4C44-A0EB-682E3E0118F5}">
      <dgm:prSet custT="1"/>
      <dgm:spPr/>
      <dgm:t>
        <a:bodyPr/>
        <a:lstStyle/>
        <a:p>
          <a:pPr rtl="0"/>
          <a:r>
            <a:rPr lang="de-DE" sz="1800" dirty="0"/>
            <a:t>Nicht alle Projekte mit einem positiven Kapitalwert oder internen Zinsfuß werden finanziert, da sie auch andere finanzielle Kriterien erfüllen müssen</a:t>
          </a:r>
          <a:r>
            <a:rPr lang="en-US" sz="1800" dirty="0"/>
            <a:t>. </a:t>
          </a:r>
          <a:r>
            <a:rPr lang="de-DE" sz="1800" dirty="0"/>
            <a:t>Zum Beispiel kann ein Projekt einen positiven internen Zinsfuß aufweisen, der jedoch nicht ausreichend hoch für die Finanzierung ist. Da EPC-Projekte häufig erhebliche Transaktionskosten verursachen, sind sie nur für größere Energieeffizienzprojekte realisierbar. Kleinere Energiesparmaßnahmen sind nicht für eine EPC-Finanzierung geeignet.</a:t>
          </a:r>
          <a:endParaRPr lang="en-US" sz="1800" dirty="0"/>
        </a:p>
      </dgm:t>
    </dgm:pt>
    <dgm:pt modelId="{88435AD4-1B4C-43F2-9170-20864224A09F}" type="parTrans" cxnId="{58521ABE-3F34-4FA8-BF60-5A34C94C859A}">
      <dgm:prSet/>
      <dgm:spPr/>
      <dgm:t>
        <a:bodyPr/>
        <a:lstStyle/>
        <a:p>
          <a:endParaRPr lang="en-US"/>
        </a:p>
      </dgm:t>
    </dgm:pt>
    <dgm:pt modelId="{73955585-CA81-4BAA-8C30-6ACBA8545DD5}" type="sibTrans" cxnId="{58521ABE-3F34-4FA8-BF60-5A34C94C859A}">
      <dgm:prSet/>
      <dgm:spPr/>
      <dgm:t>
        <a:bodyPr/>
        <a:lstStyle/>
        <a:p>
          <a:endParaRPr lang="en-US"/>
        </a:p>
      </dgm:t>
    </dgm:pt>
    <dgm:pt modelId="{95AFFFDA-1820-4FFD-B5F2-E622CABEB70F}" type="pres">
      <dgm:prSet presAssocID="{47E80805-F158-4BF8-907C-D6E360C2D726}" presName="linear" presStyleCnt="0">
        <dgm:presLayoutVars>
          <dgm:animLvl val="lvl"/>
          <dgm:resizeHandles val="exact"/>
        </dgm:presLayoutVars>
      </dgm:prSet>
      <dgm:spPr/>
    </dgm:pt>
    <dgm:pt modelId="{B7944E30-2878-463F-873A-DCD95EC162DD}" type="pres">
      <dgm:prSet presAssocID="{5353AD06-D3E7-4AA5-AB47-C479EAA162C5}" presName="parentText" presStyleLbl="node1" presStyleIdx="0" presStyleCnt="2">
        <dgm:presLayoutVars>
          <dgm:chMax val="0"/>
          <dgm:bulletEnabled val="1"/>
        </dgm:presLayoutVars>
      </dgm:prSet>
      <dgm:spPr/>
    </dgm:pt>
    <dgm:pt modelId="{4657EC95-CE5A-448B-AE2A-6BE1312162D9}" type="pres">
      <dgm:prSet presAssocID="{5353AD06-D3E7-4AA5-AB47-C479EAA162C5}" presName="childText" presStyleLbl="revTx" presStyleIdx="0" presStyleCnt="2">
        <dgm:presLayoutVars>
          <dgm:bulletEnabled val="1"/>
        </dgm:presLayoutVars>
      </dgm:prSet>
      <dgm:spPr/>
    </dgm:pt>
    <dgm:pt modelId="{3736D836-FFFC-4EF9-ADBE-F2A414CFAC8A}" type="pres">
      <dgm:prSet presAssocID="{4E99D789-6D61-469A-B632-59AA47BA674D}" presName="parentText" presStyleLbl="node1" presStyleIdx="1" presStyleCnt="2">
        <dgm:presLayoutVars>
          <dgm:chMax val="0"/>
          <dgm:bulletEnabled val="1"/>
        </dgm:presLayoutVars>
      </dgm:prSet>
      <dgm:spPr/>
    </dgm:pt>
    <dgm:pt modelId="{5A96676B-9836-4884-A6BC-9495C0E38EF9}" type="pres">
      <dgm:prSet presAssocID="{4E99D789-6D61-469A-B632-59AA47BA674D}" presName="childText" presStyleLbl="revTx" presStyleIdx="1" presStyleCnt="2">
        <dgm:presLayoutVars>
          <dgm:bulletEnabled val="1"/>
        </dgm:presLayoutVars>
      </dgm:prSet>
      <dgm:spPr/>
    </dgm:pt>
  </dgm:ptLst>
  <dgm:cxnLst>
    <dgm:cxn modelId="{A4C40E01-D421-4FCA-82F7-CC731C54586A}" type="presOf" srcId="{5353AD06-D3E7-4AA5-AB47-C479EAA162C5}" destId="{B7944E30-2878-463F-873A-DCD95EC162DD}" srcOrd="0" destOrd="0" presId="urn:microsoft.com/office/officeart/2005/8/layout/vList2"/>
    <dgm:cxn modelId="{B3ACCD3B-4E5F-4E7E-A844-8B029542490E}" type="presOf" srcId="{47E80805-F158-4BF8-907C-D6E360C2D726}" destId="{95AFFFDA-1820-4FFD-B5F2-E622CABEB70F}" srcOrd="0" destOrd="0" presId="urn:microsoft.com/office/officeart/2005/8/layout/vList2"/>
    <dgm:cxn modelId="{6CAEF55E-0582-4683-B846-6E5091C637E5}" srcId="{5353AD06-D3E7-4AA5-AB47-C479EAA162C5}" destId="{4A2903A7-1195-41A4-B199-9B2553013638}" srcOrd="0" destOrd="0" parTransId="{92CF2800-3030-4310-9CFF-ED566141A486}" sibTransId="{A771A2CE-4E42-4EE2-993A-61C31F3AD75B}"/>
    <dgm:cxn modelId="{3A8DCE84-D405-4554-AA3A-D32DF0774AAE}" srcId="{47E80805-F158-4BF8-907C-D6E360C2D726}" destId="{4E99D789-6D61-469A-B632-59AA47BA674D}" srcOrd="1" destOrd="0" parTransId="{5847DCC4-37A9-45B9-8463-3BE880032F01}" sibTransId="{8C426010-BC63-4266-B36F-451CB7EF1EDA}"/>
    <dgm:cxn modelId="{EEC2CEB4-538C-45C1-A7D2-1B4B3B7C6802}" type="presOf" srcId="{4E99D789-6D61-469A-B632-59AA47BA674D}" destId="{3736D836-FFFC-4EF9-ADBE-F2A414CFAC8A}" srcOrd="0" destOrd="0" presId="urn:microsoft.com/office/officeart/2005/8/layout/vList2"/>
    <dgm:cxn modelId="{C83027B7-2BD7-41F5-AB0D-982E36998A82}" type="presOf" srcId="{4A2903A7-1195-41A4-B199-9B2553013638}" destId="{4657EC95-CE5A-448B-AE2A-6BE1312162D9}" srcOrd="0" destOrd="0" presId="urn:microsoft.com/office/officeart/2005/8/layout/vList2"/>
    <dgm:cxn modelId="{58521ABE-3F34-4FA8-BF60-5A34C94C859A}" srcId="{4E99D789-6D61-469A-B632-59AA47BA674D}" destId="{8D16FA74-1DC6-4C44-A0EB-682E3E0118F5}" srcOrd="0" destOrd="0" parTransId="{88435AD4-1B4C-43F2-9170-20864224A09F}" sibTransId="{73955585-CA81-4BAA-8C30-6ACBA8545DD5}"/>
    <dgm:cxn modelId="{7EBE54DE-5BAD-4411-91D4-5A86CBD10B04}" srcId="{47E80805-F158-4BF8-907C-D6E360C2D726}" destId="{5353AD06-D3E7-4AA5-AB47-C479EAA162C5}" srcOrd="0" destOrd="0" parTransId="{A374DC77-B091-4C41-A456-F26C53CE158A}" sibTransId="{5E9E53EE-7B07-415F-AA69-1C7D0EA8366E}"/>
    <dgm:cxn modelId="{75589BF6-2302-4AD1-AA7E-7E71938124D7}" type="presOf" srcId="{8D16FA74-1DC6-4C44-A0EB-682E3E0118F5}" destId="{5A96676B-9836-4884-A6BC-9495C0E38EF9}" srcOrd="0" destOrd="0" presId="urn:microsoft.com/office/officeart/2005/8/layout/vList2"/>
    <dgm:cxn modelId="{883B27B2-61B5-44E7-A8FC-9D234ABD7762}" type="presParOf" srcId="{95AFFFDA-1820-4FFD-B5F2-E622CABEB70F}" destId="{B7944E30-2878-463F-873A-DCD95EC162DD}" srcOrd="0" destOrd="0" presId="urn:microsoft.com/office/officeart/2005/8/layout/vList2"/>
    <dgm:cxn modelId="{6291F854-808F-4996-A312-EF12E462395C}" type="presParOf" srcId="{95AFFFDA-1820-4FFD-B5F2-E622CABEB70F}" destId="{4657EC95-CE5A-448B-AE2A-6BE1312162D9}" srcOrd="1" destOrd="0" presId="urn:microsoft.com/office/officeart/2005/8/layout/vList2"/>
    <dgm:cxn modelId="{FE28DC76-CD98-4D53-A222-558F8BE6A67A}" type="presParOf" srcId="{95AFFFDA-1820-4FFD-B5F2-E622CABEB70F}" destId="{3736D836-FFFC-4EF9-ADBE-F2A414CFAC8A}" srcOrd="2" destOrd="0" presId="urn:microsoft.com/office/officeart/2005/8/layout/vList2"/>
    <dgm:cxn modelId="{BC7733AB-D746-45C7-B234-5B04E9377965}" type="presParOf" srcId="{95AFFFDA-1820-4FFD-B5F2-E622CABEB70F}" destId="{5A96676B-9836-4884-A6BC-9495C0E38EF9}" srcOrd="3"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3EDF4E5B-06AC-4E03-AB05-9498AD8909A8}"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en-US"/>
        </a:p>
      </dgm:t>
    </dgm:pt>
    <dgm:pt modelId="{FD8AA0C6-2B14-4537-9156-E9B7EF458101}">
      <dgm:prSet/>
      <dgm:spPr/>
      <dgm:t>
        <a:bodyPr/>
        <a:lstStyle/>
        <a:p>
          <a:pPr rtl="0"/>
          <a:r>
            <a:rPr lang="en-US" dirty="0"/>
            <a:t>1. </a:t>
          </a:r>
          <a:r>
            <a:rPr lang="de-DE" dirty="0"/>
            <a:t>Der EPC-Anbieter liefert wirtschaftliche Einsparungen</a:t>
          </a:r>
          <a:endParaRPr lang="en-US" dirty="0"/>
        </a:p>
      </dgm:t>
    </dgm:pt>
    <dgm:pt modelId="{D130B996-9011-4CDE-9028-1BB753E49DB7}" type="parTrans" cxnId="{FD9BF549-0190-4B85-8D96-2BFD8A057342}">
      <dgm:prSet/>
      <dgm:spPr/>
      <dgm:t>
        <a:bodyPr/>
        <a:lstStyle/>
        <a:p>
          <a:endParaRPr lang="en-US"/>
        </a:p>
      </dgm:t>
    </dgm:pt>
    <dgm:pt modelId="{CE6F95C5-C474-4FC6-A653-C5A11267A08E}" type="sibTrans" cxnId="{FD9BF549-0190-4B85-8D96-2BFD8A057342}">
      <dgm:prSet/>
      <dgm:spPr/>
      <dgm:t>
        <a:bodyPr/>
        <a:lstStyle/>
        <a:p>
          <a:endParaRPr lang="en-US"/>
        </a:p>
      </dgm:t>
    </dgm:pt>
    <dgm:pt modelId="{49B38E68-B05A-463A-86C7-2061D4EF4858}">
      <dgm:prSet/>
      <dgm:spPr/>
      <dgm:t>
        <a:bodyPr/>
        <a:lstStyle/>
        <a:p>
          <a:pPr rtl="0"/>
          <a:r>
            <a:rPr lang="en-US" dirty="0"/>
            <a:t>2. De</a:t>
          </a:r>
          <a:r>
            <a:rPr lang="de-DE" dirty="0"/>
            <a:t>r EPC-Anbieter übernimmt das Leistungsrisiko</a:t>
          </a:r>
          <a:endParaRPr lang="en-US" dirty="0"/>
        </a:p>
      </dgm:t>
    </dgm:pt>
    <dgm:pt modelId="{43E48CEA-C65F-4751-89D9-97B1C99ABD3D}" type="parTrans" cxnId="{680D4BC9-9968-4AF4-946C-6E895FF90DD5}">
      <dgm:prSet/>
      <dgm:spPr/>
      <dgm:t>
        <a:bodyPr/>
        <a:lstStyle/>
        <a:p>
          <a:endParaRPr lang="en-US"/>
        </a:p>
      </dgm:t>
    </dgm:pt>
    <dgm:pt modelId="{0000572C-6562-429C-920A-2F991AB40767}" type="sibTrans" cxnId="{680D4BC9-9968-4AF4-946C-6E895FF90DD5}">
      <dgm:prSet/>
      <dgm:spPr/>
      <dgm:t>
        <a:bodyPr/>
        <a:lstStyle/>
        <a:p>
          <a:endParaRPr lang="en-US"/>
        </a:p>
      </dgm:t>
    </dgm:pt>
    <dgm:pt modelId="{23706192-F1B8-47FB-AE48-2556BFD943C9}">
      <dgm:prSet/>
      <dgm:spPr/>
      <dgm:t>
        <a:bodyPr/>
        <a:lstStyle/>
        <a:p>
          <a:pPr rtl="0"/>
          <a:r>
            <a:rPr lang="en-US" dirty="0"/>
            <a:t>3. </a:t>
          </a:r>
          <a:r>
            <a:rPr lang="de-DE" dirty="0"/>
            <a:t>EPC-Anbieter garantiert Einsparungen und weist diese durch Messung und Verifizierung (M&amp;V) nach</a:t>
          </a:r>
          <a:endParaRPr lang="en-US" dirty="0"/>
        </a:p>
      </dgm:t>
    </dgm:pt>
    <dgm:pt modelId="{34D49CA4-4E39-4079-9BF7-C61283E25B8B}" type="parTrans" cxnId="{B349D6BE-CAB4-4403-9832-1BE4029BEFA2}">
      <dgm:prSet/>
      <dgm:spPr/>
      <dgm:t>
        <a:bodyPr/>
        <a:lstStyle/>
        <a:p>
          <a:endParaRPr lang="en-US"/>
        </a:p>
      </dgm:t>
    </dgm:pt>
    <dgm:pt modelId="{1044A300-45AE-4F1A-BD73-BE7B6F63044E}" type="sibTrans" cxnId="{B349D6BE-CAB4-4403-9832-1BE4029BEFA2}">
      <dgm:prSet/>
      <dgm:spPr/>
      <dgm:t>
        <a:bodyPr/>
        <a:lstStyle/>
        <a:p>
          <a:endParaRPr lang="en-US"/>
        </a:p>
      </dgm:t>
    </dgm:pt>
    <dgm:pt modelId="{8C16E6EF-C208-401A-B54A-FED5F6892E8F}">
      <dgm:prSet/>
      <dgm:spPr/>
      <dgm:t>
        <a:bodyPr/>
        <a:lstStyle/>
        <a:p>
          <a:pPr rtl="0"/>
          <a:r>
            <a:rPr lang="en-US" dirty="0"/>
            <a:t>4. </a:t>
          </a:r>
          <a:r>
            <a:rPr lang="de-DE" dirty="0"/>
            <a:t>Der Energiedienstleister unterstützt langfristiges Energiemanagement</a:t>
          </a:r>
          <a:endParaRPr lang="en-US" dirty="0"/>
        </a:p>
      </dgm:t>
    </dgm:pt>
    <dgm:pt modelId="{F21B2B71-E63C-4735-A1C1-D926AF477FBE}" type="parTrans" cxnId="{C6F476E9-D5E5-433D-B5A5-FC8DB857A472}">
      <dgm:prSet/>
      <dgm:spPr/>
      <dgm:t>
        <a:bodyPr/>
        <a:lstStyle/>
        <a:p>
          <a:endParaRPr lang="en-US"/>
        </a:p>
      </dgm:t>
    </dgm:pt>
    <dgm:pt modelId="{8DD80F95-9AB5-4CF6-A293-5368AF35C6B9}" type="sibTrans" cxnId="{C6F476E9-D5E5-433D-B5A5-FC8DB857A472}">
      <dgm:prSet/>
      <dgm:spPr/>
      <dgm:t>
        <a:bodyPr/>
        <a:lstStyle/>
        <a:p>
          <a:endParaRPr lang="en-US"/>
        </a:p>
      </dgm:t>
    </dgm:pt>
    <dgm:pt modelId="{D4628835-4AF0-49F2-96EE-247E4EB8E1E1}">
      <dgm:prSet/>
      <dgm:spPr/>
      <dgm:t>
        <a:bodyPr/>
        <a:lstStyle/>
        <a:p>
          <a:pPr rtl="0"/>
          <a:r>
            <a:rPr lang="en-US" dirty="0"/>
            <a:t>5. </a:t>
          </a:r>
          <a:r>
            <a:rPr lang="de-DE" dirty="0"/>
            <a:t>Die Beziehung zwischen EPC-Anbieter und Kunde ist langfristig, fair und transparent</a:t>
          </a:r>
          <a:endParaRPr lang="en-US" dirty="0"/>
        </a:p>
      </dgm:t>
    </dgm:pt>
    <dgm:pt modelId="{C3E23240-43B2-4E62-8EE6-30F3C7D82971}" type="parTrans" cxnId="{DB2FE4F0-DD68-46BC-AEB8-F272C2B67436}">
      <dgm:prSet/>
      <dgm:spPr/>
      <dgm:t>
        <a:bodyPr/>
        <a:lstStyle/>
        <a:p>
          <a:endParaRPr lang="en-US"/>
        </a:p>
      </dgm:t>
    </dgm:pt>
    <dgm:pt modelId="{46CE8523-1A79-4D70-B404-D0E3EAB8A97F}" type="sibTrans" cxnId="{DB2FE4F0-DD68-46BC-AEB8-F272C2B67436}">
      <dgm:prSet/>
      <dgm:spPr/>
      <dgm:t>
        <a:bodyPr/>
        <a:lstStyle/>
        <a:p>
          <a:endParaRPr lang="en-US"/>
        </a:p>
      </dgm:t>
    </dgm:pt>
    <dgm:pt modelId="{DC0DC4C0-00AD-4341-A88F-119C393EED6F}">
      <dgm:prSet/>
      <dgm:spPr/>
      <dgm:t>
        <a:bodyPr/>
        <a:lstStyle/>
        <a:p>
          <a:pPr rtl="0"/>
          <a:r>
            <a:rPr lang="en-US" dirty="0"/>
            <a:t>6. </a:t>
          </a:r>
          <a:r>
            <a:rPr lang="de-DE" dirty="0"/>
            <a:t>Alle Arbeitsschritte in EPC-Projekten werden gesetzestreu und mit Integrität durchgeführt</a:t>
          </a:r>
          <a:endParaRPr lang="en-US" dirty="0"/>
        </a:p>
      </dgm:t>
    </dgm:pt>
    <dgm:pt modelId="{83CD750A-8795-465E-874B-D0DA85409A86}" type="parTrans" cxnId="{8E7E8B14-6EA5-445C-BE68-0DF8B64FC632}">
      <dgm:prSet/>
      <dgm:spPr/>
      <dgm:t>
        <a:bodyPr/>
        <a:lstStyle/>
        <a:p>
          <a:endParaRPr lang="en-US"/>
        </a:p>
      </dgm:t>
    </dgm:pt>
    <dgm:pt modelId="{103C1EC5-C750-40A3-A5FB-8C12CF559E4C}" type="sibTrans" cxnId="{8E7E8B14-6EA5-445C-BE68-0DF8B64FC632}">
      <dgm:prSet/>
      <dgm:spPr/>
      <dgm:t>
        <a:bodyPr/>
        <a:lstStyle/>
        <a:p>
          <a:endParaRPr lang="en-US"/>
        </a:p>
      </dgm:t>
    </dgm:pt>
    <dgm:pt modelId="{11DF7D07-7FE2-4A42-972C-C114E4626DCD}">
      <dgm:prSet/>
      <dgm:spPr/>
      <dgm:t>
        <a:bodyPr/>
        <a:lstStyle/>
        <a:p>
          <a:pPr rtl="0"/>
          <a:r>
            <a:rPr lang="en-US" dirty="0"/>
            <a:t>7. </a:t>
          </a:r>
          <a:r>
            <a:rPr lang="de-DE" dirty="0"/>
            <a:t>Der EPC-Anbieter unterstützt den Kunden bei der Finanzierung des EPC-Projektes</a:t>
          </a:r>
          <a:endParaRPr lang="en-US" dirty="0"/>
        </a:p>
      </dgm:t>
    </dgm:pt>
    <dgm:pt modelId="{80D6CE7C-6EE5-4A57-9442-DD5DE44A899A}" type="parTrans" cxnId="{3C1CB853-D7A9-41BB-9487-73E3C65C20EF}">
      <dgm:prSet/>
      <dgm:spPr/>
      <dgm:t>
        <a:bodyPr/>
        <a:lstStyle/>
        <a:p>
          <a:endParaRPr lang="en-US"/>
        </a:p>
      </dgm:t>
    </dgm:pt>
    <dgm:pt modelId="{A0E46251-1B6E-4EAC-9960-0766E9059826}" type="sibTrans" cxnId="{3C1CB853-D7A9-41BB-9487-73E3C65C20EF}">
      <dgm:prSet/>
      <dgm:spPr/>
      <dgm:t>
        <a:bodyPr/>
        <a:lstStyle/>
        <a:p>
          <a:endParaRPr lang="en-US"/>
        </a:p>
      </dgm:t>
    </dgm:pt>
    <dgm:pt modelId="{767B907A-AD4A-4AF8-B6EF-D9856BEFF51E}">
      <dgm:prSet/>
      <dgm:spPr/>
      <dgm:t>
        <a:bodyPr/>
        <a:lstStyle/>
        <a:p>
          <a:pPr rtl="0"/>
          <a:r>
            <a:rPr lang="en-US" dirty="0"/>
            <a:t>8. </a:t>
          </a:r>
          <a:r>
            <a:rPr lang="de-DE" dirty="0"/>
            <a:t>Der EPC-Anbieter stellt qualifiziertes Personal für die Umsetzung des EPC-Projektes sicher</a:t>
          </a:r>
          <a:endParaRPr lang="en-US" dirty="0"/>
        </a:p>
      </dgm:t>
    </dgm:pt>
    <dgm:pt modelId="{C19EE973-493C-49C0-B22D-2B777E0F99DF}" type="parTrans" cxnId="{B222F8EF-61B9-4EF5-AEB9-6D5F6A9A1AEC}">
      <dgm:prSet/>
      <dgm:spPr/>
      <dgm:t>
        <a:bodyPr/>
        <a:lstStyle/>
        <a:p>
          <a:endParaRPr lang="en-US"/>
        </a:p>
      </dgm:t>
    </dgm:pt>
    <dgm:pt modelId="{E15E7EC8-C04D-4393-9F8F-81EB82302DBC}" type="sibTrans" cxnId="{B222F8EF-61B9-4EF5-AEB9-6D5F6A9A1AEC}">
      <dgm:prSet/>
      <dgm:spPr/>
      <dgm:t>
        <a:bodyPr/>
        <a:lstStyle/>
        <a:p>
          <a:endParaRPr lang="en-US"/>
        </a:p>
      </dgm:t>
    </dgm:pt>
    <dgm:pt modelId="{CB502534-E70B-4BA0-9607-2240F8109D1D}">
      <dgm:prSet/>
      <dgm:spPr/>
      <dgm:t>
        <a:bodyPr/>
        <a:lstStyle/>
        <a:p>
          <a:pPr rtl="0"/>
          <a:r>
            <a:rPr lang="en-US" dirty="0"/>
            <a:t>9. </a:t>
          </a:r>
          <a:r>
            <a:rPr lang="de-DE" dirty="0"/>
            <a:t>Der EPC-Anbieter achtet in allen Phasen der Projektumsetzung auf hohe Qualität und Sorgfalt</a:t>
          </a:r>
          <a:endParaRPr lang="en-US" dirty="0"/>
        </a:p>
      </dgm:t>
    </dgm:pt>
    <dgm:pt modelId="{BC4E6C87-CC91-4946-9DD5-ED5B88D7C7BB}" type="parTrans" cxnId="{465E260D-4671-4D8E-87D2-79240F3DBA62}">
      <dgm:prSet/>
      <dgm:spPr/>
      <dgm:t>
        <a:bodyPr/>
        <a:lstStyle/>
        <a:p>
          <a:endParaRPr lang="en-US"/>
        </a:p>
      </dgm:t>
    </dgm:pt>
    <dgm:pt modelId="{B94410B2-2E0F-4F5F-952E-4DE96E3CB034}" type="sibTrans" cxnId="{465E260D-4671-4D8E-87D2-79240F3DBA62}">
      <dgm:prSet/>
      <dgm:spPr/>
      <dgm:t>
        <a:bodyPr/>
        <a:lstStyle/>
        <a:p>
          <a:endParaRPr lang="en-US"/>
        </a:p>
      </dgm:t>
    </dgm:pt>
    <dgm:pt modelId="{77BEC13C-D6A0-460E-BBA2-AC68C6C51107}" type="pres">
      <dgm:prSet presAssocID="{3EDF4E5B-06AC-4E03-AB05-9498AD8909A8}" presName="vert0" presStyleCnt="0">
        <dgm:presLayoutVars>
          <dgm:dir/>
          <dgm:animOne val="branch"/>
          <dgm:animLvl val="lvl"/>
        </dgm:presLayoutVars>
      </dgm:prSet>
      <dgm:spPr/>
    </dgm:pt>
    <dgm:pt modelId="{27DA4A4B-DF91-4971-9F56-C1696DFEE098}" type="pres">
      <dgm:prSet presAssocID="{FD8AA0C6-2B14-4537-9156-E9B7EF458101}" presName="thickLine" presStyleLbl="alignNode1" presStyleIdx="0" presStyleCnt="9"/>
      <dgm:spPr/>
    </dgm:pt>
    <dgm:pt modelId="{26039C9B-8E60-4E7E-B16A-F5CDF4CD3BBE}" type="pres">
      <dgm:prSet presAssocID="{FD8AA0C6-2B14-4537-9156-E9B7EF458101}" presName="horz1" presStyleCnt="0"/>
      <dgm:spPr/>
    </dgm:pt>
    <dgm:pt modelId="{3D2FFA5A-4E2F-438B-8899-3A701E4A89A3}" type="pres">
      <dgm:prSet presAssocID="{FD8AA0C6-2B14-4537-9156-E9B7EF458101}" presName="tx1" presStyleLbl="revTx" presStyleIdx="0" presStyleCnt="9"/>
      <dgm:spPr/>
    </dgm:pt>
    <dgm:pt modelId="{3CF8D6FB-AB21-4F7D-BE56-07C2C4CDB723}" type="pres">
      <dgm:prSet presAssocID="{FD8AA0C6-2B14-4537-9156-E9B7EF458101}" presName="vert1" presStyleCnt="0"/>
      <dgm:spPr/>
    </dgm:pt>
    <dgm:pt modelId="{B62B8D9E-EB60-4440-9D44-2CBE0EAD464D}" type="pres">
      <dgm:prSet presAssocID="{49B38E68-B05A-463A-86C7-2061D4EF4858}" presName="thickLine" presStyleLbl="alignNode1" presStyleIdx="1" presStyleCnt="9"/>
      <dgm:spPr/>
    </dgm:pt>
    <dgm:pt modelId="{B46D59BF-01F3-4592-9C52-A3A8EF752B76}" type="pres">
      <dgm:prSet presAssocID="{49B38E68-B05A-463A-86C7-2061D4EF4858}" presName="horz1" presStyleCnt="0"/>
      <dgm:spPr/>
    </dgm:pt>
    <dgm:pt modelId="{B4232295-72B0-4FE6-8036-467C6FF2A0BB}" type="pres">
      <dgm:prSet presAssocID="{49B38E68-B05A-463A-86C7-2061D4EF4858}" presName="tx1" presStyleLbl="revTx" presStyleIdx="1" presStyleCnt="9"/>
      <dgm:spPr/>
    </dgm:pt>
    <dgm:pt modelId="{5ECE413B-46AC-489F-8ADF-B6C86F0DC3BE}" type="pres">
      <dgm:prSet presAssocID="{49B38E68-B05A-463A-86C7-2061D4EF4858}" presName="vert1" presStyleCnt="0"/>
      <dgm:spPr/>
    </dgm:pt>
    <dgm:pt modelId="{CD9971FC-1EF1-4E35-A3AC-9D20C07D1800}" type="pres">
      <dgm:prSet presAssocID="{23706192-F1B8-47FB-AE48-2556BFD943C9}" presName="thickLine" presStyleLbl="alignNode1" presStyleIdx="2" presStyleCnt="9"/>
      <dgm:spPr/>
    </dgm:pt>
    <dgm:pt modelId="{0E247A86-2930-4CB2-B235-FFE7F1929FDF}" type="pres">
      <dgm:prSet presAssocID="{23706192-F1B8-47FB-AE48-2556BFD943C9}" presName="horz1" presStyleCnt="0"/>
      <dgm:spPr/>
    </dgm:pt>
    <dgm:pt modelId="{48E14BD4-6558-441C-8497-F2CF6DAB4391}" type="pres">
      <dgm:prSet presAssocID="{23706192-F1B8-47FB-AE48-2556BFD943C9}" presName="tx1" presStyleLbl="revTx" presStyleIdx="2" presStyleCnt="9"/>
      <dgm:spPr/>
    </dgm:pt>
    <dgm:pt modelId="{2FF99565-2F4B-429F-A4E0-4F5238BC7A5D}" type="pres">
      <dgm:prSet presAssocID="{23706192-F1B8-47FB-AE48-2556BFD943C9}" presName="vert1" presStyleCnt="0"/>
      <dgm:spPr/>
    </dgm:pt>
    <dgm:pt modelId="{40CB22A4-EA14-4368-964B-7B7A443F5589}" type="pres">
      <dgm:prSet presAssocID="{8C16E6EF-C208-401A-B54A-FED5F6892E8F}" presName="thickLine" presStyleLbl="alignNode1" presStyleIdx="3" presStyleCnt="9"/>
      <dgm:spPr/>
    </dgm:pt>
    <dgm:pt modelId="{0B3979D2-9104-4012-A202-ADFE3E6AEBBA}" type="pres">
      <dgm:prSet presAssocID="{8C16E6EF-C208-401A-B54A-FED5F6892E8F}" presName="horz1" presStyleCnt="0"/>
      <dgm:spPr/>
    </dgm:pt>
    <dgm:pt modelId="{A7658589-458F-4060-8814-DAE6548983B9}" type="pres">
      <dgm:prSet presAssocID="{8C16E6EF-C208-401A-B54A-FED5F6892E8F}" presName="tx1" presStyleLbl="revTx" presStyleIdx="3" presStyleCnt="9"/>
      <dgm:spPr/>
    </dgm:pt>
    <dgm:pt modelId="{1B493DF9-D3EF-454D-B411-5E24FC075973}" type="pres">
      <dgm:prSet presAssocID="{8C16E6EF-C208-401A-B54A-FED5F6892E8F}" presName="vert1" presStyleCnt="0"/>
      <dgm:spPr/>
    </dgm:pt>
    <dgm:pt modelId="{CD6BC361-CC79-4472-8D21-302FFA9155C5}" type="pres">
      <dgm:prSet presAssocID="{D4628835-4AF0-49F2-96EE-247E4EB8E1E1}" presName="thickLine" presStyleLbl="alignNode1" presStyleIdx="4" presStyleCnt="9"/>
      <dgm:spPr/>
    </dgm:pt>
    <dgm:pt modelId="{E766903B-A530-438D-8F97-0CD4D9F050E6}" type="pres">
      <dgm:prSet presAssocID="{D4628835-4AF0-49F2-96EE-247E4EB8E1E1}" presName="horz1" presStyleCnt="0"/>
      <dgm:spPr/>
    </dgm:pt>
    <dgm:pt modelId="{807DD703-C161-4788-97FC-22A0B307CF2D}" type="pres">
      <dgm:prSet presAssocID="{D4628835-4AF0-49F2-96EE-247E4EB8E1E1}" presName="tx1" presStyleLbl="revTx" presStyleIdx="4" presStyleCnt="9"/>
      <dgm:spPr/>
    </dgm:pt>
    <dgm:pt modelId="{E7C221A6-A3FD-4614-A28F-403E59BD0265}" type="pres">
      <dgm:prSet presAssocID="{D4628835-4AF0-49F2-96EE-247E4EB8E1E1}" presName="vert1" presStyleCnt="0"/>
      <dgm:spPr/>
    </dgm:pt>
    <dgm:pt modelId="{A2E958C7-0580-4224-9334-BE8F5E77E969}" type="pres">
      <dgm:prSet presAssocID="{DC0DC4C0-00AD-4341-A88F-119C393EED6F}" presName="thickLine" presStyleLbl="alignNode1" presStyleIdx="5" presStyleCnt="9"/>
      <dgm:spPr/>
    </dgm:pt>
    <dgm:pt modelId="{02D624BA-953C-4872-BFB0-DB71C3264571}" type="pres">
      <dgm:prSet presAssocID="{DC0DC4C0-00AD-4341-A88F-119C393EED6F}" presName="horz1" presStyleCnt="0"/>
      <dgm:spPr/>
    </dgm:pt>
    <dgm:pt modelId="{843D74DB-CD9A-4C66-A47E-8707EE8BFBF9}" type="pres">
      <dgm:prSet presAssocID="{DC0DC4C0-00AD-4341-A88F-119C393EED6F}" presName="tx1" presStyleLbl="revTx" presStyleIdx="5" presStyleCnt="9"/>
      <dgm:spPr/>
    </dgm:pt>
    <dgm:pt modelId="{E2B60026-5B99-42B3-9671-5E76455B61B7}" type="pres">
      <dgm:prSet presAssocID="{DC0DC4C0-00AD-4341-A88F-119C393EED6F}" presName="vert1" presStyleCnt="0"/>
      <dgm:spPr/>
    </dgm:pt>
    <dgm:pt modelId="{2A34C954-0860-46BB-86FB-661B2311293C}" type="pres">
      <dgm:prSet presAssocID="{11DF7D07-7FE2-4A42-972C-C114E4626DCD}" presName="thickLine" presStyleLbl="alignNode1" presStyleIdx="6" presStyleCnt="9"/>
      <dgm:spPr/>
    </dgm:pt>
    <dgm:pt modelId="{99F21B8B-C048-4B88-B6F1-33A041C60E8B}" type="pres">
      <dgm:prSet presAssocID="{11DF7D07-7FE2-4A42-972C-C114E4626DCD}" presName="horz1" presStyleCnt="0"/>
      <dgm:spPr/>
    </dgm:pt>
    <dgm:pt modelId="{BE08FED3-2F60-4426-8A82-6091C577086D}" type="pres">
      <dgm:prSet presAssocID="{11DF7D07-7FE2-4A42-972C-C114E4626DCD}" presName="tx1" presStyleLbl="revTx" presStyleIdx="6" presStyleCnt="9"/>
      <dgm:spPr/>
    </dgm:pt>
    <dgm:pt modelId="{4EBF04BE-0C04-4413-8175-EB51B3B136D9}" type="pres">
      <dgm:prSet presAssocID="{11DF7D07-7FE2-4A42-972C-C114E4626DCD}" presName="vert1" presStyleCnt="0"/>
      <dgm:spPr/>
    </dgm:pt>
    <dgm:pt modelId="{0A2B3CC1-3619-4B1A-8499-2AB563C4F8D1}" type="pres">
      <dgm:prSet presAssocID="{767B907A-AD4A-4AF8-B6EF-D9856BEFF51E}" presName="thickLine" presStyleLbl="alignNode1" presStyleIdx="7" presStyleCnt="9"/>
      <dgm:spPr/>
    </dgm:pt>
    <dgm:pt modelId="{7D2EF3FB-EFFB-4436-AF80-88D0D41B2672}" type="pres">
      <dgm:prSet presAssocID="{767B907A-AD4A-4AF8-B6EF-D9856BEFF51E}" presName="horz1" presStyleCnt="0"/>
      <dgm:spPr/>
    </dgm:pt>
    <dgm:pt modelId="{81FF0BC4-F1DD-4978-BA65-AEC72351B815}" type="pres">
      <dgm:prSet presAssocID="{767B907A-AD4A-4AF8-B6EF-D9856BEFF51E}" presName="tx1" presStyleLbl="revTx" presStyleIdx="7" presStyleCnt="9"/>
      <dgm:spPr/>
    </dgm:pt>
    <dgm:pt modelId="{F77C999E-E8B9-4D5B-8772-EE5FF521DD4F}" type="pres">
      <dgm:prSet presAssocID="{767B907A-AD4A-4AF8-B6EF-D9856BEFF51E}" presName="vert1" presStyleCnt="0"/>
      <dgm:spPr/>
    </dgm:pt>
    <dgm:pt modelId="{209BD1DF-E527-4F57-BB25-0F731591D4AF}" type="pres">
      <dgm:prSet presAssocID="{CB502534-E70B-4BA0-9607-2240F8109D1D}" presName="thickLine" presStyleLbl="alignNode1" presStyleIdx="8" presStyleCnt="9"/>
      <dgm:spPr/>
    </dgm:pt>
    <dgm:pt modelId="{9F0BAFF5-A046-4558-AA7F-0423D85FC56F}" type="pres">
      <dgm:prSet presAssocID="{CB502534-E70B-4BA0-9607-2240F8109D1D}" presName="horz1" presStyleCnt="0"/>
      <dgm:spPr/>
    </dgm:pt>
    <dgm:pt modelId="{5ABDFE51-9033-4F8A-A9A2-C749BDB71F04}" type="pres">
      <dgm:prSet presAssocID="{CB502534-E70B-4BA0-9607-2240F8109D1D}" presName="tx1" presStyleLbl="revTx" presStyleIdx="8" presStyleCnt="9"/>
      <dgm:spPr/>
    </dgm:pt>
    <dgm:pt modelId="{F18EC718-05FE-4BC2-9456-9370DD65FEDC}" type="pres">
      <dgm:prSet presAssocID="{CB502534-E70B-4BA0-9607-2240F8109D1D}" presName="vert1" presStyleCnt="0"/>
      <dgm:spPr/>
    </dgm:pt>
  </dgm:ptLst>
  <dgm:cxnLst>
    <dgm:cxn modelId="{02643E0C-40B5-4AA1-8045-B77A6165B638}" type="presOf" srcId="{3EDF4E5B-06AC-4E03-AB05-9498AD8909A8}" destId="{77BEC13C-D6A0-460E-BBA2-AC68C6C51107}" srcOrd="0" destOrd="0" presId="urn:microsoft.com/office/officeart/2008/layout/LinedList"/>
    <dgm:cxn modelId="{465E260D-4671-4D8E-87D2-79240F3DBA62}" srcId="{3EDF4E5B-06AC-4E03-AB05-9498AD8909A8}" destId="{CB502534-E70B-4BA0-9607-2240F8109D1D}" srcOrd="8" destOrd="0" parTransId="{BC4E6C87-CC91-4946-9DD5-ED5B88D7C7BB}" sibTransId="{B94410B2-2E0F-4F5F-952E-4DE96E3CB034}"/>
    <dgm:cxn modelId="{8E7E8B14-6EA5-445C-BE68-0DF8B64FC632}" srcId="{3EDF4E5B-06AC-4E03-AB05-9498AD8909A8}" destId="{DC0DC4C0-00AD-4341-A88F-119C393EED6F}" srcOrd="5" destOrd="0" parTransId="{83CD750A-8795-465E-874B-D0DA85409A86}" sibTransId="{103C1EC5-C750-40A3-A5FB-8C12CF559E4C}"/>
    <dgm:cxn modelId="{1BC4E826-20AF-4B5C-A765-07A2AE0319F4}" type="presOf" srcId="{DC0DC4C0-00AD-4341-A88F-119C393EED6F}" destId="{843D74DB-CD9A-4C66-A47E-8707EE8BFBF9}" srcOrd="0" destOrd="0" presId="urn:microsoft.com/office/officeart/2008/layout/LinedList"/>
    <dgm:cxn modelId="{9464D227-B46F-4323-B862-42AA9D781C27}" type="presOf" srcId="{767B907A-AD4A-4AF8-B6EF-D9856BEFF51E}" destId="{81FF0BC4-F1DD-4978-BA65-AEC72351B815}" srcOrd="0" destOrd="0" presId="urn:microsoft.com/office/officeart/2008/layout/LinedList"/>
    <dgm:cxn modelId="{7BECA033-69EE-4FA3-BB54-14C965616417}" type="presOf" srcId="{FD8AA0C6-2B14-4537-9156-E9B7EF458101}" destId="{3D2FFA5A-4E2F-438B-8899-3A701E4A89A3}" srcOrd="0" destOrd="0" presId="urn:microsoft.com/office/officeart/2008/layout/LinedList"/>
    <dgm:cxn modelId="{E7A1EB37-9822-44D7-9723-454684F7F61E}" type="presOf" srcId="{8C16E6EF-C208-401A-B54A-FED5F6892E8F}" destId="{A7658589-458F-4060-8814-DAE6548983B9}" srcOrd="0" destOrd="0" presId="urn:microsoft.com/office/officeart/2008/layout/LinedList"/>
    <dgm:cxn modelId="{FD9BF549-0190-4B85-8D96-2BFD8A057342}" srcId="{3EDF4E5B-06AC-4E03-AB05-9498AD8909A8}" destId="{FD8AA0C6-2B14-4537-9156-E9B7EF458101}" srcOrd="0" destOrd="0" parTransId="{D130B996-9011-4CDE-9028-1BB753E49DB7}" sibTransId="{CE6F95C5-C474-4FC6-A653-C5A11267A08E}"/>
    <dgm:cxn modelId="{020DA86F-619B-427D-8CB1-7355A55DDB7E}" type="presOf" srcId="{D4628835-4AF0-49F2-96EE-247E4EB8E1E1}" destId="{807DD703-C161-4788-97FC-22A0B307CF2D}" srcOrd="0" destOrd="0" presId="urn:microsoft.com/office/officeart/2008/layout/LinedList"/>
    <dgm:cxn modelId="{9B039470-1FA3-493A-8816-77DBB569577F}" type="presOf" srcId="{23706192-F1B8-47FB-AE48-2556BFD943C9}" destId="{48E14BD4-6558-441C-8497-F2CF6DAB4391}" srcOrd="0" destOrd="0" presId="urn:microsoft.com/office/officeart/2008/layout/LinedList"/>
    <dgm:cxn modelId="{3C1CB853-D7A9-41BB-9487-73E3C65C20EF}" srcId="{3EDF4E5B-06AC-4E03-AB05-9498AD8909A8}" destId="{11DF7D07-7FE2-4A42-972C-C114E4626DCD}" srcOrd="6" destOrd="0" parTransId="{80D6CE7C-6EE5-4A57-9442-DD5DE44A899A}" sibTransId="{A0E46251-1B6E-4EAC-9960-0766E9059826}"/>
    <dgm:cxn modelId="{6581EE9B-5DCB-4CE0-8BF8-24FEB91E80E8}" type="presOf" srcId="{49B38E68-B05A-463A-86C7-2061D4EF4858}" destId="{B4232295-72B0-4FE6-8036-467C6FF2A0BB}" srcOrd="0" destOrd="0" presId="urn:microsoft.com/office/officeart/2008/layout/LinedList"/>
    <dgm:cxn modelId="{5309E6B8-8540-40C1-B1F3-0B885F60B89B}" type="presOf" srcId="{CB502534-E70B-4BA0-9607-2240F8109D1D}" destId="{5ABDFE51-9033-4F8A-A9A2-C749BDB71F04}" srcOrd="0" destOrd="0" presId="urn:microsoft.com/office/officeart/2008/layout/LinedList"/>
    <dgm:cxn modelId="{0476E1BB-A5A8-4D7C-BBD4-1613306D784B}" type="presOf" srcId="{11DF7D07-7FE2-4A42-972C-C114E4626DCD}" destId="{BE08FED3-2F60-4426-8A82-6091C577086D}" srcOrd="0" destOrd="0" presId="urn:microsoft.com/office/officeart/2008/layout/LinedList"/>
    <dgm:cxn modelId="{B349D6BE-CAB4-4403-9832-1BE4029BEFA2}" srcId="{3EDF4E5B-06AC-4E03-AB05-9498AD8909A8}" destId="{23706192-F1B8-47FB-AE48-2556BFD943C9}" srcOrd="2" destOrd="0" parTransId="{34D49CA4-4E39-4079-9BF7-C61283E25B8B}" sibTransId="{1044A300-45AE-4F1A-BD73-BE7B6F63044E}"/>
    <dgm:cxn modelId="{680D4BC9-9968-4AF4-946C-6E895FF90DD5}" srcId="{3EDF4E5B-06AC-4E03-AB05-9498AD8909A8}" destId="{49B38E68-B05A-463A-86C7-2061D4EF4858}" srcOrd="1" destOrd="0" parTransId="{43E48CEA-C65F-4751-89D9-97B1C99ABD3D}" sibTransId="{0000572C-6562-429C-920A-2F991AB40767}"/>
    <dgm:cxn modelId="{C6F476E9-D5E5-433D-B5A5-FC8DB857A472}" srcId="{3EDF4E5B-06AC-4E03-AB05-9498AD8909A8}" destId="{8C16E6EF-C208-401A-B54A-FED5F6892E8F}" srcOrd="3" destOrd="0" parTransId="{F21B2B71-E63C-4735-A1C1-D926AF477FBE}" sibTransId="{8DD80F95-9AB5-4CF6-A293-5368AF35C6B9}"/>
    <dgm:cxn modelId="{B222F8EF-61B9-4EF5-AEB9-6D5F6A9A1AEC}" srcId="{3EDF4E5B-06AC-4E03-AB05-9498AD8909A8}" destId="{767B907A-AD4A-4AF8-B6EF-D9856BEFF51E}" srcOrd="7" destOrd="0" parTransId="{C19EE973-493C-49C0-B22D-2B777E0F99DF}" sibTransId="{E15E7EC8-C04D-4393-9F8F-81EB82302DBC}"/>
    <dgm:cxn modelId="{DB2FE4F0-DD68-46BC-AEB8-F272C2B67436}" srcId="{3EDF4E5B-06AC-4E03-AB05-9498AD8909A8}" destId="{D4628835-4AF0-49F2-96EE-247E4EB8E1E1}" srcOrd="4" destOrd="0" parTransId="{C3E23240-43B2-4E62-8EE6-30F3C7D82971}" sibTransId="{46CE8523-1A79-4D70-B404-D0E3EAB8A97F}"/>
    <dgm:cxn modelId="{E1324F38-121C-4B8A-9AB8-AB83C6DFFBAF}" type="presParOf" srcId="{77BEC13C-D6A0-460E-BBA2-AC68C6C51107}" destId="{27DA4A4B-DF91-4971-9F56-C1696DFEE098}" srcOrd="0" destOrd="0" presId="urn:microsoft.com/office/officeart/2008/layout/LinedList"/>
    <dgm:cxn modelId="{A1DF8575-17C1-4886-8861-93C28C90B43B}" type="presParOf" srcId="{77BEC13C-D6A0-460E-BBA2-AC68C6C51107}" destId="{26039C9B-8E60-4E7E-B16A-F5CDF4CD3BBE}" srcOrd="1" destOrd="0" presId="urn:microsoft.com/office/officeart/2008/layout/LinedList"/>
    <dgm:cxn modelId="{5892F7C5-7D37-4067-9B90-C1D2138BC81B}" type="presParOf" srcId="{26039C9B-8E60-4E7E-B16A-F5CDF4CD3BBE}" destId="{3D2FFA5A-4E2F-438B-8899-3A701E4A89A3}" srcOrd="0" destOrd="0" presId="urn:microsoft.com/office/officeart/2008/layout/LinedList"/>
    <dgm:cxn modelId="{B992F044-1DD6-4FDD-BB74-9627967E681D}" type="presParOf" srcId="{26039C9B-8E60-4E7E-B16A-F5CDF4CD3BBE}" destId="{3CF8D6FB-AB21-4F7D-BE56-07C2C4CDB723}" srcOrd="1" destOrd="0" presId="urn:microsoft.com/office/officeart/2008/layout/LinedList"/>
    <dgm:cxn modelId="{D4235D9A-97F2-43EE-8A36-FCF520851DD1}" type="presParOf" srcId="{77BEC13C-D6A0-460E-BBA2-AC68C6C51107}" destId="{B62B8D9E-EB60-4440-9D44-2CBE0EAD464D}" srcOrd="2" destOrd="0" presId="urn:microsoft.com/office/officeart/2008/layout/LinedList"/>
    <dgm:cxn modelId="{073EDB53-41D9-4DBD-B325-5E86B4F08FD1}" type="presParOf" srcId="{77BEC13C-D6A0-460E-BBA2-AC68C6C51107}" destId="{B46D59BF-01F3-4592-9C52-A3A8EF752B76}" srcOrd="3" destOrd="0" presId="urn:microsoft.com/office/officeart/2008/layout/LinedList"/>
    <dgm:cxn modelId="{19C476A0-0503-47A9-865F-B5316166B1BA}" type="presParOf" srcId="{B46D59BF-01F3-4592-9C52-A3A8EF752B76}" destId="{B4232295-72B0-4FE6-8036-467C6FF2A0BB}" srcOrd="0" destOrd="0" presId="urn:microsoft.com/office/officeart/2008/layout/LinedList"/>
    <dgm:cxn modelId="{BFF00294-70D0-468A-B313-59F057BC80DB}" type="presParOf" srcId="{B46D59BF-01F3-4592-9C52-A3A8EF752B76}" destId="{5ECE413B-46AC-489F-8ADF-B6C86F0DC3BE}" srcOrd="1" destOrd="0" presId="urn:microsoft.com/office/officeart/2008/layout/LinedList"/>
    <dgm:cxn modelId="{5636B15B-B74F-47DF-A536-9157F5214431}" type="presParOf" srcId="{77BEC13C-D6A0-460E-BBA2-AC68C6C51107}" destId="{CD9971FC-1EF1-4E35-A3AC-9D20C07D1800}" srcOrd="4" destOrd="0" presId="urn:microsoft.com/office/officeart/2008/layout/LinedList"/>
    <dgm:cxn modelId="{C0C147B3-7EF6-4980-A7B5-21BB1E0E99BA}" type="presParOf" srcId="{77BEC13C-D6A0-460E-BBA2-AC68C6C51107}" destId="{0E247A86-2930-4CB2-B235-FFE7F1929FDF}" srcOrd="5" destOrd="0" presId="urn:microsoft.com/office/officeart/2008/layout/LinedList"/>
    <dgm:cxn modelId="{474980CE-DECC-4CD2-B909-172B88D6ED9F}" type="presParOf" srcId="{0E247A86-2930-4CB2-B235-FFE7F1929FDF}" destId="{48E14BD4-6558-441C-8497-F2CF6DAB4391}" srcOrd="0" destOrd="0" presId="urn:microsoft.com/office/officeart/2008/layout/LinedList"/>
    <dgm:cxn modelId="{4E96B74C-FBCA-4665-85FE-8DE6B8B6C4E6}" type="presParOf" srcId="{0E247A86-2930-4CB2-B235-FFE7F1929FDF}" destId="{2FF99565-2F4B-429F-A4E0-4F5238BC7A5D}" srcOrd="1" destOrd="0" presId="urn:microsoft.com/office/officeart/2008/layout/LinedList"/>
    <dgm:cxn modelId="{A7DA4532-015E-4B4A-A1D6-B3C1AB375EFB}" type="presParOf" srcId="{77BEC13C-D6A0-460E-BBA2-AC68C6C51107}" destId="{40CB22A4-EA14-4368-964B-7B7A443F5589}" srcOrd="6" destOrd="0" presId="urn:microsoft.com/office/officeart/2008/layout/LinedList"/>
    <dgm:cxn modelId="{00D13FD8-72F9-48D1-AC5D-05A98A1B8A31}" type="presParOf" srcId="{77BEC13C-D6A0-460E-BBA2-AC68C6C51107}" destId="{0B3979D2-9104-4012-A202-ADFE3E6AEBBA}" srcOrd="7" destOrd="0" presId="urn:microsoft.com/office/officeart/2008/layout/LinedList"/>
    <dgm:cxn modelId="{B721AB13-9540-4D0D-84F4-5D25CC0F76BF}" type="presParOf" srcId="{0B3979D2-9104-4012-A202-ADFE3E6AEBBA}" destId="{A7658589-458F-4060-8814-DAE6548983B9}" srcOrd="0" destOrd="0" presId="urn:microsoft.com/office/officeart/2008/layout/LinedList"/>
    <dgm:cxn modelId="{08325AE4-EAC1-4605-8599-733EA13B69E6}" type="presParOf" srcId="{0B3979D2-9104-4012-A202-ADFE3E6AEBBA}" destId="{1B493DF9-D3EF-454D-B411-5E24FC075973}" srcOrd="1" destOrd="0" presId="urn:microsoft.com/office/officeart/2008/layout/LinedList"/>
    <dgm:cxn modelId="{A754F690-4F33-458F-92C3-97B6243CE532}" type="presParOf" srcId="{77BEC13C-D6A0-460E-BBA2-AC68C6C51107}" destId="{CD6BC361-CC79-4472-8D21-302FFA9155C5}" srcOrd="8" destOrd="0" presId="urn:microsoft.com/office/officeart/2008/layout/LinedList"/>
    <dgm:cxn modelId="{CCCB8B1E-A235-4993-8F45-A8922C95C27A}" type="presParOf" srcId="{77BEC13C-D6A0-460E-BBA2-AC68C6C51107}" destId="{E766903B-A530-438D-8F97-0CD4D9F050E6}" srcOrd="9" destOrd="0" presId="urn:microsoft.com/office/officeart/2008/layout/LinedList"/>
    <dgm:cxn modelId="{DAC6FE34-3EC8-40DD-B3CD-D74573FBFE69}" type="presParOf" srcId="{E766903B-A530-438D-8F97-0CD4D9F050E6}" destId="{807DD703-C161-4788-97FC-22A0B307CF2D}" srcOrd="0" destOrd="0" presId="urn:microsoft.com/office/officeart/2008/layout/LinedList"/>
    <dgm:cxn modelId="{4729EF5C-6690-443B-BBCD-B12E7E15F73E}" type="presParOf" srcId="{E766903B-A530-438D-8F97-0CD4D9F050E6}" destId="{E7C221A6-A3FD-4614-A28F-403E59BD0265}" srcOrd="1" destOrd="0" presId="urn:microsoft.com/office/officeart/2008/layout/LinedList"/>
    <dgm:cxn modelId="{F004134E-FC8B-4E2F-886F-957B77751C8D}" type="presParOf" srcId="{77BEC13C-D6A0-460E-BBA2-AC68C6C51107}" destId="{A2E958C7-0580-4224-9334-BE8F5E77E969}" srcOrd="10" destOrd="0" presId="urn:microsoft.com/office/officeart/2008/layout/LinedList"/>
    <dgm:cxn modelId="{D1F97140-AA86-4F14-B4A0-E88DDD636692}" type="presParOf" srcId="{77BEC13C-D6A0-460E-BBA2-AC68C6C51107}" destId="{02D624BA-953C-4872-BFB0-DB71C3264571}" srcOrd="11" destOrd="0" presId="urn:microsoft.com/office/officeart/2008/layout/LinedList"/>
    <dgm:cxn modelId="{17EB4213-D32C-4BA0-AA31-9C1C2706D517}" type="presParOf" srcId="{02D624BA-953C-4872-BFB0-DB71C3264571}" destId="{843D74DB-CD9A-4C66-A47E-8707EE8BFBF9}" srcOrd="0" destOrd="0" presId="urn:microsoft.com/office/officeart/2008/layout/LinedList"/>
    <dgm:cxn modelId="{50A54320-39C8-4075-90CF-3604854AA4E2}" type="presParOf" srcId="{02D624BA-953C-4872-BFB0-DB71C3264571}" destId="{E2B60026-5B99-42B3-9671-5E76455B61B7}" srcOrd="1" destOrd="0" presId="urn:microsoft.com/office/officeart/2008/layout/LinedList"/>
    <dgm:cxn modelId="{14F6A3DB-DA8B-410B-9D2A-A3B2BDDA6C97}" type="presParOf" srcId="{77BEC13C-D6A0-460E-BBA2-AC68C6C51107}" destId="{2A34C954-0860-46BB-86FB-661B2311293C}" srcOrd="12" destOrd="0" presId="urn:microsoft.com/office/officeart/2008/layout/LinedList"/>
    <dgm:cxn modelId="{CD6D93D2-69A7-4325-A62E-588A8F54833E}" type="presParOf" srcId="{77BEC13C-D6A0-460E-BBA2-AC68C6C51107}" destId="{99F21B8B-C048-4B88-B6F1-33A041C60E8B}" srcOrd="13" destOrd="0" presId="urn:microsoft.com/office/officeart/2008/layout/LinedList"/>
    <dgm:cxn modelId="{FEA5F02E-42DB-4CA0-99DD-06D41883756E}" type="presParOf" srcId="{99F21B8B-C048-4B88-B6F1-33A041C60E8B}" destId="{BE08FED3-2F60-4426-8A82-6091C577086D}" srcOrd="0" destOrd="0" presId="urn:microsoft.com/office/officeart/2008/layout/LinedList"/>
    <dgm:cxn modelId="{153FB95A-71DC-4D32-8C00-A2AC1A21B945}" type="presParOf" srcId="{99F21B8B-C048-4B88-B6F1-33A041C60E8B}" destId="{4EBF04BE-0C04-4413-8175-EB51B3B136D9}" srcOrd="1" destOrd="0" presId="urn:microsoft.com/office/officeart/2008/layout/LinedList"/>
    <dgm:cxn modelId="{6635A6B9-477E-4A8B-8969-1ABF1E4E5648}" type="presParOf" srcId="{77BEC13C-D6A0-460E-BBA2-AC68C6C51107}" destId="{0A2B3CC1-3619-4B1A-8499-2AB563C4F8D1}" srcOrd="14" destOrd="0" presId="urn:microsoft.com/office/officeart/2008/layout/LinedList"/>
    <dgm:cxn modelId="{5837036E-7A53-417A-8C5A-BF58581C093B}" type="presParOf" srcId="{77BEC13C-D6A0-460E-BBA2-AC68C6C51107}" destId="{7D2EF3FB-EFFB-4436-AF80-88D0D41B2672}" srcOrd="15" destOrd="0" presId="urn:microsoft.com/office/officeart/2008/layout/LinedList"/>
    <dgm:cxn modelId="{5334CCDF-D056-4C62-9047-5EB20EC126F7}" type="presParOf" srcId="{7D2EF3FB-EFFB-4436-AF80-88D0D41B2672}" destId="{81FF0BC4-F1DD-4978-BA65-AEC72351B815}" srcOrd="0" destOrd="0" presId="urn:microsoft.com/office/officeart/2008/layout/LinedList"/>
    <dgm:cxn modelId="{8AAEA1E5-4A34-4E78-8141-17491A10BC3E}" type="presParOf" srcId="{7D2EF3FB-EFFB-4436-AF80-88D0D41B2672}" destId="{F77C999E-E8B9-4D5B-8772-EE5FF521DD4F}" srcOrd="1" destOrd="0" presId="urn:microsoft.com/office/officeart/2008/layout/LinedList"/>
    <dgm:cxn modelId="{7F89DB3C-FE95-460A-ACE0-4A4122FB1E2C}" type="presParOf" srcId="{77BEC13C-D6A0-460E-BBA2-AC68C6C51107}" destId="{209BD1DF-E527-4F57-BB25-0F731591D4AF}" srcOrd="16" destOrd="0" presId="urn:microsoft.com/office/officeart/2008/layout/LinedList"/>
    <dgm:cxn modelId="{4280FF3C-ABCE-4BE2-BCA5-42E96EB21045}" type="presParOf" srcId="{77BEC13C-D6A0-460E-BBA2-AC68C6C51107}" destId="{9F0BAFF5-A046-4558-AA7F-0423D85FC56F}" srcOrd="17" destOrd="0" presId="urn:microsoft.com/office/officeart/2008/layout/LinedList"/>
    <dgm:cxn modelId="{CC388A79-430F-452E-BD7E-6D98F27736BD}" type="presParOf" srcId="{9F0BAFF5-A046-4558-AA7F-0423D85FC56F}" destId="{5ABDFE51-9033-4F8A-A9A2-C749BDB71F04}" srcOrd="0" destOrd="0" presId="urn:microsoft.com/office/officeart/2008/layout/LinedList"/>
    <dgm:cxn modelId="{C8B973EB-C274-41DA-8A5E-575416BC9D75}" type="presParOf" srcId="{9F0BAFF5-A046-4558-AA7F-0423D85FC56F}" destId="{F18EC718-05FE-4BC2-9456-9370DD65FEDC}"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15597E2-6034-477B-A86D-6C13CAEA2DB5}">
      <dsp:nvSpPr>
        <dsp:cNvPr id="0" name=""/>
        <dsp:cNvSpPr/>
      </dsp:nvSpPr>
      <dsp:spPr>
        <a:xfrm>
          <a:off x="860" y="1084662"/>
          <a:ext cx="1219460" cy="82201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22860" rIns="34290" bIns="22860" numCol="1" spcCol="1270" anchor="ctr" anchorCtr="0">
          <a:noAutofit/>
        </a:bodyPr>
        <a:lstStyle/>
        <a:p>
          <a:pPr marL="0" lvl="0" indent="0" algn="ctr" defTabSz="800100" rtl="0">
            <a:lnSpc>
              <a:spcPct val="90000"/>
            </a:lnSpc>
            <a:spcBef>
              <a:spcPct val="0"/>
            </a:spcBef>
            <a:spcAft>
              <a:spcPct val="35000"/>
            </a:spcAft>
            <a:buNone/>
          </a:pPr>
          <a:r>
            <a:rPr lang="en-US" sz="1800" kern="1200" dirty="0"/>
            <a:t>ESCO</a:t>
          </a:r>
        </a:p>
      </dsp:txBody>
      <dsp:txXfrm>
        <a:off x="24936" y="1108738"/>
        <a:ext cx="1171308" cy="773861"/>
      </dsp:txXfrm>
    </dsp:sp>
    <dsp:sp modelId="{AE358B02-574A-488B-A09C-E4B238F661EA}">
      <dsp:nvSpPr>
        <dsp:cNvPr id="0" name=""/>
        <dsp:cNvSpPr/>
      </dsp:nvSpPr>
      <dsp:spPr>
        <a:xfrm>
          <a:off x="122806" y="1906676"/>
          <a:ext cx="145420" cy="738804"/>
        </a:xfrm>
        <a:custGeom>
          <a:avLst/>
          <a:gdLst/>
          <a:ahLst/>
          <a:cxnLst/>
          <a:rect l="0" t="0" r="0" b="0"/>
          <a:pathLst>
            <a:path>
              <a:moveTo>
                <a:pt x="0" y="0"/>
              </a:moveTo>
              <a:lnTo>
                <a:pt x="0" y="738804"/>
              </a:lnTo>
              <a:lnTo>
                <a:pt x="145420" y="738804"/>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8B339CAD-B8DA-4E12-B6B1-4D2693D9B230}">
      <dsp:nvSpPr>
        <dsp:cNvPr id="0" name=""/>
        <dsp:cNvSpPr/>
      </dsp:nvSpPr>
      <dsp:spPr>
        <a:xfrm>
          <a:off x="268227" y="2034780"/>
          <a:ext cx="2207203" cy="1221399"/>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0955" tIns="13970" rIns="20955" bIns="13970" numCol="1" spcCol="1270" anchor="ctr" anchorCtr="0">
          <a:noAutofit/>
        </a:bodyPr>
        <a:lstStyle/>
        <a:p>
          <a:pPr marL="0" lvl="0" indent="0" algn="ctr" defTabSz="466725" rtl="0">
            <a:lnSpc>
              <a:spcPct val="90000"/>
            </a:lnSpc>
            <a:spcBef>
              <a:spcPct val="0"/>
            </a:spcBef>
            <a:spcAft>
              <a:spcPct val="35000"/>
            </a:spcAft>
            <a:buNone/>
          </a:pPr>
          <a:r>
            <a:rPr lang="de-DE" sz="1050" kern="1200" dirty="0"/>
            <a:t>Energiedienstleistungsunternehmen (auch als ESCO bezeichnet), das die Energiedienstleistungen erbringt</a:t>
          </a:r>
          <a:endParaRPr lang="en-US" sz="1050" kern="1200" dirty="0"/>
        </a:p>
      </dsp:txBody>
      <dsp:txXfrm>
        <a:off x="304001" y="2070554"/>
        <a:ext cx="2135655" cy="1149851"/>
      </dsp:txXfrm>
    </dsp:sp>
    <dsp:sp modelId="{14250B88-3242-4368-94A3-1524A5994A74}">
      <dsp:nvSpPr>
        <dsp:cNvPr id="0" name=""/>
        <dsp:cNvSpPr/>
      </dsp:nvSpPr>
      <dsp:spPr>
        <a:xfrm>
          <a:off x="2512929" y="1084662"/>
          <a:ext cx="1219460" cy="82201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22860" rIns="34290" bIns="22860" numCol="1" spcCol="1270" anchor="ctr" anchorCtr="0">
          <a:noAutofit/>
        </a:bodyPr>
        <a:lstStyle/>
        <a:p>
          <a:pPr marL="0" lvl="0" indent="0" algn="ctr" defTabSz="800100" rtl="0">
            <a:lnSpc>
              <a:spcPct val="90000"/>
            </a:lnSpc>
            <a:spcBef>
              <a:spcPct val="0"/>
            </a:spcBef>
            <a:spcAft>
              <a:spcPct val="35000"/>
            </a:spcAft>
            <a:buNone/>
          </a:pPr>
          <a:r>
            <a:rPr lang="en-US" sz="1800" kern="1200" dirty="0"/>
            <a:t>Kunde</a:t>
          </a:r>
        </a:p>
      </dsp:txBody>
      <dsp:txXfrm>
        <a:off x="2537005" y="1108738"/>
        <a:ext cx="1171308" cy="773861"/>
      </dsp:txXfrm>
    </dsp:sp>
    <dsp:sp modelId="{C447119C-C2AA-479A-AD0A-40DF0ADF956D}">
      <dsp:nvSpPr>
        <dsp:cNvPr id="0" name=""/>
        <dsp:cNvSpPr/>
      </dsp:nvSpPr>
      <dsp:spPr>
        <a:xfrm>
          <a:off x="2634875" y="1906676"/>
          <a:ext cx="145420" cy="738804"/>
        </a:xfrm>
        <a:custGeom>
          <a:avLst/>
          <a:gdLst/>
          <a:ahLst/>
          <a:cxnLst/>
          <a:rect l="0" t="0" r="0" b="0"/>
          <a:pathLst>
            <a:path>
              <a:moveTo>
                <a:pt x="0" y="0"/>
              </a:moveTo>
              <a:lnTo>
                <a:pt x="0" y="738804"/>
              </a:lnTo>
              <a:lnTo>
                <a:pt x="145420" y="738804"/>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F4A2217F-1587-4200-A5A8-68A722693404}">
      <dsp:nvSpPr>
        <dsp:cNvPr id="0" name=""/>
        <dsp:cNvSpPr/>
      </dsp:nvSpPr>
      <dsp:spPr>
        <a:xfrm>
          <a:off x="2780296" y="2034780"/>
          <a:ext cx="1505321" cy="1221399"/>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0955" tIns="13970" rIns="20955" bIns="13970" numCol="1" spcCol="1270" anchor="ctr" anchorCtr="0">
          <a:noAutofit/>
        </a:bodyPr>
        <a:lstStyle/>
        <a:p>
          <a:pPr marL="0" lvl="0" indent="0" algn="ctr" defTabSz="466725" rtl="0">
            <a:lnSpc>
              <a:spcPct val="90000"/>
            </a:lnSpc>
            <a:spcBef>
              <a:spcPct val="0"/>
            </a:spcBef>
            <a:spcAft>
              <a:spcPct val="35000"/>
            </a:spcAft>
            <a:buNone/>
          </a:pPr>
          <a:r>
            <a:rPr lang="de-DE" sz="1050" kern="1200" dirty="0"/>
            <a:t>Eigentümer einer Einrichtung/Anlage oder eines Betriebsgeländes, der an der neuen EE-Maßnahmen interessiert ist</a:t>
          </a:r>
          <a:endParaRPr lang="en-US" sz="1050" kern="1200" dirty="0"/>
        </a:p>
      </dsp:txBody>
      <dsp:txXfrm>
        <a:off x="2816070" y="2070554"/>
        <a:ext cx="1433773" cy="1149851"/>
      </dsp:txXfrm>
    </dsp:sp>
    <dsp:sp modelId="{ADE153AB-FF38-437C-96DE-3F51334F04CE}">
      <dsp:nvSpPr>
        <dsp:cNvPr id="0" name=""/>
        <dsp:cNvSpPr/>
      </dsp:nvSpPr>
      <dsp:spPr>
        <a:xfrm>
          <a:off x="4209616" y="1084662"/>
          <a:ext cx="1786960" cy="82201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22860" rIns="34290" bIns="22860" numCol="1" spcCol="1270" anchor="ctr" anchorCtr="0">
          <a:noAutofit/>
        </a:bodyPr>
        <a:lstStyle/>
        <a:p>
          <a:pPr marL="0" lvl="0" indent="0" algn="ctr" defTabSz="800100" rtl="0">
            <a:lnSpc>
              <a:spcPct val="90000"/>
            </a:lnSpc>
            <a:spcBef>
              <a:spcPct val="0"/>
            </a:spcBef>
            <a:spcAft>
              <a:spcPct val="35000"/>
            </a:spcAft>
            <a:buNone/>
          </a:pPr>
          <a:r>
            <a:rPr lang="en-US" sz="1800" kern="1200" dirty="0" err="1"/>
            <a:t>Energieversorger</a:t>
          </a:r>
          <a:endParaRPr lang="en-US" sz="1800" kern="1200" dirty="0"/>
        </a:p>
      </dsp:txBody>
      <dsp:txXfrm>
        <a:off x="4233692" y="1108738"/>
        <a:ext cx="1738808" cy="773861"/>
      </dsp:txXfrm>
    </dsp:sp>
    <dsp:sp modelId="{A335640C-664E-4760-BE1D-A76EF58FBABF}">
      <dsp:nvSpPr>
        <dsp:cNvPr id="0" name=""/>
        <dsp:cNvSpPr/>
      </dsp:nvSpPr>
      <dsp:spPr>
        <a:xfrm>
          <a:off x="4388312" y="1906676"/>
          <a:ext cx="202170" cy="738804"/>
        </a:xfrm>
        <a:custGeom>
          <a:avLst/>
          <a:gdLst/>
          <a:ahLst/>
          <a:cxnLst/>
          <a:rect l="0" t="0" r="0" b="0"/>
          <a:pathLst>
            <a:path>
              <a:moveTo>
                <a:pt x="0" y="0"/>
              </a:moveTo>
              <a:lnTo>
                <a:pt x="0" y="738804"/>
              </a:lnTo>
              <a:lnTo>
                <a:pt x="202170" y="738804"/>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04D2A6E5-C795-4697-9E4E-AB28DD9E2D31}">
      <dsp:nvSpPr>
        <dsp:cNvPr id="0" name=""/>
        <dsp:cNvSpPr/>
      </dsp:nvSpPr>
      <dsp:spPr>
        <a:xfrm>
          <a:off x="4590483" y="2034780"/>
          <a:ext cx="1417959" cy="1221399"/>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0955" tIns="13970" rIns="20955" bIns="13970" numCol="1" spcCol="1270" anchor="ctr" anchorCtr="0">
          <a:noAutofit/>
        </a:bodyPr>
        <a:lstStyle/>
        <a:p>
          <a:pPr marL="0" lvl="0" indent="0" algn="ctr" defTabSz="466725" rtl="0">
            <a:lnSpc>
              <a:spcPct val="90000"/>
            </a:lnSpc>
            <a:spcBef>
              <a:spcPct val="0"/>
            </a:spcBef>
            <a:spcAft>
              <a:spcPct val="35000"/>
            </a:spcAft>
            <a:buNone/>
          </a:pPr>
          <a:r>
            <a:rPr lang="de-DE" sz="1050" kern="1200" dirty="0"/>
            <a:t>Wie der Name schon sagt, ist dies der Energieanbieter</a:t>
          </a:r>
          <a:endParaRPr lang="en-US" sz="1050" kern="1200" dirty="0"/>
        </a:p>
      </dsp:txBody>
      <dsp:txXfrm>
        <a:off x="4626257" y="2070554"/>
        <a:ext cx="1346411" cy="1149851"/>
      </dsp:txXfrm>
    </dsp:sp>
    <dsp:sp modelId="{080B790B-CD27-4888-8342-8DE7203EDE08}">
      <dsp:nvSpPr>
        <dsp:cNvPr id="0" name=""/>
        <dsp:cNvSpPr/>
      </dsp:nvSpPr>
      <dsp:spPr>
        <a:xfrm>
          <a:off x="6305015" y="1078028"/>
          <a:ext cx="1219460" cy="82201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22860" rIns="34290" bIns="22860" numCol="1" spcCol="1270" anchor="ctr" anchorCtr="0">
          <a:noAutofit/>
        </a:bodyPr>
        <a:lstStyle/>
        <a:p>
          <a:pPr marL="0" lvl="0" indent="0" algn="ctr" defTabSz="800100" rtl="0">
            <a:lnSpc>
              <a:spcPct val="90000"/>
            </a:lnSpc>
            <a:spcBef>
              <a:spcPct val="0"/>
            </a:spcBef>
            <a:spcAft>
              <a:spcPct val="35000"/>
            </a:spcAft>
            <a:buNone/>
          </a:pPr>
          <a:r>
            <a:rPr lang="en-US" sz="1800" kern="1200" dirty="0"/>
            <a:t>EPC-Moderator (optional)</a:t>
          </a:r>
        </a:p>
      </dsp:txBody>
      <dsp:txXfrm>
        <a:off x="6329091" y="1102104"/>
        <a:ext cx="1171308" cy="773861"/>
      </dsp:txXfrm>
    </dsp:sp>
    <dsp:sp modelId="{AD83BB80-41F2-4BA7-801D-96AF2102D499}">
      <dsp:nvSpPr>
        <dsp:cNvPr id="0" name=""/>
        <dsp:cNvSpPr/>
      </dsp:nvSpPr>
      <dsp:spPr>
        <a:xfrm>
          <a:off x="6426961" y="1900042"/>
          <a:ext cx="141847" cy="951252"/>
        </a:xfrm>
        <a:custGeom>
          <a:avLst/>
          <a:gdLst/>
          <a:ahLst/>
          <a:cxnLst/>
          <a:rect l="0" t="0" r="0" b="0"/>
          <a:pathLst>
            <a:path>
              <a:moveTo>
                <a:pt x="0" y="0"/>
              </a:moveTo>
              <a:lnTo>
                <a:pt x="0" y="951252"/>
              </a:lnTo>
              <a:lnTo>
                <a:pt x="141847" y="951252"/>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B6FAB7FD-2AFE-4272-BCB5-F01D47007BC6}">
      <dsp:nvSpPr>
        <dsp:cNvPr id="0" name=""/>
        <dsp:cNvSpPr/>
      </dsp:nvSpPr>
      <dsp:spPr>
        <a:xfrm>
          <a:off x="6568809" y="2034780"/>
          <a:ext cx="1320392" cy="1633028"/>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0955" tIns="13970" rIns="20955" bIns="13970" numCol="1" spcCol="1270" anchor="ctr" anchorCtr="0">
          <a:noAutofit/>
        </a:bodyPr>
        <a:lstStyle/>
        <a:p>
          <a:pPr marL="0" lvl="0" indent="0" algn="ctr" defTabSz="466725" rtl="0">
            <a:lnSpc>
              <a:spcPct val="90000"/>
            </a:lnSpc>
            <a:spcBef>
              <a:spcPct val="0"/>
            </a:spcBef>
            <a:spcAft>
              <a:spcPct val="35000"/>
            </a:spcAft>
            <a:buNone/>
          </a:pPr>
          <a:r>
            <a:rPr lang="en-US" sz="1050" kern="1200" dirty="0"/>
            <a:t>Beratungsunternehmen </a:t>
          </a:r>
          <a:r>
            <a:rPr lang="de-DE" sz="1050" kern="1200" dirty="0"/>
            <a:t>bietet Know-how und Erfahrung, um Kunden zu unterstützen. Der EPC-Moderator kann als Vermittler zwischen dem Kunden und ESCO fungieren</a:t>
          </a:r>
          <a:endParaRPr lang="en-US" sz="1050" kern="1200" dirty="0"/>
        </a:p>
      </dsp:txBody>
      <dsp:txXfrm>
        <a:off x="6607482" y="2073453"/>
        <a:ext cx="1243046" cy="1555682"/>
      </dsp:txXfrm>
    </dsp:sp>
    <dsp:sp modelId="{22FE76BC-0A72-4522-8D91-0AF1BD7F3F28}">
      <dsp:nvSpPr>
        <dsp:cNvPr id="0" name=""/>
        <dsp:cNvSpPr/>
      </dsp:nvSpPr>
      <dsp:spPr>
        <a:xfrm>
          <a:off x="7829340" y="1053700"/>
          <a:ext cx="2681825" cy="82201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22860" rIns="34290" bIns="22860" numCol="1" spcCol="1270" anchor="ctr" anchorCtr="0">
          <a:noAutofit/>
        </a:bodyPr>
        <a:lstStyle/>
        <a:p>
          <a:pPr marL="0" lvl="0" indent="0" algn="ctr" defTabSz="800100" rtl="0">
            <a:lnSpc>
              <a:spcPct val="90000"/>
            </a:lnSpc>
            <a:spcBef>
              <a:spcPct val="0"/>
            </a:spcBef>
            <a:spcAft>
              <a:spcPct val="35000"/>
            </a:spcAft>
            <a:buNone/>
          </a:pPr>
          <a:r>
            <a:rPr lang="en-US" sz="1800" kern="1200" dirty="0" err="1"/>
            <a:t>Finanzierungsinstitutionen</a:t>
          </a:r>
          <a:r>
            <a:rPr lang="en-US" sz="1800" kern="1200" dirty="0"/>
            <a:t> (optional)</a:t>
          </a:r>
        </a:p>
      </dsp:txBody>
      <dsp:txXfrm>
        <a:off x="7853416" y="1077776"/>
        <a:ext cx="2633673" cy="773861"/>
      </dsp:txXfrm>
    </dsp:sp>
    <dsp:sp modelId="{A16F6E08-D19F-4C77-A684-B825E55E47CF}">
      <dsp:nvSpPr>
        <dsp:cNvPr id="0" name=""/>
        <dsp:cNvSpPr/>
      </dsp:nvSpPr>
      <dsp:spPr>
        <a:xfrm>
          <a:off x="8097523" y="1875714"/>
          <a:ext cx="500767" cy="769766"/>
        </a:xfrm>
        <a:custGeom>
          <a:avLst/>
          <a:gdLst/>
          <a:ahLst/>
          <a:cxnLst/>
          <a:rect l="0" t="0" r="0" b="0"/>
          <a:pathLst>
            <a:path>
              <a:moveTo>
                <a:pt x="0" y="0"/>
              </a:moveTo>
              <a:lnTo>
                <a:pt x="0" y="769766"/>
              </a:lnTo>
              <a:lnTo>
                <a:pt x="500767" y="769766"/>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39109B46-5400-448B-96F1-DA171D572463}">
      <dsp:nvSpPr>
        <dsp:cNvPr id="0" name=""/>
        <dsp:cNvSpPr/>
      </dsp:nvSpPr>
      <dsp:spPr>
        <a:xfrm>
          <a:off x="8598291" y="2034780"/>
          <a:ext cx="1662797" cy="1221399"/>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0955" tIns="13970" rIns="20955" bIns="13970" numCol="1" spcCol="1270" anchor="ctr" anchorCtr="0">
          <a:noAutofit/>
        </a:bodyPr>
        <a:lstStyle/>
        <a:p>
          <a:pPr marL="0" lvl="0" indent="0" algn="ctr" defTabSz="466725" rtl="0">
            <a:lnSpc>
              <a:spcPct val="90000"/>
            </a:lnSpc>
            <a:spcBef>
              <a:spcPct val="0"/>
            </a:spcBef>
            <a:spcAft>
              <a:spcPct val="35000"/>
            </a:spcAft>
            <a:buNone/>
          </a:pPr>
          <a:r>
            <a:rPr lang="de-DE" sz="1050" kern="1200" dirty="0"/>
            <a:t>Kann traditionelle Banken, spezialisierte Finanzierungsanbieter oder staatliche Förderungen umfassen</a:t>
          </a:r>
          <a:endParaRPr lang="en-US" sz="1050" kern="1200" dirty="0"/>
        </a:p>
      </dsp:txBody>
      <dsp:txXfrm>
        <a:off x="8634065" y="2070554"/>
        <a:ext cx="1591249" cy="114985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032E6CA-433D-4613-9414-48BFA988E377}">
      <dsp:nvSpPr>
        <dsp:cNvPr id="0" name=""/>
        <dsp:cNvSpPr/>
      </dsp:nvSpPr>
      <dsp:spPr>
        <a:xfrm>
          <a:off x="52" y="64762"/>
          <a:ext cx="4979063" cy="547200"/>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77216" rIns="135128" bIns="77216" numCol="1" spcCol="1270" anchor="ctr" anchorCtr="0">
          <a:noAutofit/>
        </a:bodyPr>
        <a:lstStyle/>
        <a:p>
          <a:pPr marL="0" lvl="0" indent="0" algn="ctr" defTabSz="844550" rtl="0">
            <a:lnSpc>
              <a:spcPct val="90000"/>
            </a:lnSpc>
            <a:spcBef>
              <a:spcPct val="0"/>
            </a:spcBef>
            <a:spcAft>
              <a:spcPct val="35000"/>
            </a:spcAft>
            <a:buNone/>
          </a:pPr>
          <a:r>
            <a:rPr lang="en-US" sz="1900" i="1" kern="1200" dirty="0"/>
            <a:t>Guaranteed  Savings</a:t>
          </a:r>
          <a:r>
            <a:rPr lang="en-US" sz="1900" kern="1200" dirty="0"/>
            <a:t>-Modell</a:t>
          </a:r>
        </a:p>
      </dsp:txBody>
      <dsp:txXfrm>
        <a:off x="52" y="64762"/>
        <a:ext cx="4979063" cy="547200"/>
      </dsp:txXfrm>
    </dsp:sp>
    <dsp:sp modelId="{09AFC1FD-E876-4598-A540-BC2E8B9D833F}">
      <dsp:nvSpPr>
        <dsp:cNvPr id="0" name=""/>
        <dsp:cNvSpPr/>
      </dsp:nvSpPr>
      <dsp:spPr>
        <a:xfrm>
          <a:off x="52" y="611962"/>
          <a:ext cx="4979063" cy="2712059"/>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1346" tIns="101346" rIns="135128" bIns="152019" numCol="1" spcCol="1270" anchor="t" anchorCtr="0">
          <a:noAutofit/>
        </a:bodyPr>
        <a:lstStyle/>
        <a:p>
          <a:pPr marL="171450" lvl="1" indent="-171450" algn="l" defTabSz="844550" rtl="0">
            <a:lnSpc>
              <a:spcPct val="90000"/>
            </a:lnSpc>
            <a:spcBef>
              <a:spcPct val="0"/>
            </a:spcBef>
            <a:spcAft>
              <a:spcPct val="15000"/>
            </a:spcAft>
            <a:buChar char="•"/>
          </a:pPr>
          <a:r>
            <a:rPr lang="de-DE" sz="1900" kern="1200" dirty="0"/>
            <a:t>Die ESCO plant und implementiert das Projekt und garantiert die Energieeinsparungen</a:t>
          </a:r>
          <a:endParaRPr lang="en-US" sz="1900" kern="1200" dirty="0"/>
        </a:p>
        <a:p>
          <a:pPr marL="171450" lvl="1" indent="-171450" algn="l" defTabSz="844550" rtl="0">
            <a:lnSpc>
              <a:spcPct val="90000"/>
            </a:lnSpc>
            <a:spcBef>
              <a:spcPct val="0"/>
            </a:spcBef>
            <a:spcAft>
              <a:spcPct val="15000"/>
            </a:spcAft>
            <a:buChar char="•"/>
          </a:pPr>
          <a:r>
            <a:rPr lang="de-DE" sz="1900" kern="1200" dirty="0"/>
            <a:t>Wenn die Einsparungen über dem garantierten Niveau liegen, werden die zusätzlichen Einsparungen zwischen dem Kunden und dem ESCO aufgeteilt. Liegen sie jedoch unter dem garantierten Niveau, ist das ESCO verpflichtet, Defizite an den Kunden zurückzuzahlen</a:t>
          </a:r>
          <a:endParaRPr lang="en-US" sz="1900" kern="1200" dirty="0"/>
        </a:p>
      </dsp:txBody>
      <dsp:txXfrm>
        <a:off x="52" y="611962"/>
        <a:ext cx="4979063" cy="2712059"/>
      </dsp:txXfrm>
    </dsp:sp>
    <dsp:sp modelId="{B019B800-730E-4094-9A67-18878AE29B9B}">
      <dsp:nvSpPr>
        <dsp:cNvPr id="0" name=""/>
        <dsp:cNvSpPr/>
      </dsp:nvSpPr>
      <dsp:spPr>
        <a:xfrm>
          <a:off x="5676184" y="64762"/>
          <a:ext cx="4979063" cy="547200"/>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77216" rIns="135128" bIns="77216" numCol="1" spcCol="1270" anchor="ctr" anchorCtr="0">
          <a:noAutofit/>
        </a:bodyPr>
        <a:lstStyle/>
        <a:p>
          <a:pPr marL="0" lvl="0" indent="0" algn="ctr" defTabSz="844550" rtl="0">
            <a:lnSpc>
              <a:spcPct val="90000"/>
            </a:lnSpc>
            <a:spcBef>
              <a:spcPct val="0"/>
            </a:spcBef>
            <a:spcAft>
              <a:spcPct val="35000"/>
            </a:spcAft>
            <a:buNone/>
          </a:pPr>
          <a:r>
            <a:rPr lang="en-US" sz="1900" i="1" kern="1200" dirty="0"/>
            <a:t>Shared Savings</a:t>
          </a:r>
          <a:r>
            <a:rPr lang="en-US" sz="1900" kern="1200" dirty="0"/>
            <a:t>-Modell  </a:t>
          </a:r>
        </a:p>
      </dsp:txBody>
      <dsp:txXfrm>
        <a:off x="5676184" y="64762"/>
        <a:ext cx="4979063" cy="547200"/>
      </dsp:txXfrm>
    </dsp:sp>
    <dsp:sp modelId="{D34D202D-850E-4EE0-ABA8-3FB437840635}">
      <dsp:nvSpPr>
        <dsp:cNvPr id="0" name=""/>
        <dsp:cNvSpPr/>
      </dsp:nvSpPr>
      <dsp:spPr>
        <a:xfrm>
          <a:off x="5676184" y="611962"/>
          <a:ext cx="4979063" cy="2712059"/>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1346" tIns="101346" rIns="135128" bIns="152019" numCol="1" spcCol="1270" anchor="t" anchorCtr="0">
          <a:noAutofit/>
        </a:bodyPr>
        <a:lstStyle/>
        <a:p>
          <a:pPr marL="171450" lvl="1" indent="-171450" algn="l" defTabSz="844550" rtl="0">
            <a:lnSpc>
              <a:spcPct val="90000"/>
            </a:lnSpc>
            <a:spcBef>
              <a:spcPct val="0"/>
            </a:spcBef>
            <a:spcAft>
              <a:spcPct val="15000"/>
            </a:spcAft>
            <a:buChar char="•"/>
          </a:pPr>
          <a:r>
            <a:rPr lang="de-DE" sz="1900" kern="1200" dirty="0"/>
            <a:t>Die Einsparungen werden nach einem festgelegten Prozentsatz aufgeteilt</a:t>
          </a:r>
          <a:endParaRPr lang="en-US" sz="1900" kern="1200" dirty="0"/>
        </a:p>
        <a:p>
          <a:pPr marL="171450" lvl="1" indent="-171450" algn="l" defTabSz="844550" rtl="0">
            <a:lnSpc>
              <a:spcPct val="90000"/>
            </a:lnSpc>
            <a:spcBef>
              <a:spcPct val="0"/>
            </a:spcBef>
            <a:spcAft>
              <a:spcPct val="15000"/>
            </a:spcAft>
            <a:buChar char="•"/>
          </a:pPr>
          <a:r>
            <a:rPr lang="de-DE" sz="1900" kern="1200" dirty="0"/>
            <a:t>In der Regel gibt es auch Unterschiede in der Zahlungsmodalität, im primären technischen Fokus sowie in der Aufteilung von Energieeinsparungen</a:t>
          </a:r>
          <a:endParaRPr lang="en-US" sz="1900" kern="1200" dirty="0"/>
        </a:p>
      </dsp:txBody>
      <dsp:txXfrm>
        <a:off x="5676184" y="611962"/>
        <a:ext cx="4979063" cy="271205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B65C628-EF33-4757-843F-6638C0F65766}">
      <dsp:nvSpPr>
        <dsp:cNvPr id="0" name=""/>
        <dsp:cNvSpPr/>
      </dsp:nvSpPr>
      <dsp:spPr>
        <a:xfrm>
          <a:off x="0" y="33043"/>
          <a:ext cx="10436525" cy="834228"/>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rtl="0">
            <a:lnSpc>
              <a:spcPct val="90000"/>
            </a:lnSpc>
            <a:spcBef>
              <a:spcPct val="0"/>
            </a:spcBef>
            <a:spcAft>
              <a:spcPct val="35000"/>
            </a:spcAft>
            <a:buNone/>
          </a:pPr>
          <a:r>
            <a:rPr lang="en-US" sz="2100" kern="1200" dirty="0"/>
            <a:t>In </a:t>
          </a:r>
          <a:r>
            <a:rPr lang="en-US" sz="2100" kern="1200" dirty="0" err="1"/>
            <a:t>einem</a:t>
          </a:r>
          <a:r>
            <a:rPr lang="en-US" sz="2100" kern="1200" dirty="0"/>
            <a:t> </a:t>
          </a:r>
          <a:r>
            <a:rPr lang="en-US" sz="2100" kern="1200" dirty="0" err="1"/>
            <a:t>klassischen</a:t>
          </a:r>
          <a:r>
            <a:rPr lang="en-US" sz="2100" kern="1200" dirty="0"/>
            <a:t> </a:t>
          </a:r>
          <a:r>
            <a:rPr lang="en-US" sz="2100" i="1" kern="1200" dirty="0"/>
            <a:t>Shared Savings</a:t>
          </a:r>
          <a:r>
            <a:rPr lang="en-US" sz="2100" kern="1200" dirty="0"/>
            <a:t>-Modell, die ESCO:</a:t>
          </a:r>
        </a:p>
      </dsp:txBody>
      <dsp:txXfrm>
        <a:off x="40724" y="73767"/>
        <a:ext cx="10355077" cy="752780"/>
      </dsp:txXfrm>
    </dsp:sp>
    <dsp:sp modelId="{C80AD148-FC5D-496E-B4A3-89452C6BC9C8}">
      <dsp:nvSpPr>
        <dsp:cNvPr id="0" name=""/>
        <dsp:cNvSpPr/>
      </dsp:nvSpPr>
      <dsp:spPr>
        <a:xfrm>
          <a:off x="0" y="867271"/>
          <a:ext cx="10436525" cy="55424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31360" tIns="26670" rIns="149352" bIns="26670" numCol="1" spcCol="1270" anchor="t" anchorCtr="0">
          <a:noAutofit/>
        </a:bodyPr>
        <a:lstStyle/>
        <a:p>
          <a:pPr marL="171450" lvl="1" indent="-171450" algn="l" defTabSz="711200" rtl="0">
            <a:lnSpc>
              <a:spcPct val="90000"/>
            </a:lnSpc>
            <a:spcBef>
              <a:spcPct val="0"/>
            </a:spcBef>
            <a:spcAft>
              <a:spcPct val="20000"/>
            </a:spcAft>
            <a:buChar char="•"/>
          </a:pPr>
          <a:r>
            <a:rPr lang="en-US" sz="1600" b="0" i="0" kern="1200" dirty="0" err="1"/>
            <a:t>bietet</a:t>
          </a:r>
          <a:r>
            <a:rPr lang="en-US" sz="1600" b="0" i="0" kern="1200" dirty="0"/>
            <a:t> die </a:t>
          </a:r>
          <a:r>
            <a:rPr lang="en-US" sz="1600" b="0" i="0" kern="1200" dirty="0" err="1"/>
            <a:t>Finanzierung</a:t>
          </a:r>
          <a:endParaRPr lang="en-US" sz="1600" kern="1200" dirty="0"/>
        </a:p>
        <a:p>
          <a:pPr marL="171450" lvl="1" indent="-171450" algn="l" defTabSz="711200" rtl="0">
            <a:lnSpc>
              <a:spcPct val="90000"/>
            </a:lnSpc>
            <a:spcBef>
              <a:spcPct val="0"/>
            </a:spcBef>
            <a:spcAft>
              <a:spcPct val="20000"/>
            </a:spcAft>
            <a:buChar char="•"/>
          </a:pPr>
          <a:r>
            <a:rPr lang="de-DE" sz="1600" kern="1200" dirty="0"/>
            <a:t>übernimmt die Leistungsrisiken, das Zinsrisiko und das Risiko steigender Energiekosten</a:t>
          </a:r>
          <a:endParaRPr lang="en-US" sz="1600" kern="1200" dirty="0"/>
        </a:p>
      </dsp:txBody>
      <dsp:txXfrm>
        <a:off x="0" y="867271"/>
        <a:ext cx="10436525" cy="554242"/>
      </dsp:txXfrm>
    </dsp:sp>
    <dsp:sp modelId="{EDFA03A9-1ADD-4E2E-A3A6-EC89A148F09D}">
      <dsp:nvSpPr>
        <dsp:cNvPr id="0" name=""/>
        <dsp:cNvSpPr/>
      </dsp:nvSpPr>
      <dsp:spPr>
        <a:xfrm>
          <a:off x="0" y="1421513"/>
          <a:ext cx="10436525" cy="834228"/>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rtl="0">
            <a:lnSpc>
              <a:spcPct val="90000"/>
            </a:lnSpc>
            <a:spcBef>
              <a:spcPct val="0"/>
            </a:spcBef>
            <a:spcAft>
              <a:spcPct val="35000"/>
            </a:spcAft>
            <a:buNone/>
          </a:pPr>
          <a:r>
            <a:rPr lang="de-DE" sz="2100" kern="1200" dirty="0"/>
            <a:t>Da der Kunde nicht verpflichtet ist, für die Energiesparmaßnahmen zu zahlen (von der ESCO finanziert), garantiert die ESCO die Einsparungen nicht.</a:t>
          </a:r>
          <a:endParaRPr lang="en-US" sz="2100" kern="1200" dirty="0"/>
        </a:p>
      </dsp:txBody>
      <dsp:txXfrm>
        <a:off x="40724" y="1462237"/>
        <a:ext cx="10355077" cy="752780"/>
      </dsp:txXfrm>
    </dsp:sp>
    <dsp:sp modelId="{69588901-44D2-4659-B709-5CAC7CDAB8C9}">
      <dsp:nvSpPr>
        <dsp:cNvPr id="0" name=""/>
        <dsp:cNvSpPr/>
      </dsp:nvSpPr>
      <dsp:spPr>
        <a:xfrm>
          <a:off x="0" y="2255742"/>
          <a:ext cx="10436525" cy="3477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31360" tIns="26670" rIns="149352" bIns="26670" numCol="1" spcCol="1270" anchor="t" anchorCtr="0">
          <a:noAutofit/>
        </a:bodyPr>
        <a:lstStyle/>
        <a:p>
          <a:pPr marL="171450" lvl="1" indent="-171450" algn="l" defTabSz="711200" rtl="0">
            <a:lnSpc>
              <a:spcPct val="90000"/>
            </a:lnSpc>
            <a:spcBef>
              <a:spcPct val="0"/>
            </a:spcBef>
            <a:spcAft>
              <a:spcPct val="20000"/>
            </a:spcAft>
            <a:buChar char="•"/>
          </a:pPr>
          <a:r>
            <a:rPr lang="de-DE" sz="1600" kern="1200" dirty="0"/>
            <a:t>Der Kunde wird in der Regel nach dem Vertragsende keine höheren Energiekosten haben, als zuvor.</a:t>
          </a:r>
          <a:endParaRPr lang="en-US" sz="1600" kern="1200" dirty="0"/>
        </a:p>
      </dsp:txBody>
      <dsp:txXfrm>
        <a:off x="0" y="2255742"/>
        <a:ext cx="10436525" cy="347760"/>
      </dsp:txXfrm>
    </dsp:sp>
    <dsp:sp modelId="{EFB2C015-8831-4AE8-8B19-5AD33186EC11}">
      <dsp:nvSpPr>
        <dsp:cNvPr id="0" name=""/>
        <dsp:cNvSpPr/>
      </dsp:nvSpPr>
      <dsp:spPr>
        <a:xfrm>
          <a:off x="0" y="2603502"/>
          <a:ext cx="10436525" cy="834228"/>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rtl="0">
            <a:lnSpc>
              <a:spcPct val="90000"/>
            </a:lnSpc>
            <a:spcBef>
              <a:spcPct val="0"/>
            </a:spcBef>
            <a:spcAft>
              <a:spcPct val="35000"/>
            </a:spcAft>
            <a:buNone/>
          </a:pPr>
          <a:r>
            <a:rPr lang="de-DE" sz="2100" kern="1200" dirty="0"/>
            <a:t>Die Zahlung ist an die aktuellen Energiepreise gekoppelt.</a:t>
          </a:r>
          <a:endParaRPr lang="en-US" sz="2100" kern="1200" dirty="0"/>
        </a:p>
      </dsp:txBody>
      <dsp:txXfrm>
        <a:off x="40724" y="2644226"/>
        <a:ext cx="10355077" cy="752780"/>
      </dsp:txXfrm>
    </dsp:sp>
    <dsp:sp modelId="{6C47D484-29FB-4F60-9C85-18277067B2C2}">
      <dsp:nvSpPr>
        <dsp:cNvPr id="0" name=""/>
        <dsp:cNvSpPr/>
      </dsp:nvSpPr>
      <dsp:spPr>
        <a:xfrm>
          <a:off x="0" y="3498210"/>
          <a:ext cx="10436525" cy="834228"/>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rtl="0">
            <a:lnSpc>
              <a:spcPct val="90000"/>
            </a:lnSpc>
            <a:spcBef>
              <a:spcPct val="0"/>
            </a:spcBef>
            <a:spcAft>
              <a:spcPct val="35000"/>
            </a:spcAft>
            <a:buNone/>
          </a:pPr>
          <a:r>
            <a:rPr lang="de-DE" sz="2100" kern="1200" dirty="0"/>
            <a:t>Geeignet für sich entwickelnde Märkte und größere EPC-Anbieter (da diese Finanzmittel bereitstellen müssen).</a:t>
          </a:r>
          <a:endParaRPr lang="en-US" sz="2100" kern="1200" dirty="0"/>
        </a:p>
      </dsp:txBody>
      <dsp:txXfrm>
        <a:off x="40724" y="3538934"/>
        <a:ext cx="10355077" cy="75278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165C39E-B6E2-4D87-85B9-3F047AAA67C8}">
      <dsp:nvSpPr>
        <dsp:cNvPr id="0" name=""/>
        <dsp:cNvSpPr/>
      </dsp:nvSpPr>
      <dsp:spPr>
        <a:xfrm>
          <a:off x="0" y="56504"/>
          <a:ext cx="10515600" cy="120978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rtl="0">
            <a:lnSpc>
              <a:spcPct val="90000"/>
            </a:lnSpc>
            <a:spcBef>
              <a:spcPct val="0"/>
            </a:spcBef>
            <a:spcAft>
              <a:spcPct val="35000"/>
            </a:spcAft>
            <a:buNone/>
          </a:pPr>
          <a:r>
            <a:rPr lang="de-DE" sz="2200" kern="1200" dirty="0"/>
            <a:t>Da die ESCO ein gewisses Niveau an Energieeinsparung garantiert und das gesamte Leistungs- und Planungsrisiko übernimmt, ist es unwahrscheinlich, dass das Unternehmen noch ein weiteres Kreditrisiko eingehen wird.</a:t>
          </a:r>
          <a:endParaRPr lang="en-US" sz="2200" kern="1200" dirty="0"/>
        </a:p>
      </dsp:txBody>
      <dsp:txXfrm>
        <a:off x="59057" y="115561"/>
        <a:ext cx="10397486" cy="1091666"/>
      </dsp:txXfrm>
    </dsp:sp>
    <dsp:sp modelId="{B25D7A32-7CCD-475D-8D24-C09091368300}">
      <dsp:nvSpPr>
        <dsp:cNvPr id="0" name=""/>
        <dsp:cNvSpPr/>
      </dsp:nvSpPr>
      <dsp:spPr>
        <a:xfrm>
          <a:off x="0" y="1266284"/>
          <a:ext cx="10515600" cy="8424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33870" tIns="27940" rIns="156464" bIns="27940" numCol="1" spcCol="1270" anchor="t" anchorCtr="0">
          <a:noAutofit/>
        </a:bodyPr>
        <a:lstStyle/>
        <a:p>
          <a:pPr marL="171450" lvl="1" indent="-171450" algn="l" defTabSz="755650" rtl="0">
            <a:lnSpc>
              <a:spcPct val="90000"/>
            </a:lnSpc>
            <a:spcBef>
              <a:spcPct val="0"/>
            </a:spcBef>
            <a:spcAft>
              <a:spcPct val="20000"/>
            </a:spcAft>
            <a:buChar char="•"/>
          </a:pPr>
          <a:r>
            <a:rPr lang="de-DE" sz="1700" kern="1200" dirty="0"/>
            <a:t>Kunden werden direkt von Banken oder von einem Finanzierungsinstitut finanziert.</a:t>
          </a:r>
          <a:endParaRPr lang="en-US" sz="1700" kern="1200" dirty="0"/>
        </a:p>
        <a:p>
          <a:pPr marL="171450" lvl="1" indent="-171450" algn="l" defTabSz="755650" rtl="0">
            <a:lnSpc>
              <a:spcPct val="90000"/>
            </a:lnSpc>
            <a:spcBef>
              <a:spcPct val="0"/>
            </a:spcBef>
            <a:spcAft>
              <a:spcPct val="20000"/>
            </a:spcAft>
            <a:buChar char="•"/>
          </a:pPr>
          <a:r>
            <a:rPr lang="de-DE" sz="1700" kern="1200" dirty="0"/>
            <a:t>Wenn Einsparungen nicht ausreichen, um die Schulden abzudecken, garantiert die ESCO, dass die Einsparungen die Differenz abdecken. Dies senkt die Risiken der Finanzinstitute erheblich.</a:t>
          </a:r>
          <a:endParaRPr lang="en-US" sz="1700" kern="1200" dirty="0"/>
        </a:p>
      </dsp:txBody>
      <dsp:txXfrm>
        <a:off x="0" y="1266284"/>
        <a:ext cx="10515600" cy="842490"/>
      </dsp:txXfrm>
    </dsp:sp>
    <dsp:sp modelId="{FC87CCD2-C087-48F7-8D98-1704737580DA}">
      <dsp:nvSpPr>
        <dsp:cNvPr id="0" name=""/>
        <dsp:cNvSpPr/>
      </dsp:nvSpPr>
      <dsp:spPr>
        <a:xfrm>
          <a:off x="0" y="2108774"/>
          <a:ext cx="10515600" cy="120978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rtl="0">
            <a:lnSpc>
              <a:spcPct val="90000"/>
            </a:lnSpc>
            <a:spcBef>
              <a:spcPct val="0"/>
            </a:spcBef>
            <a:spcAft>
              <a:spcPct val="35000"/>
            </a:spcAft>
            <a:buNone/>
          </a:pPr>
          <a:r>
            <a:rPr lang="de-DE" sz="2200" kern="1200" dirty="0"/>
            <a:t>Wenn die Einsparungen über dem garantierten Niveau liegen, erhält der Kunde in der Regel mindestens 50% der Einsparungen. Zahlungen werden normalerweise auf Basis von Energiekosten (Preise) im Basisjahr berechnet.</a:t>
          </a:r>
          <a:endParaRPr lang="en-US" sz="2200" kern="1200" dirty="0"/>
        </a:p>
      </dsp:txBody>
      <dsp:txXfrm>
        <a:off x="59057" y="2167831"/>
        <a:ext cx="10397486" cy="1091666"/>
      </dsp:txXfrm>
    </dsp:sp>
    <dsp:sp modelId="{DB8FA1F0-3E1D-420F-A87D-CDCB34A36ED3}">
      <dsp:nvSpPr>
        <dsp:cNvPr id="0" name=""/>
        <dsp:cNvSpPr/>
      </dsp:nvSpPr>
      <dsp:spPr>
        <a:xfrm>
          <a:off x="0" y="3381915"/>
          <a:ext cx="10515600" cy="120978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rtl="0">
            <a:lnSpc>
              <a:spcPct val="90000"/>
            </a:lnSpc>
            <a:spcBef>
              <a:spcPct val="0"/>
            </a:spcBef>
            <a:spcAft>
              <a:spcPct val="35000"/>
            </a:spcAft>
            <a:buNone/>
          </a:pPr>
          <a:r>
            <a:rPr lang="de-DE" sz="2200" kern="1200" dirty="0"/>
            <a:t>Geeignet für Länder mit einem entwickelten Bankwesen, Kompetenzen in der Projektfinanzierung und technischem Fachwissen. Es fördert das langfristige Wachstum der Anbieter und der Finanzbranche.</a:t>
          </a:r>
          <a:endParaRPr lang="en-US" sz="2200" kern="1200" dirty="0"/>
        </a:p>
      </dsp:txBody>
      <dsp:txXfrm>
        <a:off x="59057" y="3440972"/>
        <a:ext cx="10397486" cy="1091666"/>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032E6CA-433D-4613-9414-48BFA988E377}">
      <dsp:nvSpPr>
        <dsp:cNvPr id="0" name=""/>
        <dsp:cNvSpPr/>
      </dsp:nvSpPr>
      <dsp:spPr>
        <a:xfrm>
          <a:off x="52" y="217095"/>
          <a:ext cx="4979063" cy="604800"/>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9352" tIns="85344" rIns="149352" bIns="85344" numCol="1" spcCol="1270" anchor="ctr" anchorCtr="0">
          <a:noAutofit/>
        </a:bodyPr>
        <a:lstStyle/>
        <a:p>
          <a:pPr marL="0" lvl="0" indent="0" algn="ctr" defTabSz="933450" rtl="0">
            <a:lnSpc>
              <a:spcPct val="90000"/>
            </a:lnSpc>
            <a:spcBef>
              <a:spcPct val="0"/>
            </a:spcBef>
            <a:spcAft>
              <a:spcPct val="35000"/>
            </a:spcAft>
            <a:buNone/>
          </a:pPr>
          <a:r>
            <a:rPr lang="en-US" sz="2100" i="1" kern="1200" dirty="0"/>
            <a:t>Guaranteed  Savings</a:t>
          </a:r>
          <a:r>
            <a:rPr lang="en-US" sz="2100" kern="1200" dirty="0"/>
            <a:t>-Modell</a:t>
          </a:r>
        </a:p>
      </dsp:txBody>
      <dsp:txXfrm>
        <a:off x="52" y="217095"/>
        <a:ext cx="4979063" cy="604800"/>
      </dsp:txXfrm>
    </dsp:sp>
    <dsp:sp modelId="{09AFC1FD-E876-4598-A540-BC2E8B9D833F}">
      <dsp:nvSpPr>
        <dsp:cNvPr id="0" name=""/>
        <dsp:cNvSpPr/>
      </dsp:nvSpPr>
      <dsp:spPr>
        <a:xfrm>
          <a:off x="52" y="821895"/>
          <a:ext cx="4979063" cy="2709314"/>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2014" tIns="112014" rIns="149352" bIns="168021" numCol="1" spcCol="1270" anchor="t" anchorCtr="0">
          <a:noAutofit/>
        </a:bodyPr>
        <a:lstStyle/>
        <a:p>
          <a:pPr marL="228600" lvl="1" indent="-228600" algn="l" defTabSz="933450" rtl="0">
            <a:lnSpc>
              <a:spcPct val="90000"/>
            </a:lnSpc>
            <a:spcBef>
              <a:spcPct val="0"/>
            </a:spcBef>
            <a:spcAft>
              <a:spcPct val="15000"/>
            </a:spcAft>
            <a:buChar char="•"/>
          </a:pPr>
          <a:r>
            <a:rPr lang="de-DE" sz="2100" kern="1200" dirty="0"/>
            <a:t>Der Kunde trägt ein Kreditrisiko (Modell erfordert kreditwürdigen Kunden); ESCO kann mehr Projekte </a:t>
          </a:r>
          <a:r>
            <a:rPr lang="de-DE" sz="2100" kern="1200" dirty="0" err="1"/>
            <a:t>durchf</a:t>
          </a:r>
          <a:r>
            <a:rPr lang="de-AT" sz="2100" kern="1200" dirty="0" err="1"/>
            <a:t>ühren</a:t>
          </a:r>
          <a:r>
            <a:rPr lang="de-DE" sz="2100" kern="1200" dirty="0"/>
            <a:t> (weil es finanziell nicht so belastet ist)</a:t>
          </a:r>
          <a:endParaRPr lang="en-US" sz="2100" kern="1200" dirty="0"/>
        </a:p>
        <a:p>
          <a:pPr marL="228600" lvl="1" indent="-228600" algn="l" defTabSz="933450" rtl="0">
            <a:lnSpc>
              <a:spcPct val="90000"/>
            </a:lnSpc>
            <a:spcBef>
              <a:spcPct val="0"/>
            </a:spcBef>
            <a:spcAft>
              <a:spcPct val="15000"/>
            </a:spcAft>
            <a:buChar char="•"/>
          </a:pPr>
          <a:r>
            <a:rPr lang="de-DE" sz="2100" kern="1200" dirty="0"/>
            <a:t>Die ESCO garantiert Energieeinsparungen </a:t>
          </a:r>
          <a:r>
            <a:rPr lang="en-US" sz="2100" kern="1200" dirty="0"/>
            <a:t>und die </a:t>
          </a:r>
          <a:r>
            <a:rPr lang="en-US" sz="2100" kern="1200" dirty="0" err="1"/>
            <a:t>Zahlungen</a:t>
          </a:r>
          <a:r>
            <a:rPr lang="en-US" sz="2100" kern="1200" dirty="0"/>
            <a:t> (</a:t>
          </a:r>
          <a:r>
            <a:rPr lang="en-US" sz="2100" kern="1200" dirty="0" err="1"/>
            <a:t>konstanter</a:t>
          </a:r>
          <a:r>
            <a:rPr lang="en-US" sz="2100" kern="1200" dirty="0"/>
            <a:t> </a:t>
          </a:r>
          <a:r>
            <a:rPr lang="en-US" sz="2100" kern="1200" dirty="0" err="1"/>
            <a:t>Höhe</a:t>
          </a:r>
          <a:r>
            <a:rPr lang="en-US" sz="2100" kern="1200" dirty="0"/>
            <a:t>) </a:t>
          </a:r>
          <a:r>
            <a:rPr lang="en-US" sz="2100" kern="1200" dirty="0" err="1"/>
            <a:t>werden</a:t>
          </a:r>
          <a:r>
            <a:rPr lang="en-US" sz="2100" kern="1200" dirty="0"/>
            <a:t> </a:t>
          </a:r>
          <a:r>
            <a:rPr lang="en-US" sz="2100" kern="1200" dirty="0" err="1"/>
            <a:t>nach</a:t>
          </a:r>
          <a:r>
            <a:rPr lang="en-US" sz="2100" kern="1200" dirty="0"/>
            <a:t> </a:t>
          </a:r>
          <a:r>
            <a:rPr lang="en-US" sz="2100" kern="1200" dirty="0" err="1"/>
            <a:t>Energiekosten</a:t>
          </a:r>
          <a:r>
            <a:rPr lang="en-US" sz="2100" kern="1200" dirty="0"/>
            <a:t> </a:t>
          </a:r>
          <a:r>
            <a:rPr lang="en-US" sz="2100" kern="1200" dirty="0" err="1"/>
            <a:t>im</a:t>
          </a:r>
          <a:r>
            <a:rPr lang="en-US" sz="2100" kern="1200" dirty="0"/>
            <a:t> </a:t>
          </a:r>
          <a:r>
            <a:rPr lang="en-US" sz="2100" kern="1200" dirty="0" err="1"/>
            <a:t>Basisjahr</a:t>
          </a:r>
          <a:r>
            <a:rPr lang="en-US" sz="2100" kern="1200" dirty="0"/>
            <a:t> </a:t>
          </a:r>
          <a:r>
            <a:rPr lang="en-US" sz="2100" kern="1200" dirty="0" err="1"/>
            <a:t>bestimmt</a:t>
          </a:r>
          <a:endParaRPr lang="en-US" sz="2100" kern="1200" dirty="0"/>
        </a:p>
      </dsp:txBody>
      <dsp:txXfrm>
        <a:off x="52" y="821895"/>
        <a:ext cx="4979063" cy="2709314"/>
      </dsp:txXfrm>
    </dsp:sp>
    <dsp:sp modelId="{B019B800-730E-4094-9A67-18878AE29B9B}">
      <dsp:nvSpPr>
        <dsp:cNvPr id="0" name=""/>
        <dsp:cNvSpPr/>
      </dsp:nvSpPr>
      <dsp:spPr>
        <a:xfrm>
          <a:off x="5676184" y="217095"/>
          <a:ext cx="4979063" cy="604800"/>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9352" tIns="85344" rIns="149352" bIns="85344" numCol="1" spcCol="1270" anchor="ctr" anchorCtr="0">
          <a:noAutofit/>
        </a:bodyPr>
        <a:lstStyle/>
        <a:p>
          <a:pPr marL="0" lvl="0" indent="0" algn="ctr" defTabSz="933450" rtl="0">
            <a:lnSpc>
              <a:spcPct val="90000"/>
            </a:lnSpc>
            <a:spcBef>
              <a:spcPct val="0"/>
            </a:spcBef>
            <a:spcAft>
              <a:spcPct val="35000"/>
            </a:spcAft>
            <a:buNone/>
          </a:pPr>
          <a:r>
            <a:rPr lang="en-US" sz="2100" i="1" kern="1200" dirty="0"/>
            <a:t>Shared  Savings</a:t>
          </a:r>
          <a:r>
            <a:rPr lang="en-US" sz="2100" kern="1200" dirty="0"/>
            <a:t>-Modell  </a:t>
          </a:r>
        </a:p>
      </dsp:txBody>
      <dsp:txXfrm>
        <a:off x="5676184" y="217095"/>
        <a:ext cx="4979063" cy="604800"/>
      </dsp:txXfrm>
    </dsp:sp>
    <dsp:sp modelId="{D34D202D-850E-4EE0-ABA8-3FB437840635}">
      <dsp:nvSpPr>
        <dsp:cNvPr id="0" name=""/>
        <dsp:cNvSpPr/>
      </dsp:nvSpPr>
      <dsp:spPr>
        <a:xfrm>
          <a:off x="5676184" y="821895"/>
          <a:ext cx="4979063" cy="2709314"/>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2014" tIns="112014" rIns="149352" bIns="168021" numCol="1" spcCol="1270" anchor="t" anchorCtr="0">
          <a:noAutofit/>
        </a:bodyPr>
        <a:lstStyle/>
        <a:p>
          <a:pPr marL="228600" lvl="1" indent="-228600" algn="l" defTabSz="933450" rtl="0">
            <a:lnSpc>
              <a:spcPct val="90000"/>
            </a:lnSpc>
            <a:spcBef>
              <a:spcPct val="0"/>
            </a:spcBef>
            <a:spcAft>
              <a:spcPct val="15000"/>
            </a:spcAft>
            <a:buChar char="•"/>
          </a:pPr>
          <a:r>
            <a:rPr lang="de-DE" sz="2100" kern="1200" dirty="0"/>
            <a:t>Die ESCO stellt Finanzierung zur Verfügung (trägt also Kreditrisiko)</a:t>
          </a:r>
          <a:endParaRPr lang="en-US" sz="2100" kern="1200" dirty="0"/>
        </a:p>
        <a:p>
          <a:pPr marL="228600" lvl="1" indent="-228600" algn="l" defTabSz="933450" rtl="0">
            <a:lnSpc>
              <a:spcPct val="90000"/>
            </a:lnSpc>
            <a:spcBef>
              <a:spcPct val="0"/>
            </a:spcBef>
            <a:spcAft>
              <a:spcPct val="15000"/>
            </a:spcAft>
            <a:buChar char="•"/>
          </a:pPr>
          <a:r>
            <a:rPr lang="de-DE" sz="2100" kern="1200" dirty="0"/>
            <a:t>Garantien sind hier nicht üblich (obwohl ein Minimum garantiert werden könnte) und Einsparungen beziehen sich auf die Kosten der Energieeinsparung (abhängig von aktuellen Energiepreisen)</a:t>
          </a:r>
          <a:endParaRPr lang="en-US" sz="2100" kern="1200" dirty="0"/>
        </a:p>
      </dsp:txBody>
      <dsp:txXfrm>
        <a:off x="5676184" y="821895"/>
        <a:ext cx="4979063" cy="2709314"/>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3F600E2-7390-4421-9CE9-211F7C57963C}">
      <dsp:nvSpPr>
        <dsp:cNvPr id="0" name=""/>
        <dsp:cNvSpPr/>
      </dsp:nvSpPr>
      <dsp:spPr>
        <a:xfrm>
          <a:off x="-4085969" y="-627122"/>
          <a:ext cx="4868913" cy="4868913"/>
        </a:xfrm>
        <a:prstGeom prst="blockArc">
          <a:avLst>
            <a:gd name="adj1" fmla="val 18900000"/>
            <a:gd name="adj2" fmla="val 2700000"/>
            <a:gd name="adj3" fmla="val 444"/>
          </a:avLst>
        </a:pr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0D97ACFE-D855-45D7-A07B-0BF491813434}">
      <dsp:nvSpPr>
        <dsp:cNvPr id="0" name=""/>
        <dsp:cNvSpPr/>
      </dsp:nvSpPr>
      <dsp:spPr>
        <a:xfrm>
          <a:off x="292773" y="190348"/>
          <a:ext cx="10174736" cy="38055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2063" tIns="48260" rIns="48260" bIns="48260" numCol="1" spcCol="1270" anchor="ctr" anchorCtr="0">
          <a:noAutofit/>
        </a:bodyPr>
        <a:lstStyle/>
        <a:p>
          <a:pPr marL="0" lvl="0" indent="0" algn="l" defTabSz="844550" rtl="0">
            <a:lnSpc>
              <a:spcPct val="90000"/>
            </a:lnSpc>
            <a:spcBef>
              <a:spcPct val="0"/>
            </a:spcBef>
            <a:spcAft>
              <a:spcPct val="35000"/>
            </a:spcAft>
            <a:buNone/>
          </a:pPr>
          <a:r>
            <a:rPr lang="de-DE" sz="1900" kern="1200" dirty="0"/>
            <a:t>„</a:t>
          </a:r>
          <a:r>
            <a:rPr lang="en-US" sz="1900" kern="1200" dirty="0" err="1"/>
            <a:t>Auslagerung</a:t>
          </a:r>
          <a:r>
            <a:rPr lang="en-US" sz="1900" kern="1200" dirty="0"/>
            <a:t>” von </a:t>
          </a:r>
          <a:r>
            <a:rPr lang="en-US" sz="1900" kern="1200" dirty="0" err="1"/>
            <a:t>technischem</a:t>
          </a:r>
          <a:r>
            <a:rPr lang="en-US" sz="1900" kern="1200" dirty="0"/>
            <a:t> </a:t>
          </a:r>
          <a:r>
            <a:rPr lang="en-US" sz="1900" kern="1200" dirty="0" err="1"/>
            <a:t>Risiko</a:t>
          </a:r>
          <a:endParaRPr lang="en-US" sz="1900" kern="1200" dirty="0"/>
        </a:p>
      </dsp:txBody>
      <dsp:txXfrm>
        <a:off x="292773" y="190348"/>
        <a:ext cx="10174736" cy="380552"/>
      </dsp:txXfrm>
    </dsp:sp>
    <dsp:sp modelId="{71B1DE3F-ED1C-4476-957B-C42935AF681D}">
      <dsp:nvSpPr>
        <dsp:cNvPr id="0" name=""/>
        <dsp:cNvSpPr/>
      </dsp:nvSpPr>
      <dsp:spPr>
        <a:xfrm>
          <a:off x="54928" y="142779"/>
          <a:ext cx="475690" cy="475690"/>
        </a:xfrm>
        <a:prstGeom prst="ellipse">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E937657-1FF6-4864-8E71-D76B2B4777D9}">
      <dsp:nvSpPr>
        <dsp:cNvPr id="0" name=""/>
        <dsp:cNvSpPr/>
      </dsp:nvSpPr>
      <dsp:spPr>
        <a:xfrm>
          <a:off x="605803" y="761104"/>
          <a:ext cx="9861706" cy="38055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2063" tIns="48260" rIns="48260" bIns="48260" numCol="1" spcCol="1270" anchor="ctr" anchorCtr="0">
          <a:noAutofit/>
        </a:bodyPr>
        <a:lstStyle/>
        <a:p>
          <a:pPr marL="0" lvl="0" indent="0" algn="l" defTabSz="844550" rtl="0">
            <a:lnSpc>
              <a:spcPct val="90000"/>
            </a:lnSpc>
            <a:spcBef>
              <a:spcPct val="0"/>
            </a:spcBef>
            <a:spcAft>
              <a:spcPct val="35000"/>
            </a:spcAft>
            <a:buNone/>
          </a:pPr>
          <a:r>
            <a:rPr lang="de-DE" sz="1900" kern="1200" dirty="0"/>
            <a:t>„</a:t>
          </a:r>
          <a:r>
            <a:rPr lang="en-US" sz="1900" kern="1200" dirty="0" err="1"/>
            <a:t>Auslagerung</a:t>
          </a:r>
          <a:r>
            <a:rPr lang="en-US" sz="1900" kern="1200" dirty="0"/>
            <a:t>” von </a:t>
          </a:r>
          <a:r>
            <a:rPr lang="en-US" sz="1900" kern="1200" dirty="0" err="1"/>
            <a:t>Finanzrisiko</a:t>
          </a:r>
          <a:endParaRPr lang="en-US" sz="1900" kern="1200" dirty="0"/>
        </a:p>
      </dsp:txBody>
      <dsp:txXfrm>
        <a:off x="605803" y="761104"/>
        <a:ext cx="9861706" cy="380552"/>
      </dsp:txXfrm>
    </dsp:sp>
    <dsp:sp modelId="{FE204811-66DF-4143-A20A-AE74712A043B}">
      <dsp:nvSpPr>
        <dsp:cNvPr id="0" name=""/>
        <dsp:cNvSpPr/>
      </dsp:nvSpPr>
      <dsp:spPr>
        <a:xfrm>
          <a:off x="367958" y="713535"/>
          <a:ext cx="475690" cy="475690"/>
        </a:xfrm>
        <a:prstGeom prst="ellipse">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E0DFE6D-F70C-4AF9-B339-C42A560E58D0}">
      <dsp:nvSpPr>
        <dsp:cNvPr id="0" name=""/>
        <dsp:cNvSpPr/>
      </dsp:nvSpPr>
      <dsp:spPr>
        <a:xfrm>
          <a:off x="748944" y="1331860"/>
          <a:ext cx="9718565" cy="38055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2063" tIns="48260" rIns="48260" bIns="48260" numCol="1" spcCol="1270" anchor="ctr" anchorCtr="0">
          <a:noAutofit/>
        </a:bodyPr>
        <a:lstStyle/>
        <a:p>
          <a:pPr marL="0" lvl="0" indent="0" algn="l" defTabSz="844550" rtl="0">
            <a:lnSpc>
              <a:spcPct val="90000"/>
            </a:lnSpc>
            <a:spcBef>
              <a:spcPct val="0"/>
            </a:spcBef>
            <a:spcAft>
              <a:spcPct val="35000"/>
            </a:spcAft>
            <a:buNone/>
          </a:pPr>
          <a:r>
            <a:rPr lang="en-US" sz="1900" i="1" kern="1200" dirty="0"/>
            <a:t>One-Face-to-the-Customer</a:t>
          </a:r>
          <a:r>
            <a:rPr lang="en-US" sz="1900" kern="1200" dirty="0"/>
            <a:t>-</a:t>
          </a:r>
          <a:r>
            <a:rPr lang="en-US" sz="1900" kern="1200" dirty="0" err="1"/>
            <a:t>Prinzip</a:t>
          </a:r>
          <a:endParaRPr lang="en-US" sz="1900" kern="1200" dirty="0"/>
        </a:p>
      </dsp:txBody>
      <dsp:txXfrm>
        <a:off x="748944" y="1331860"/>
        <a:ext cx="9718565" cy="380552"/>
      </dsp:txXfrm>
    </dsp:sp>
    <dsp:sp modelId="{6E0DF08C-A5E2-4312-933C-79240AD17864}">
      <dsp:nvSpPr>
        <dsp:cNvPr id="0" name=""/>
        <dsp:cNvSpPr/>
      </dsp:nvSpPr>
      <dsp:spPr>
        <a:xfrm>
          <a:off x="511099" y="1284291"/>
          <a:ext cx="475690" cy="475690"/>
        </a:xfrm>
        <a:prstGeom prst="ellipse">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9A64366E-F021-4FCF-BB24-058DBF1D4039}">
      <dsp:nvSpPr>
        <dsp:cNvPr id="0" name=""/>
        <dsp:cNvSpPr/>
      </dsp:nvSpPr>
      <dsp:spPr>
        <a:xfrm>
          <a:off x="748944" y="1902255"/>
          <a:ext cx="9718565" cy="38055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2063" tIns="48260" rIns="48260" bIns="48260" numCol="1" spcCol="1270" anchor="ctr" anchorCtr="0">
          <a:noAutofit/>
        </a:bodyPr>
        <a:lstStyle/>
        <a:p>
          <a:pPr marL="0" lvl="0" indent="0" algn="l" defTabSz="844550" rtl="0">
            <a:lnSpc>
              <a:spcPct val="90000"/>
            </a:lnSpc>
            <a:spcBef>
              <a:spcPct val="0"/>
            </a:spcBef>
            <a:spcAft>
              <a:spcPct val="35000"/>
            </a:spcAft>
            <a:buNone/>
          </a:pPr>
          <a:r>
            <a:rPr lang="en-US" sz="1900" kern="1200" dirty="0" err="1"/>
            <a:t>Angleichung</a:t>
          </a:r>
          <a:r>
            <a:rPr lang="en-US" sz="1900" kern="1200" dirty="0"/>
            <a:t> der </a:t>
          </a:r>
          <a:r>
            <a:rPr lang="en-US" sz="1900" kern="1200" dirty="0" err="1"/>
            <a:t>Interessen</a:t>
          </a:r>
          <a:r>
            <a:rPr lang="en-US" sz="1900" kern="1200" dirty="0"/>
            <a:t> und </a:t>
          </a:r>
          <a:r>
            <a:rPr lang="en-US" sz="1900" kern="1200" dirty="0" err="1"/>
            <a:t>Erwartungen</a:t>
          </a:r>
          <a:r>
            <a:rPr lang="en-US" sz="1900" kern="1200" dirty="0"/>
            <a:t> von </a:t>
          </a:r>
          <a:r>
            <a:rPr lang="en-US" sz="1900" kern="1200" dirty="0" err="1"/>
            <a:t>Kunden</a:t>
          </a:r>
          <a:r>
            <a:rPr lang="en-US" sz="1900" kern="1200" dirty="0"/>
            <a:t> und ESCO</a:t>
          </a:r>
        </a:p>
      </dsp:txBody>
      <dsp:txXfrm>
        <a:off x="748944" y="1902255"/>
        <a:ext cx="9718565" cy="380552"/>
      </dsp:txXfrm>
    </dsp:sp>
    <dsp:sp modelId="{9B0623A2-A8A7-4F47-BCA9-C147018E4094}">
      <dsp:nvSpPr>
        <dsp:cNvPr id="0" name=""/>
        <dsp:cNvSpPr/>
      </dsp:nvSpPr>
      <dsp:spPr>
        <a:xfrm>
          <a:off x="511099" y="1854686"/>
          <a:ext cx="475690" cy="475690"/>
        </a:xfrm>
        <a:prstGeom prst="ellipse">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317CFCDE-339C-4CFE-A213-6AAC695EA404}">
      <dsp:nvSpPr>
        <dsp:cNvPr id="0" name=""/>
        <dsp:cNvSpPr/>
      </dsp:nvSpPr>
      <dsp:spPr>
        <a:xfrm>
          <a:off x="605803" y="2473011"/>
          <a:ext cx="9861706" cy="38055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2063" tIns="48260" rIns="48260" bIns="48260" numCol="1" spcCol="1270" anchor="ctr" anchorCtr="0">
          <a:noAutofit/>
        </a:bodyPr>
        <a:lstStyle/>
        <a:p>
          <a:pPr marL="0" lvl="0" indent="0" algn="l" defTabSz="844550" rtl="0">
            <a:lnSpc>
              <a:spcPct val="90000"/>
            </a:lnSpc>
            <a:spcBef>
              <a:spcPct val="0"/>
            </a:spcBef>
            <a:spcAft>
              <a:spcPct val="35000"/>
            </a:spcAft>
            <a:buNone/>
          </a:pPr>
          <a:r>
            <a:rPr lang="en-US" sz="1900" kern="1200" dirty="0" err="1"/>
            <a:t>Schützt</a:t>
          </a:r>
          <a:r>
            <a:rPr lang="en-US" sz="1900" kern="1200" dirty="0"/>
            <a:t> </a:t>
          </a:r>
          <a:r>
            <a:rPr lang="en-US" sz="1900" kern="1200" dirty="0" err="1"/>
            <a:t>vor</a:t>
          </a:r>
          <a:r>
            <a:rPr lang="en-US" sz="1900" kern="1200" dirty="0"/>
            <a:t> Rebound-</a:t>
          </a:r>
          <a:r>
            <a:rPr lang="en-US" sz="1900" kern="1200" dirty="0" err="1"/>
            <a:t>Effekt</a:t>
          </a:r>
          <a:endParaRPr lang="en-US" sz="1900" kern="1200" dirty="0"/>
        </a:p>
      </dsp:txBody>
      <dsp:txXfrm>
        <a:off x="605803" y="2473011"/>
        <a:ext cx="9861706" cy="380552"/>
      </dsp:txXfrm>
    </dsp:sp>
    <dsp:sp modelId="{EC6BBBD8-F669-49AA-AC4A-F0F7C3243481}">
      <dsp:nvSpPr>
        <dsp:cNvPr id="0" name=""/>
        <dsp:cNvSpPr/>
      </dsp:nvSpPr>
      <dsp:spPr>
        <a:xfrm>
          <a:off x="367958" y="2425442"/>
          <a:ext cx="475690" cy="475690"/>
        </a:xfrm>
        <a:prstGeom prst="ellipse">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394AF27D-3F53-4E7E-8D18-6E757AC39D0C}">
      <dsp:nvSpPr>
        <dsp:cNvPr id="0" name=""/>
        <dsp:cNvSpPr/>
      </dsp:nvSpPr>
      <dsp:spPr>
        <a:xfrm>
          <a:off x="292773" y="3043767"/>
          <a:ext cx="10174736" cy="38055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2063" tIns="48260" rIns="48260" bIns="48260" numCol="1" spcCol="1270" anchor="ctr" anchorCtr="0">
          <a:noAutofit/>
        </a:bodyPr>
        <a:lstStyle/>
        <a:p>
          <a:pPr marL="0" lvl="0" indent="0" algn="l" defTabSz="844550" rtl="0">
            <a:lnSpc>
              <a:spcPct val="90000"/>
            </a:lnSpc>
            <a:spcBef>
              <a:spcPct val="0"/>
            </a:spcBef>
            <a:spcAft>
              <a:spcPct val="35000"/>
            </a:spcAft>
            <a:buNone/>
          </a:pPr>
          <a:r>
            <a:rPr lang="de-DE" sz="1900" kern="1200" dirty="0"/>
            <a:t>Kunde kann sich auf das Kerngeschäft konzentrieren</a:t>
          </a:r>
          <a:endParaRPr lang="en-US" sz="1900" kern="1200" dirty="0"/>
        </a:p>
      </dsp:txBody>
      <dsp:txXfrm>
        <a:off x="292773" y="3043767"/>
        <a:ext cx="10174736" cy="380552"/>
      </dsp:txXfrm>
    </dsp:sp>
    <dsp:sp modelId="{3359CD55-5453-4109-9967-8496151CCFDA}">
      <dsp:nvSpPr>
        <dsp:cNvPr id="0" name=""/>
        <dsp:cNvSpPr/>
      </dsp:nvSpPr>
      <dsp:spPr>
        <a:xfrm>
          <a:off x="54928" y="2996198"/>
          <a:ext cx="475690" cy="475690"/>
        </a:xfrm>
        <a:prstGeom prst="ellipse">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07E3732-F21C-4DE6-B7EC-7AFDE0DE78D2}">
      <dsp:nvSpPr>
        <dsp:cNvPr id="0" name=""/>
        <dsp:cNvSpPr/>
      </dsp:nvSpPr>
      <dsp:spPr>
        <a:xfrm>
          <a:off x="255741" y="722747"/>
          <a:ext cx="10312229" cy="3444656"/>
        </a:xfrm>
        <a:prstGeom prst="rect">
          <a:avLst/>
        </a:prstGeom>
        <a:solidFill>
          <a:schemeClr val="accent1">
            <a:tint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944D23A5-DE17-4C77-85FD-1F472EB079B1}">
      <dsp:nvSpPr>
        <dsp:cNvPr id="0" name=""/>
        <dsp:cNvSpPr/>
      </dsp:nvSpPr>
      <dsp:spPr>
        <a:xfrm>
          <a:off x="843641" y="1059329"/>
          <a:ext cx="4056463" cy="294686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0005" tIns="40005" rIns="40005" bIns="40005" numCol="1" spcCol="1270" anchor="t" anchorCtr="0">
          <a:noAutofit/>
        </a:bodyPr>
        <a:lstStyle/>
        <a:p>
          <a:pPr marL="0" lvl="0" indent="0" algn="l" defTabSz="933450" rtl="0">
            <a:lnSpc>
              <a:spcPct val="90000"/>
            </a:lnSpc>
            <a:spcBef>
              <a:spcPct val="0"/>
            </a:spcBef>
            <a:spcAft>
              <a:spcPct val="35000"/>
            </a:spcAft>
            <a:buNone/>
          </a:pPr>
          <a:r>
            <a:rPr lang="en-US" sz="2100" kern="1200" dirty="0" err="1"/>
            <a:t>Berater</a:t>
          </a:r>
          <a:r>
            <a:rPr lang="en-US" sz="2100" kern="1200" dirty="0"/>
            <a:t> </a:t>
          </a:r>
          <a:r>
            <a:rPr lang="de-AT" sz="2100" kern="1200" dirty="0"/>
            <a:t>bringen</a:t>
          </a:r>
          <a:r>
            <a:rPr lang="de-DE" sz="2100" kern="1200" dirty="0"/>
            <a:t> spezialisiertes Fachwissen und umfassende Erfahrung, die Einsparungen garantiert, und sie übernehmen einen wesentlichen Teil der mit dem Projekt verbundenen Risiken.</a:t>
          </a:r>
          <a:endParaRPr lang="en-US" sz="2100" kern="1200" dirty="0"/>
        </a:p>
        <a:p>
          <a:pPr marL="171450" lvl="1" indent="-171450" algn="l" defTabSz="711200" rtl="0">
            <a:lnSpc>
              <a:spcPct val="90000"/>
            </a:lnSpc>
            <a:spcBef>
              <a:spcPct val="0"/>
            </a:spcBef>
            <a:spcAft>
              <a:spcPct val="15000"/>
            </a:spcAft>
            <a:buChar char="•"/>
          </a:pPr>
          <a:r>
            <a:rPr lang="en-US" sz="1600" kern="1200" dirty="0" err="1"/>
            <a:t>Professionelle</a:t>
          </a:r>
          <a:r>
            <a:rPr lang="en-US" sz="1600" kern="1200" dirty="0"/>
            <a:t> </a:t>
          </a:r>
          <a:r>
            <a:rPr lang="en-US" sz="1600" kern="1200" dirty="0" err="1"/>
            <a:t>Unterstützung</a:t>
          </a:r>
          <a:r>
            <a:rPr lang="en-US" sz="1600" kern="1200" dirty="0"/>
            <a:t> r</a:t>
          </a:r>
          <a:r>
            <a:rPr lang="de-DE" sz="1600" kern="1200" dirty="0" err="1"/>
            <a:t>eduziert</a:t>
          </a:r>
          <a:r>
            <a:rPr lang="de-DE" sz="1600" kern="1200" dirty="0"/>
            <a:t> außerdem die Anzahl der zu involvierenden Parteien und ermöglicht es dem Kunden, sich auf sein Kerngeschäft zu konzentrieren</a:t>
          </a:r>
          <a:endParaRPr lang="en-US" sz="1600" kern="1200" dirty="0"/>
        </a:p>
      </dsp:txBody>
      <dsp:txXfrm>
        <a:off x="843641" y="1059329"/>
        <a:ext cx="4056463" cy="2946861"/>
      </dsp:txXfrm>
    </dsp:sp>
    <dsp:sp modelId="{3F93150A-DF85-4706-95AA-5A333F0A3B94}">
      <dsp:nvSpPr>
        <dsp:cNvPr id="0" name=""/>
        <dsp:cNvSpPr/>
      </dsp:nvSpPr>
      <dsp:spPr>
        <a:xfrm>
          <a:off x="5920403" y="1112343"/>
          <a:ext cx="4259757" cy="294686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0005" tIns="40005" rIns="40005" bIns="40005" numCol="1" spcCol="1270" anchor="t" anchorCtr="0">
          <a:noAutofit/>
        </a:bodyPr>
        <a:lstStyle/>
        <a:p>
          <a:pPr marL="0" lvl="0" indent="0" algn="l" defTabSz="933450" rtl="0">
            <a:lnSpc>
              <a:spcPct val="90000"/>
            </a:lnSpc>
            <a:spcBef>
              <a:spcPct val="0"/>
            </a:spcBef>
            <a:spcAft>
              <a:spcPct val="35000"/>
            </a:spcAft>
            <a:buNone/>
          </a:pPr>
          <a:r>
            <a:rPr lang="de-DE" sz="2100" kern="1200" dirty="0"/>
            <a:t>Ein EPC-Projekt erfordert einen komplexen Ausschreibungsprozess spezieller Art, der vorbereitet werden muss.</a:t>
          </a:r>
          <a:endParaRPr lang="en-US" sz="2100" kern="1200" dirty="0"/>
        </a:p>
        <a:p>
          <a:pPr marL="171450" lvl="1" indent="-171450" algn="l" defTabSz="711200" rtl="0">
            <a:lnSpc>
              <a:spcPct val="90000"/>
            </a:lnSpc>
            <a:spcBef>
              <a:spcPct val="0"/>
            </a:spcBef>
            <a:spcAft>
              <a:spcPct val="15000"/>
            </a:spcAft>
            <a:buChar char="•"/>
          </a:pPr>
          <a:r>
            <a:rPr lang="de-DE" sz="1600" kern="1200" dirty="0"/>
            <a:t>Möglicherweise ist Unterstützung durch Vermittler oder Berater erwünscht</a:t>
          </a:r>
          <a:r>
            <a:rPr lang="en-US" sz="1600" kern="1200" dirty="0"/>
            <a:t> </a:t>
          </a:r>
        </a:p>
      </dsp:txBody>
      <dsp:txXfrm>
        <a:off x="5920403" y="1112343"/>
        <a:ext cx="4259757" cy="2946861"/>
      </dsp:txXfrm>
    </dsp:sp>
    <dsp:sp modelId="{6396E3F9-6726-44A0-8095-072C03DF30C8}">
      <dsp:nvSpPr>
        <dsp:cNvPr id="0" name=""/>
        <dsp:cNvSpPr/>
      </dsp:nvSpPr>
      <dsp:spPr>
        <a:xfrm>
          <a:off x="0" y="26506"/>
          <a:ext cx="1302441" cy="1302441"/>
        </a:xfrm>
        <a:prstGeom prst="plus">
          <a:avLst>
            <a:gd name="adj" fmla="val 3281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6AE6DEE-1643-4E13-9CC4-6D943A40BA95}">
      <dsp:nvSpPr>
        <dsp:cNvPr id="0" name=""/>
        <dsp:cNvSpPr/>
      </dsp:nvSpPr>
      <dsp:spPr>
        <a:xfrm>
          <a:off x="9597885" y="501785"/>
          <a:ext cx="1225827" cy="420080"/>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7B25E20-031D-4FAF-846E-2E39DEC97203}">
      <dsp:nvSpPr>
        <dsp:cNvPr id="0" name=""/>
        <dsp:cNvSpPr/>
      </dsp:nvSpPr>
      <dsp:spPr>
        <a:xfrm>
          <a:off x="5411856" y="1131905"/>
          <a:ext cx="766" cy="2814536"/>
        </a:xfrm>
        <a:prstGeom prst="line">
          <a:avLst/>
        </a:pr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CCE9006-69A3-47AB-AEFB-EEB9E825F104}">
      <dsp:nvSpPr>
        <dsp:cNvPr id="0" name=""/>
        <dsp:cNvSpPr/>
      </dsp:nvSpPr>
      <dsp:spPr>
        <a:xfrm>
          <a:off x="0" y="251366"/>
          <a:ext cx="10515600" cy="75582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rtl="0">
            <a:lnSpc>
              <a:spcPct val="90000"/>
            </a:lnSpc>
            <a:spcBef>
              <a:spcPct val="0"/>
            </a:spcBef>
            <a:spcAft>
              <a:spcPct val="35000"/>
            </a:spcAft>
            <a:buNone/>
          </a:pPr>
          <a:r>
            <a:rPr lang="de-DE" sz="1900" kern="1200" dirty="0"/>
            <a:t>Wie bei den meisten komplexen Projekten, die langfristige Investitionen erfordern, ist der EPC-Prozess langwierig und komplex, da es sich bei EPC-Verträgen im Wesentlichen um 3 Verträge handelt.</a:t>
          </a:r>
          <a:endParaRPr lang="en-US" sz="1900" kern="1200" dirty="0"/>
        </a:p>
      </dsp:txBody>
      <dsp:txXfrm>
        <a:off x="36896" y="288262"/>
        <a:ext cx="10441808" cy="682028"/>
      </dsp:txXfrm>
    </dsp:sp>
    <dsp:sp modelId="{2E1998C8-CC80-4807-BED2-6797F9C54C44}">
      <dsp:nvSpPr>
        <dsp:cNvPr id="0" name=""/>
        <dsp:cNvSpPr/>
      </dsp:nvSpPr>
      <dsp:spPr>
        <a:xfrm>
          <a:off x="0" y="1007186"/>
          <a:ext cx="10515600" cy="3146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33870" tIns="24130" rIns="135128" bIns="24130" numCol="1" spcCol="1270" anchor="t" anchorCtr="0">
          <a:noAutofit/>
        </a:bodyPr>
        <a:lstStyle/>
        <a:p>
          <a:pPr marL="114300" lvl="1" indent="-114300" algn="l" defTabSz="666750" rtl="0">
            <a:lnSpc>
              <a:spcPct val="90000"/>
            </a:lnSpc>
            <a:spcBef>
              <a:spcPct val="0"/>
            </a:spcBef>
            <a:spcAft>
              <a:spcPct val="20000"/>
            </a:spcAft>
            <a:buChar char="•"/>
          </a:pPr>
          <a:r>
            <a:rPr lang="de-DE" sz="1500" kern="1200" dirty="0"/>
            <a:t>Ein Werkvertrag, ein Kreditvertrag und ein Dienstleistungsvertrag</a:t>
          </a:r>
          <a:endParaRPr lang="en-US" sz="1500" kern="1200" dirty="0"/>
        </a:p>
      </dsp:txBody>
      <dsp:txXfrm>
        <a:off x="0" y="1007186"/>
        <a:ext cx="10515600" cy="314640"/>
      </dsp:txXfrm>
    </dsp:sp>
    <dsp:sp modelId="{BC7ADD04-DB9D-4AFB-A23A-5945DC795B0C}">
      <dsp:nvSpPr>
        <dsp:cNvPr id="0" name=""/>
        <dsp:cNvSpPr/>
      </dsp:nvSpPr>
      <dsp:spPr>
        <a:xfrm>
          <a:off x="0" y="1321826"/>
          <a:ext cx="10515600" cy="75582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rtl="0">
            <a:lnSpc>
              <a:spcPct val="90000"/>
            </a:lnSpc>
            <a:spcBef>
              <a:spcPct val="0"/>
            </a:spcBef>
            <a:spcAft>
              <a:spcPct val="35000"/>
            </a:spcAft>
            <a:buNone/>
          </a:pPr>
          <a:r>
            <a:rPr lang="de-DE" sz="1900" kern="1200" dirty="0"/>
            <a:t>Der Prozess läuft unterschiedlich ab, wenn der Kunde aus dem öffentlichen Sektor kommt.</a:t>
          </a:r>
          <a:endParaRPr lang="en-US" sz="1900" kern="1200" dirty="0"/>
        </a:p>
      </dsp:txBody>
      <dsp:txXfrm>
        <a:off x="36896" y="1358722"/>
        <a:ext cx="10441808" cy="682028"/>
      </dsp:txXfrm>
    </dsp:sp>
    <dsp:sp modelId="{4461946E-11B3-446D-ABD9-E4A505E7EFBB}">
      <dsp:nvSpPr>
        <dsp:cNvPr id="0" name=""/>
        <dsp:cNvSpPr/>
      </dsp:nvSpPr>
      <dsp:spPr>
        <a:xfrm>
          <a:off x="0" y="2077646"/>
          <a:ext cx="10515600" cy="52112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33870" tIns="24130" rIns="135128" bIns="24130" numCol="1" spcCol="1270" anchor="t" anchorCtr="0">
          <a:noAutofit/>
        </a:bodyPr>
        <a:lstStyle/>
        <a:p>
          <a:pPr marL="114300" lvl="1" indent="-114300" algn="l" defTabSz="666750" rtl="0">
            <a:lnSpc>
              <a:spcPct val="90000"/>
            </a:lnSpc>
            <a:spcBef>
              <a:spcPct val="0"/>
            </a:spcBef>
            <a:spcAft>
              <a:spcPct val="20000"/>
            </a:spcAft>
            <a:buChar char="•"/>
          </a:pPr>
          <a:r>
            <a:rPr lang="de-DE" sz="1500" kern="1200" dirty="0"/>
            <a:t>Gesetze und Normen müssen eingehalten werden</a:t>
          </a:r>
          <a:endParaRPr lang="en-US" sz="1500" kern="1200" dirty="0"/>
        </a:p>
        <a:p>
          <a:pPr marL="114300" lvl="1" indent="-114300" algn="l" defTabSz="666750" rtl="0">
            <a:lnSpc>
              <a:spcPct val="90000"/>
            </a:lnSpc>
            <a:spcBef>
              <a:spcPct val="0"/>
            </a:spcBef>
            <a:spcAft>
              <a:spcPct val="20000"/>
            </a:spcAft>
            <a:buChar char="•"/>
          </a:pPr>
          <a:r>
            <a:rPr lang="de-DE" sz="1500" kern="1200" dirty="0"/>
            <a:t>Prozess dauert in der Regel länger</a:t>
          </a:r>
          <a:endParaRPr lang="en-US" sz="1500" kern="1200" dirty="0"/>
        </a:p>
      </dsp:txBody>
      <dsp:txXfrm>
        <a:off x="0" y="2077646"/>
        <a:ext cx="10515600" cy="521122"/>
      </dsp:txXfrm>
    </dsp:sp>
    <dsp:sp modelId="{F283B962-2922-46AA-9AF1-B8B204F02A60}">
      <dsp:nvSpPr>
        <dsp:cNvPr id="0" name=""/>
        <dsp:cNvSpPr/>
      </dsp:nvSpPr>
      <dsp:spPr>
        <a:xfrm>
          <a:off x="0" y="2598768"/>
          <a:ext cx="10515600" cy="75582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rtl="0">
            <a:lnSpc>
              <a:spcPct val="90000"/>
            </a:lnSpc>
            <a:spcBef>
              <a:spcPct val="0"/>
            </a:spcBef>
            <a:spcAft>
              <a:spcPct val="35000"/>
            </a:spcAft>
            <a:buNone/>
          </a:pPr>
          <a:r>
            <a:rPr lang="de-DE" sz="1900" kern="1200" dirty="0"/>
            <a:t>EPC-Berater können hilfreich sein, weil sie:</a:t>
          </a:r>
          <a:endParaRPr lang="en-US" sz="1900" kern="1200" dirty="0"/>
        </a:p>
      </dsp:txBody>
      <dsp:txXfrm>
        <a:off x="36896" y="2635664"/>
        <a:ext cx="10441808" cy="682028"/>
      </dsp:txXfrm>
    </dsp:sp>
    <dsp:sp modelId="{073C960A-9C2E-4AB2-9CF7-E84519F6B179}">
      <dsp:nvSpPr>
        <dsp:cNvPr id="0" name=""/>
        <dsp:cNvSpPr/>
      </dsp:nvSpPr>
      <dsp:spPr>
        <a:xfrm>
          <a:off x="0" y="3354588"/>
          <a:ext cx="10515600" cy="10422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33870" tIns="24130" rIns="135128" bIns="24130" numCol="1" spcCol="1270" anchor="t" anchorCtr="0">
          <a:noAutofit/>
        </a:bodyPr>
        <a:lstStyle/>
        <a:p>
          <a:pPr marL="114300" lvl="1" indent="-114300" algn="l" defTabSz="666750" rtl="0">
            <a:lnSpc>
              <a:spcPct val="90000"/>
            </a:lnSpc>
            <a:spcBef>
              <a:spcPct val="0"/>
            </a:spcBef>
            <a:spcAft>
              <a:spcPct val="20000"/>
            </a:spcAft>
            <a:buChar char="•"/>
          </a:pPr>
          <a:r>
            <a:rPr lang="de-DE" sz="1500" kern="1200" dirty="0"/>
            <a:t>technische Unterstützung bieten und alle Kundenanliegen beantworten</a:t>
          </a:r>
          <a:endParaRPr lang="en-US" sz="1500" kern="1200" dirty="0"/>
        </a:p>
        <a:p>
          <a:pPr marL="114300" lvl="1" indent="-114300" algn="l" defTabSz="666750" rtl="0">
            <a:lnSpc>
              <a:spcPct val="90000"/>
            </a:lnSpc>
            <a:spcBef>
              <a:spcPct val="0"/>
            </a:spcBef>
            <a:spcAft>
              <a:spcPct val="20000"/>
            </a:spcAft>
            <a:buChar char="•"/>
          </a:pPr>
          <a:r>
            <a:rPr lang="de-DE" sz="1500" kern="1200" dirty="0"/>
            <a:t>Erfahrung in der Identifizierung der relevanten Maßnahmen, Kontakte und Möglichkeiten haben</a:t>
          </a:r>
          <a:endParaRPr lang="en-US" sz="1500" kern="1200" dirty="0"/>
        </a:p>
        <a:p>
          <a:pPr marL="114300" lvl="1" indent="-114300" algn="l" defTabSz="666750" rtl="0">
            <a:lnSpc>
              <a:spcPct val="90000"/>
            </a:lnSpc>
            <a:spcBef>
              <a:spcPct val="0"/>
            </a:spcBef>
            <a:spcAft>
              <a:spcPct val="20000"/>
            </a:spcAft>
            <a:buChar char="•"/>
          </a:pPr>
          <a:r>
            <a:rPr lang="de-DE" sz="1500" kern="1200" dirty="0"/>
            <a:t>Fachwissen zu EPC-Prozessspezifikationen haben</a:t>
          </a:r>
          <a:endParaRPr lang="en-US" sz="1500" kern="1200" dirty="0"/>
        </a:p>
        <a:p>
          <a:pPr marL="114300" lvl="1" indent="-114300" algn="l" defTabSz="666750" rtl="0">
            <a:lnSpc>
              <a:spcPct val="90000"/>
            </a:lnSpc>
            <a:spcBef>
              <a:spcPct val="0"/>
            </a:spcBef>
            <a:spcAft>
              <a:spcPct val="20000"/>
            </a:spcAft>
            <a:buChar char="•"/>
          </a:pPr>
          <a:r>
            <a:rPr lang="en-US" sz="1500" kern="1200" dirty="0" err="1"/>
            <a:t>bei</a:t>
          </a:r>
          <a:r>
            <a:rPr lang="en-US" sz="1500" kern="1200" dirty="0"/>
            <a:t> der </a:t>
          </a:r>
          <a:r>
            <a:rPr lang="en-US" sz="1500" kern="1200" dirty="0" err="1"/>
            <a:t>Finanzierung</a:t>
          </a:r>
          <a:r>
            <a:rPr lang="en-US" sz="1500" kern="1200" dirty="0"/>
            <a:t> </a:t>
          </a:r>
          <a:r>
            <a:rPr lang="en-US" sz="1500" kern="1200" dirty="0" err="1"/>
            <a:t>helfen</a:t>
          </a:r>
          <a:r>
            <a:rPr lang="en-US" sz="1500" kern="1200" dirty="0"/>
            <a:t> </a:t>
          </a:r>
          <a:r>
            <a:rPr lang="en-US" sz="1500" kern="1200" dirty="0" err="1"/>
            <a:t>können</a:t>
          </a:r>
          <a:endParaRPr lang="en-US" sz="1500" kern="1200" dirty="0"/>
        </a:p>
      </dsp:txBody>
      <dsp:txXfrm>
        <a:off x="0" y="3354588"/>
        <a:ext cx="10515600" cy="1042245"/>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7AD38B1-B6B6-40D3-9A44-66994638900C}">
      <dsp:nvSpPr>
        <dsp:cNvPr id="0" name=""/>
        <dsp:cNvSpPr/>
      </dsp:nvSpPr>
      <dsp:spPr>
        <a:xfrm>
          <a:off x="9242" y="0"/>
          <a:ext cx="5524797" cy="889978"/>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4021" tIns="54674" rIns="54674" bIns="54674" numCol="1" spcCol="1270" anchor="ctr" anchorCtr="0">
          <a:noAutofit/>
        </a:bodyPr>
        <a:lstStyle/>
        <a:p>
          <a:pPr marL="0" lvl="0" indent="0" algn="ctr" defTabSz="1822450">
            <a:lnSpc>
              <a:spcPct val="90000"/>
            </a:lnSpc>
            <a:spcBef>
              <a:spcPct val="0"/>
            </a:spcBef>
            <a:spcAft>
              <a:spcPct val="35000"/>
            </a:spcAft>
            <a:buNone/>
          </a:pPr>
          <a:r>
            <a:rPr lang="en-US" sz="4100" kern="1200" dirty="0" err="1"/>
            <a:t>Projektidentifikation</a:t>
          </a:r>
          <a:endParaRPr lang="en-US" sz="4100" kern="1200" dirty="0"/>
        </a:p>
      </dsp:txBody>
      <dsp:txXfrm>
        <a:off x="454231" y="0"/>
        <a:ext cx="4634819" cy="889978"/>
      </dsp:txXfrm>
    </dsp:sp>
    <dsp:sp modelId="{39F1BA49-4885-404D-BB6C-E6D71ECFBB0B}">
      <dsp:nvSpPr>
        <dsp:cNvPr id="0" name=""/>
        <dsp:cNvSpPr/>
      </dsp:nvSpPr>
      <dsp:spPr>
        <a:xfrm>
          <a:off x="4981560" y="0"/>
          <a:ext cx="5524797" cy="889978"/>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4021" tIns="54674" rIns="54674" bIns="54674" numCol="1" spcCol="1270" anchor="ctr" anchorCtr="0">
          <a:noAutofit/>
        </a:bodyPr>
        <a:lstStyle/>
        <a:p>
          <a:pPr marL="0" lvl="0" indent="0" algn="ctr" defTabSz="1822450">
            <a:lnSpc>
              <a:spcPct val="90000"/>
            </a:lnSpc>
            <a:spcBef>
              <a:spcPct val="0"/>
            </a:spcBef>
            <a:spcAft>
              <a:spcPct val="35000"/>
            </a:spcAft>
            <a:buNone/>
          </a:pPr>
          <a:r>
            <a:rPr lang="en-US" sz="4100" kern="1200" dirty="0" err="1"/>
            <a:t>Analyse</a:t>
          </a:r>
          <a:endParaRPr lang="en-US" sz="4100" kern="1200" dirty="0"/>
        </a:p>
      </dsp:txBody>
      <dsp:txXfrm>
        <a:off x="5426549" y="0"/>
        <a:ext cx="4634819" cy="889978"/>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B008B25-159F-4C4C-A133-6D71727CACE6}">
      <dsp:nvSpPr>
        <dsp:cNvPr id="0" name=""/>
        <dsp:cNvSpPr/>
      </dsp:nvSpPr>
      <dsp:spPr>
        <a:xfrm>
          <a:off x="5134" y="0"/>
          <a:ext cx="10505330" cy="889978"/>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2027" tIns="70676" rIns="70676" bIns="70676" numCol="1" spcCol="1270" anchor="ctr" anchorCtr="0">
          <a:noAutofit/>
        </a:bodyPr>
        <a:lstStyle/>
        <a:p>
          <a:pPr marL="0" lvl="0" indent="0" algn="ctr" defTabSz="2355850">
            <a:lnSpc>
              <a:spcPct val="90000"/>
            </a:lnSpc>
            <a:spcBef>
              <a:spcPct val="0"/>
            </a:spcBef>
            <a:spcAft>
              <a:spcPct val="35000"/>
            </a:spcAft>
            <a:buNone/>
          </a:pPr>
          <a:r>
            <a:rPr lang="en-US" sz="5300" kern="1200" dirty="0" err="1"/>
            <a:t>Vergabeverfahren</a:t>
          </a:r>
          <a:endParaRPr lang="en-US" sz="5300" kern="1200" dirty="0"/>
        </a:p>
      </dsp:txBody>
      <dsp:txXfrm>
        <a:off x="450123" y="0"/>
        <a:ext cx="9615352" cy="889978"/>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E7921B8-1E69-449D-8673-EC9EEC6003DA}">
      <dsp:nvSpPr>
        <dsp:cNvPr id="0" name=""/>
        <dsp:cNvSpPr/>
      </dsp:nvSpPr>
      <dsp:spPr>
        <a:xfrm>
          <a:off x="9242" y="0"/>
          <a:ext cx="5524797" cy="1224643"/>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2017" tIns="44006" rIns="44006" bIns="44006" numCol="1" spcCol="1270" anchor="ctr" anchorCtr="0">
          <a:noAutofit/>
        </a:bodyPr>
        <a:lstStyle/>
        <a:p>
          <a:pPr marL="0" lvl="0" indent="0" algn="ctr" defTabSz="1466850">
            <a:lnSpc>
              <a:spcPct val="90000"/>
            </a:lnSpc>
            <a:spcBef>
              <a:spcPct val="0"/>
            </a:spcBef>
            <a:spcAft>
              <a:spcPct val="35000"/>
            </a:spcAft>
            <a:buNone/>
          </a:pPr>
          <a:r>
            <a:rPr lang="en-US" sz="3300" kern="1200" dirty="0" err="1"/>
            <a:t>Maßnahmenumsetzung</a:t>
          </a:r>
          <a:endParaRPr lang="en-US" sz="3300" kern="1200" dirty="0"/>
        </a:p>
      </dsp:txBody>
      <dsp:txXfrm>
        <a:off x="621564" y="0"/>
        <a:ext cx="4300154" cy="1224643"/>
      </dsp:txXfrm>
    </dsp:sp>
    <dsp:sp modelId="{E1F6636D-DFBC-4BFD-A15A-8498523764DA}">
      <dsp:nvSpPr>
        <dsp:cNvPr id="0" name=""/>
        <dsp:cNvSpPr/>
      </dsp:nvSpPr>
      <dsp:spPr>
        <a:xfrm>
          <a:off x="4981560" y="0"/>
          <a:ext cx="5524797" cy="1224643"/>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2017" tIns="44006" rIns="44006" bIns="44006" numCol="1" spcCol="1270" anchor="ctr" anchorCtr="0">
          <a:noAutofit/>
        </a:bodyPr>
        <a:lstStyle/>
        <a:p>
          <a:pPr marL="0" lvl="0" indent="0" algn="ctr" defTabSz="1466850">
            <a:lnSpc>
              <a:spcPct val="90000"/>
            </a:lnSpc>
            <a:spcBef>
              <a:spcPct val="0"/>
            </a:spcBef>
            <a:spcAft>
              <a:spcPct val="35000"/>
            </a:spcAft>
            <a:buNone/>
          </a:pPr>
          <a:r>
            <a:rPr lang="en-US" sz="3300" kern="1200" dirty="0" err="1"/>
            <a:t>Garantierter</a:t>
          </a:r>
          <a:r>
            <a:rPr lang="en-US" sz="3300" kern="1200" dirty="0"/>
            <a:t> </a:t>
          </a:r>
          <a:r>
            <a:rPr lang="en-US" sz="3300" kern="1200" dirty="0" err="1"/>
            <a:t>Betrieb</a:t>
          </a:r>
          <a:endParaRPr lang="en-US" sz="3300" kern="1200" dirty="0"/>
        </a:p>
      </dsp:txBody>
      <dsp:txXfrm>
        <a:off x="5593882" y="0"/>
        <a:ext cx="4300154" cy="1224643"/>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A4F6ABC-C592-49BE-88B1-D19ADF73E66B}">
      <dsp:nvSpPr>
        <dsp:cNvPr id="0" name=""/>
        <dsp:cNvSpPr/>
      </dsp:nvSpPr>
      <dsp:spPr>
        <a:xfrm>
          <a:off x="3263" y="247941"/>
          <a:ext cx="2274614" cy="648000"/>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16002" rIns="16002" bIns="16002" numCol="1" spcCol="1270" anchor="ctr" anchorCtr="0">
          <a:noAutofit/>
        </a:bodyPr>
        <a:lstStyle/>
        <a:p>
          <a:pPr marL="0" lvl="0" indent="0" algn="ctr" defTabSz="533400">
            <a:lnSpc>
              <a:spcPct val="90000"/>
            </a:lnSpc>
            <a:spcBef>
              <a:spcPct val="0"/>
            </a:spcBef>
            <a:spcAft>
              <a:spcPct val="35000"/>
            </a:spcAft>
            <a:buNone/>
          </a:pPr>
          <a:r>
            <a:rPr lang="en-US" sz="1200" kern="1200" dirty="0" err="1"/>
            <a:t>Projektidentifikation</a:t>
          </a:r>
          <a:endParaRPr lang="en-US" sz="1200" kern="1200" dirty="0"/>
        </a:p>
      </dsp:txBody>
      <dsp:txXfrm>
        <a:off x="327263" y="247941"/>
        <a:ext cx="1626614" cy="648000"/>
      </dsp:txXfrm>
    </dsp:sp>
    <dsp:sp modelId="{C3D35A84-C25E-4481-9D5D-043F72FB3194}">
      <dsp:nvSpPr>
        <dsp:cNvPr id="0" name=""/>
        <dsp:cNvSpPr/>
      </dsp:nvSpPr>
      <dsp:spPr>
        <a:xfrm>
          <a:off x="3263" y="976941"/>
          <a:ext cx="1819691" cy="6733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114300" lvl="1" indent="-114300" algn="l" defTabSz="533400">
            <a:lnSpc>
              <a:spcPct val="90000"/>
            </a:lnSpc>
            <a:spcBef>
              <a:spcPct val="0"/>
            </a:spcBef>
            <a:spcAft>
              <a:spcPct val="15000"/>
            </a:spcAft>
            <a:buChar char="•"/>
          </a:pPr>
          <a:r>
            <a:rPr lang="de-DE" sz="1200" kern="1200" dirty="0"/>
            <a:t>Einschließlich Vorverhandlung mit dem Management</a:t>
          </a:r>
          <a:endParaRPr lang="en-US" sz="1200" kern="1200" dirty="0"/>
        </a:p>
      </dsp:txBody>
      <dsp:txXfrm>
        <a:off x="3263" y="976941"/>
        <a:ext cx="1819691" cy="673312"/>
      </dsp:txXfrm>
    </dsp:sp>
    <dsp:sp modelId="{209DF0C8-23E6-46FB-B7E9-A77816AAF777}">
      <dsp:nvSpPr>
        <dsp:cNvPr id="0" name=""/>
        <dsp:cNvSpPr/>
      </dsp:nvSpPr>
      <dsp:spPr>
        <a:xfrm>
          <a:off x="2061878" y="247941"/>
          <a:ext cx="2274614" cy="648000"/>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16002" rIns="16002" bIns="16002" numCol="1" spcCol="1270" anchor="ctr" anchorCtr="0">
          <a:noAutofit/>
        </a:bodyPr>
        <a:lstStyle/>
        <a:p>
          <a:pPr marL="0" lvl="0" indent="0" algn="ctr" defTabSz="533400">
            <a:lnSpc>
              <a:spcPct val="90000"/>
            </a:lnSpc>
            <a:spcBef>
              <a:spcPct val="0"/>
            </a:spcBef>
            <a:spcAft>
              <a:spcPct val="35000"/>
            </a:spcAft>
            <a:buNone/>
          </a:pPr>
          <a:r>
            <a:rPr lang="en-US" sz="1200" kern="1200" dirty="0" err="1"/>
            <a:t>Analyse</a:t>
          </a:r>
          <a:endParaRPr lang="en-US" sz="1200" kern="1200" dirty="0"/>
        </a:p>
      </dsp:txBody>
      <dsp:txXfrm>
        <a:off x="2385878" y="247941"/>
        <a:ext cx="1626614" cy="648000"/>
      </dsp:txXfrm>
    </dsp:sp>
    <dsp:sp modelId="{A3002B8B-4010-48C3-9402-0F2DCD135748}">
      <dsp:nvSpPr>
        <dsp:cNvPr id="0" name=""/>
        <dsp:cNvSpPr/>
      </dsp:nvSpPr>
      <dsp:spPr>
        <a:xfrm>
          <a:off x="2061878" y="976941"/>
          <a:ext cx="1819691" cy="6733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114300" lvl="1" indent="-114300" algn="l" defTabSz="533400">
            <a:lnSpc>
              <a:spcPct val="90000"/>
            </a:lnSpc>
            <a:spcBef>
              <a:spcPct val="0"/>
            </a:spcBef>
            <a:spcAft>
              <a:spcPct val="15000"/>
            </a:spcAft>
            <a:buChar char="•"/>
          </a:pPr>
          <a:r>
            <a:rPr lang="de-DE" sz="1200" kern="1200" dirty="0"/>
            <a:t>Technische und wirtschaftliche Durchführbarkeitsanalyse von EPC</a:t>
          </a:r>
          <a:endParaRPr lang="en-US" sz="1200" kern="1200" dirty="0"/>
        </a:p>
      </dsp:txBody>
      <dsp:txXfrm>
        <a:off x="2061878" y="976941"/>
        <a:ext cx="1819691" cy="673312"/>
      </dsp:txXfrm>
    </dsp:sp>
    <dsp:sp modelId="{1C7819F0-D0D3-404B-9CDB-3B0239AF4F9B}">
      <dsp:nvSpPr>
        <dsp:cNvPr id="0" name=""/>
        <dsp:cNvSpPr/>
      </dsp:nvSpPr>
      <dsp:spPr>
        <a:xfrm>
          <a:off x="4120492" y="247941"/>
          <a:ext cx="2274614" cy="648000"/>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16002" rIns="16002" bIns="16002" numCol="1" spcCol="1270" anchor="ctr" anchorCtr="0">
          <a:noAutofit/>
        </a:bodyPr>
        <a:lstStyle/>
        <a:p>
          <a:pPr marL="0" lvl="0" indent="0" algn="ctr" defTabSz="533400">
            <a:lnSpc>
              <a:spcPct val="90000"/>
            </a:lnSpc>
            <a:spcBef>
              <a:spcPct val="0"/>
            </a:spcBef>
            <a:spcAft>
              <a:spcPct val="35000"/>
            </a:spcAft>
            <a:buNone/>
          </a:pPr>
          <a:r>
            <a:rPr lang="en-US" sz="1200" kern="1200" dirty="0" err="1"/>
            <a:t>Vergabeverfahren</a:t>
          </a:r>
          <a:endParaRPr lang="en-US" sz="1200" kern="1200" dirty="0"/>
        </a:p>
      </dsp:txBody>
      <dsp:txXfrm>
        <a:off x="4444492" y="247941"/>
        <a:ext cx="1626614" cy="648000"/>
      </dsp:txXfrm>
    </dsp:sp>
    <dsp:sp modelId="{ECE295B0-51C0-4541-AAA5-B80ECB7C6969}">
      <dsp:nvSpPr>
        <dsp:cNvPr id="0" name=""/>
        <dsp:cNvSpPr/>
      </dsp:nvSpPr>
      <dsp:spPr>
        <a:xfrm>
          <a:off x="4120492" y="976941"/>
          <a:ext cx="1819691" cy="6733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114300" lvl="1" indent="-114300" algn="l" defTabSz="533400">
            <a:lnSpc>
              <a:spcPct val="90000"/>
            </a:lnSpc>
            <a:spcBef>
              <a:spcPct val="0"/>
            </a:spcBef>
            <a:spcAft>
              <a:spcPct val="15000"/>
            </a:spcAft>
            <a:buChar char="•"/>
          </a:pPr>
          <a:r>
            <a:rPr lang="en-US" sz="1200" kern="1200" dirty="0"/>
            <a:t>EPC-</a:t>
          </a:r>
          <a:r>
            <a:rPr lang="en-US" sz="1200" kern="1200" dirty="0" err="1"/>
            <a:t>Vertragsabschluss</a:t>
          </a:r>
          <a:endParaRPr lang="en-US" sz="1200" kern="1200" dirty="0"/>
        </a:p>
      </dsp:txBody>
      <dsp:txXfrm>
        <a:off x="4120492" y="976941"/>
        <a:ext cx="1819691" cy="673312"/>
      </dsp:txXfrm>
    </dsp:sp>
    <dsp:sp modelId="{22E84208-EC45-40A4-8581-1C529EDC1B83}">
      <dsp:nvSpPr>
        <dsp:cNvPr id="0" name=""/>
        <dsp:cNvSpPr/>
      </dsp:nvSpPr>
      <dsp:spPr>
        <a:xfrm>
          <a:off x="6179107" y="247941"/>
          <a:ext cx="2274614" cy="648000"/>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16002" rIns="16002" bIns="16002" numCol="1" spcCol="1270" anchor="ctr" anchorCtr="0">
          <a:noAutofit/>
        </a:bodyPr>
        <a:lstStyle/>
        <a:p>
          <a:pPr marL="0" lvl="0" indent="0" algn="ctr" defTabSz="533400">
            <a:lnSpc>
              <a:spcPct val="90000"/>
            </a:lnSpc>
            <a:spcBef>
              <a:spcPct val="0"/>
            </a:spcBef>
            <a:spcAft>
              <a:spcPct val="35000"/>
            </a:spcAft>
            <a:buNone/>
          </a:pPr>
          <a:r>
            <a:rPr lang="en-US" sz="1200" kern="1200" dirty="0" err="1"/>
            <a:t>Maßnahmenumsetzung</a:t>
          </a:r>
          <a:endParaRPr lang="en-US" sz="1200" kern="1200" dirty="0"/>
        </a:p>
      </dsp:txBody>
      <dsp:txXfrm>
        <a:off x="6503107" y="247941"/>
        <a:ext cx="1626614" cy="648000"/>
      </dsp:txXfrm>
    </dsp:sp>
    <dsp:sp modelId="{939021AA-3C2B-4F89-897D-64E1F2F3561F}">
      <dsp:nvSpPr>
        <dsp:cNvPr id="0" name=""/>
        <dsp:cNvSpPr/>
      </dsp:nvSpPr>
      <dsp:spPr>
        <a:xfrm>
          <a:off x="6179107" y="976941"/>
          <a:ext cx="1819691" cy="6733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114300" lvl="1" indent="-114300" algn="l" defTabSz="533400">
            <a:lnSpc>
              <a:spcPct val="90000"/>
            </a:lnSpc>
            <a:spcBef>
              <a:spcPct val="0"/>
            </a:spcBef>
            <a:spcAft>
              <a:spcPct val="15000"/>
            </a:spcAft>
            <a:buChar char="•"/>
          </a:pPr>
          <a:r>
            <a:rPr lang="en-US" sz="1200" kern="1200" dirty="0" err="1"/>
            <a:t>Probebetrieb</a:t>
          </a:r>
          <a:endParaRPr lang="en-US" sz="1200" kern="1200" dirty="0"/>
        </a:p>
      </dsp:txBody>
      <dsp:txXfrm>
        <a:off x="6179107" y="976941"/>
        <a:ext cx="1819691" cy="673312"/>
      </dsp:txXfrm>
    </dsp:sp>
    <dsp:sp modelId="{DE731D8D-3726-445D-865A-0C0633A8F64F}">
      <dsp:nvSpPr>
        <dsp:cNvPr id="0" name=""/>
        <dsp:cNvSpPr/>
      </dsp:nvSpPr>
      <dsp:spPr>
        <a:xfrm>
          <a:off x="8237721" y="247941"/>
          <a:ext cx="2274614" cy="648000"/>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16002" rIns="16002" bIns="16002" numCol="1" spcCol="1270" anchor="ctr" anchorCtr="0">
          <a:noAutofit/>
        </a:bodyPr>
        <a:lstStyle/>
        <a:p>
          <a:pPr marL="0" lvl="0" indent="0" algn="ctr" defTabSz="533400">
            <a:lnSpc>
              <a:spcPct val="90000"/>
            </a:lnSpc>
            <a:spcBef>
              <a:spcPct val="0"/>
            </a:spcBef>
            <a:spcAft>
              <a:spcPct val="35000"/>
            </a:spcAft>
            <a:buNone/>
          </a:pPr>
          <a:r>
            <a:rPr lang="en-US" sz="1200" kern="1200" dirty="0" err="1"/>
            <a:t>Garantierter</a:t>
          </a:r>
          <a:r>
            <a:rPr lang="en-US" sz="1200" kern="1200" dirty="0"/>
            <a:t> </a:t>
          </a:r>
          <a:r>
            <a:rPr lang="en-US" sz="1200" kern="1200" dirty="0" err="1"/>
            <a:t>Betrieb</a:t>
          </a:r>
          <a:endParaRPr lang="en-US" sz="1200" kern="1200" dirty="0"/>
        </a:p>
      </dsp:txBody>
      <dsp:txXfrm>
        <a:off x="8561721" y="247941"/>
        <a:ext cx="1626614" cy="648000"/>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537164-56CD-4988-9A70-1D4E1B71E475}">
      <dsp:nvSpPr>
        <dsp:cNvPr id="0" name=""/>
        <dsp:cNvSpPr/>
      </dsp:nvSpPr>
      <dsp:spPr>
        <a:xfrm>
          <a:off x="0" y="109692"/>
          <a:ext cx="10455214" cy="40774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rtl="0">
            <a:lnSpc>
              <a:spcPct val="90000"/>
            </a:lnSpc>
            <a:spcBef>
              <a:spcPct val="0"/>
            </a:spcBef>
            <a:spcAft>
              <a:spcPct val="35000"/>
            </a:spcAft>
            <a:buNone/>
          </a:pPr>
          <a:r>
            <a:rPr lang="en-US" sz="1700" kern="1200" dirty="0" err="1"/>
            <a:t>Ist</a:t>
          </a:r>
          <a:r>
            <a:rPr lang="en-US" sz="1700" kern="1200" dirty="0"/>
            <a:t> es der Kunde?</a:t>
          </a:r>
        </a:p>
      </dsp:txBody>
      <dsp:txXfrm>
        <a:off x="19904" y="129596"/>
        <a:ext cx="10415406" cy="367937"/>
      </dsp:txXfrm>
    </dsp:sp>
    <dsp:sp modelId="{2BFCF068-134D-4DDB-A3F1-988CCD42A2B1}">
      <dsp:nvSpPr>
        <dsp:cNvPr id="0" name=""/>
        <dsp:cNvSpPr/>
      </dsp:nvSpPr>
      <dsp:spPr>
        <a:xfrm>
          <a:off x="0" y="517437"/>
          <a:ext cx="10455214" cy="4486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31953" tIns="21590" rIns="120904" bIns="21590" numCol="1" spcCol="1270" anchor="t" anchorCtr="0">
          <a:noAutofit/>
        </a:bodyPr>
        <a:lstStyle/>
        <a:p>
          <a:pPr marL="114300" lvl="1" indent="-114300" algn="l" defTabSz="577850" rtl="0">
            <a:lnSpc>
              <a:spcPct val="90000"/>
            </a:lnSpc>
            <a:spcBef>
              <a:spcPct val="0"/>
            </a:spcBef>
            <a:spcAft>
              <a:spcPct val="20000"/>
            </a:spcAft>
            <a:buChar char="•"/>
          </a:pPr>
          <a:r>
            <a:rPr lang="en-US" sz="1300" kern="1200" dirty="0" err="1"/>
            <a:t>Kredit</a:t>
          </a:r>
          <a:endParaRPr lang="en-US" sz="1300" kern="1200" dirty="0"/>
        </a:p>
        <a:p>
          <a:pPr marL="114300" lvl="1" indent="-114300" algn="l" defTabSz="577850" rtl="0">
            <a:lnSpc>
              <a:spcPct val="90000"/>
            </a:lnSpc>
            <a:spcBef>
              <a:spcPct val="0"/>
            </a:spcBef>
            <a:spcAft>
              <a:spcPct val="20000"/>
            </a:spcAft>
            <a:buChar char="•"/>
          </a:pPr>
          <a:r>
            <a:rPr lang="en-US" sz="1300" kern="1200" dirty="0"/>
            <a:t>Leasing</a:t>
          </a:r>
        </a:p>
      </dsp:txBody>
      <dsp:txXfrm>
        <a:off x="0" y="517437"/>
        <a:ext cx="10455214" cy="448672"/>
      </dsp:txXfrm>
    </dsp:sp>
    <dsp:sp modelId="{96C86891-02F9-4596-8163-C927D03E0096}">
      <dsp:nvSpPr>
        <dsp:cNvPr id="0" name=""/>
        <dsp:cNvSpPr/>
      </dsp:nvSpPr>
      <dsp:spPr>
        <a:xfrm>
          <a:off x="0" y="966109"/>
          <a:ext cx="10455214" cy="40774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rtl="0">
            <a:lnSpc>
              <a:spcPct val="90000"/>
            </a:lnSpc>
            <a:spcBef>
              <a:spcPct val="0"/>
            </a:spcBef>
            <a:spcAft>
              <a:spcPct val="35000"/>
            </a:spcAft>
            <a:buNone/>
          </a:pPr>
          <a:r>
            <a:rPr lang="en-US" sz="1700" kern="1200" dirty="0" err="1"/>
            <a:t>Ist</a:t>
          </a:r>
          <a:r>
            <a:rPr lang="en-US" sz="1700" kern="1200" dirty="0"/>
            <a:t> es die ESCO?</a:t>
          </a:r>
        </a:p>
      </dsp:txBody>
      <dsp:txXfrm>
        <a:off x="19904" y="986013"/>
        <a:ext cx="10415406" cy="367937"/>
      </dsp:txXfrm>
    </dsp:sp>
    <dsp:sp modelId="{B2CFB6F4-6255-495B-AF6F-94D3C457BBBC}">
      <dsp:nvSpPr>
        <dsp:cNvPr id="0" name=""/>
        <dsp:cNvSpPr/>
      </dsp:nvSpPr>
      <dsp:spPr>
        <a:xfrm>
          <a:off x="0" y="1373854"/>
          <a:ext cx="10455214" cy="6686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31953" tIns="21590" rIns="120904" bIns="21590" numCol="1" spcCol="1270" anchor="t" anchorCtr="0">
          <a:noAutofit/>
        </a:bodyPr>
        <a:lstStyle/>
        <a:p>
          <a:pPr marL="114300" lvl="1" indent="-114300" algn="l" defTabSz="577850" rtl="0">
            <a:lnSpc>
              <a:spcPct val="90000"/>
            </a:lnSpc>
            <a:spcBef>
              <a:spcPct val="0"/>
            </a:spcBef>
            <a:spcAft>
              <a:spcPct val="20000"/>
            </a:spcAft>
            <a:buChar char="•"/>
          </a:pPr>
          <a:r>
            <a:rPr lang="en-US" sz="1300" kern="1200" dirty="0" err="1"/>
            <a:t>Kredit</a:t>
          </a:r>
          <a:endParaRPr lang="en-US" sz="1300" kern="1200" dirty="0"/>
        </a:p>
        <a:p>
          <a:pPr marL="114300" lvl="1" indent="-114300" algn="l" defTabSz="577850" rtl="0">
            <a:lnSpc>
              <a:spcPct val="90000"/>
            </a:lnSpc>
            <a:spcBef>
              <a:spcPct val="0"/>
            </a:spcBef>
            <a:spcAft>
              <a:spcPct val="20000"/>
            </a:spcAft>
            <a:buChar char="•"/>
          </a:pPr>
          <a:r>
            <a:rPr lang="en-US" sz="1300" kern="1200" dirty="0"/>
            <a:t>Leasing</a:t>
          </a:r>
        </a:p>
        <a:p>
          <a:pPr marL="114300" lvl="1" indent="-114300" algn="l" defTabSz="577850" rtl="0">
            <a:lnSpc>
              <a:spcPct val="90000"/>
            </a:lnSpc>
            <a:spcBef>
              <a:spcPct val="0"/>
            </a:spcBef>
            <a:spcAft>
              <a:spcPct val="20000"/>
            </a:spcAft>
            <a:buChar char="•"/>
          </a:pPr>
          <a:r>
            <a:rPr lang="en-US" sz="1300" kern="1200" dirty="0" err="1"/>
            <a:t>Forfaitierung</a:t>
          </a:r>
          <a:endParaRPr lang="en-US" sz="1300" kern="1200" dirty="0"/>
        </a:p>
      </dsp:txBody>
      <dsp:txXfrm>
        <a:off x="0" y="1373854"/>
        <a:ext cx="10455214" cy="668609"/>
      </dsp:txXfrm>
    </dsp:sp>
    <dsp:sp modelId="{74A8719B-9EBD-43A6-96D5-C8942E606F5D}">
      <dsp:nvSpPr>
        <dsp:cNvPr id="0" name=""/>
        <dsp:cNvSpPr/>
      </dsp:nvSpPr>
      <dsp:spPr>
        <a:xfrm>
          <a:off x="0" y="2042464"/>
          <a:ext cx="10455214" cy="40774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rtl="0">
            <a:lnSpc>
              <a:spcPct val="90000"/>
            </a:lnSpc>
            <a:spcBef>
              <a:spcPct val="0"/>
            </a:spcBef>
            <a:spcAft>
              <a:spcPct val="35000"/>
            </a:spcAft>
            <a:buNone/>
          </a:pPr>
          <a:r>
            <a:rPr lang="de-DE" sz="1700" kern="1200" dirty="0"/>
            <a:t>Ist es eine dritte Partei?</a:t>
          </a:r>
          <a:endParaRPr lang="en-US" sz="1700" kern="1200" dirty="0"/>
        </a:p>
      </dsp:txBody>
      <dsp:txXfrm>
        <a:off x="19904" y="2062368"/>
        <a:ext cx="10415406" cy="367937"/>
      </dsp:txXfrm>
    </dsp:sp>
    <dsp:sp modelId="{D9100EBE-AE23-463B-8C3D-96822847A5D3}">
      <dsp:nvSpPr>
        <dsp:cNvPr id="0" name=""/>
        <dsp:cNvSpPr/>
      </dsp:nvSpPr>
      <dsp:spPr>
        <a:xfrm>
          <a:off x="0" y="2450210"/>
          <a:ext cx="10455214" cy="4486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31953" tIns="21590" rIns="120904" bIns="21590" numCol="1" spcCol="1270" anchor="t" anchorCtr="0">
          <a:noAutofit/>
        </a:bodyPr>
        <a:lstStyle/>
        <a:p>
          <a:pPr marL="114300" lvl="1" indent="-114300" algn="l" defTabSz="577850" rtl="0">
            <a:lnSpc>
              <a:spcPct val="90000"/>
            </a:lnSpc>
            <a:spcBef>
              <a:spcPct val="0"/>
            </a:spcBef>
            <a:spcAft>
              <a:spcPct val="20000"/>
            </a:spcAft>
            <a:buChar char="•"/>
          </a:pPr>
          <a:r>
            <a:rPr lang="en-US" sz="1300" kern="1200" dirty="0" err="1"/>
            <a:t>Förderung</a:t>
          </a:r>
          <a:r>
            <a:rPr lang="en-US" sz="1300" kern="1200" dirty="0"/>
            <a:t>?</a:t>
          </a:r>
        </a:p>
        <a:p>
          <a:pPr marL="114300" lvl="1" indent="-114300" algn="l" defTabSz="577850" rtl="0">
            <a:lnSpc>
              <a:spcPct val="90000"/>
            </a:lnSpc>
            <a:spcBef>
              <a:spcPct val="0"/>
            </a:spcBef>
            <a:spcAft>
              <a:spcPct val="20000"/>
            </a:spcAft>
            <a:buChar char="•"/>
          </a:pPr>
          <a:r>
            <a:rPr lang="en-US" sz="1300" kern="1200" dirty="0" err="1"/>
            <a:t>Investition</a:t>
          </a:r>
          <a:r>
            <a:rPr lang="en-US" sz="1300" kern="1200" dirty="0"/>
            <a:t>?</a:t>
          </a:r>
        </a:p>
      </dsp:txBody>
      <dsp:txXfrm>
        <a:off x="0" y="2450210"/>
        <a:ext cx="10455214" cy="448672"/>
      </dsp:txXfrm>
    </dsp:sp>
    <dsp:sp modelId="{B8AC3E59-3F02-40F2-A096-248A550A3A09}">
      <dsp:nvSpPr>
        <dsp:cNvPr id="0" name=""/>
        <dsp:cNvSpPr/>
      </dsp:nvSpPr>
      <dsp:spPr>
        <a:xfrm>
          <a:off x="0" y="2898882"/>
          <a:ext cx="10455214" cy="40774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rtl="0">
            <a:lnSpc>
              <a:spcPct val="90000"/>
            </a:lnSpc>
            <a:spcBef>
              <a:spcPct val="0"/>
            </a:spcBef>
            <a:spcAft>
              <a:spcPct val="35000"/>
            </a:spcAft>
            <a:buNone/>
          </a:pPr>
          <a:r>
            <a:rPr lang="de-DE" sz="1700" kern="1200" dirty="0"/>
            <a:t>Ist es eine Kombination?</a:t>
          </a:r>
          <a:endParaRPr lang="en-US" sz="1700" kern="1200" dirty="0"/>
        </a:p>
      </dsp:txBody>
      <dsp:txXfrm>
        <a:off x="19904" y="2918786"/>
        <a:ext cx="10415406" cy="367937"/>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337BBF8-FCEC-482E-9D4C-96226FFF6861}">
      <dsp:nvSpPr>
        <dsp:cNvPr id="0" name=""/>
        <dsp:cNvSpPr/>
      </dsp:nvSpPr>
      <dsp:spPr>
        <a:xfrm>
          <a:off x="0" y="22079"/>
          <a:ext cx="10515600" cy="57563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rtl="0">
            <a:lnSpc>
              <a:spcPct val="90000"/>
            </a:lnSpc>
            <a:spcBef>
              <a:spcPct val="0"/>
            </a:spcBef>
            <a:spcAft>
              <a:spcPct val="35000"/>
            </a:spcAft>
            <a:buNone/>
          </a:pPr>
          <a:r>
            <a:rPr lang="en-US" sz="2400" kern="1200" dirty="0" err="1"/>
            <a:t>Transaktionskosten</a:t>
          </a:r>
          <a:endParaRPr lang="en-US" sz="2400" kern="1200" dirty="0"/>
        </a:p>
      </dsp:txBody>
      <dsp:txXfrm>
        <a:off x="28100" y="50179"/>
        <a:ext cx="10459400" cy="519439"/>
      </dsp:txXfrm>
    </dsp:sp>
    <dsp:sp modelId="{5FD6DA6E-159D-4B0A-B1E4-A62B93C31576}">
      <dsp:nvSpPr>
        <dsp:cNvPr id="0" name=""/>
        <dsp:cNvSpPr/>
      </dsp:nvSpPr>
      <dsp:spPr>
        <a:xfrm>
          <a:off x="0" y="597719"/>
          <a:ext cx="10515600" cy="14655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33870" tIns="30480" rIns="170688" bIns="30480" numCol="1" spcCol="1270" anchor="t" anchorCtr="0">
          <a:noAutofit/>
        </a:bodyPr>
        <a:lstStyle/>
        <a:p>
          <a:pPr marL="171450" lvl="1" indent="-171450" algn="l" defTabSz="844550" rtl="0">
            <a:lnSpc>
              <a:spcPct val="90000"/>
            </a:lnSpc>
            <a:spcBef>
              <a:spcPct val="0"/>
            </a:spcBef>
            <a:spcAft>
              <a:spcPct val="20000"/>
            </a:spcAft>
            <a:buChar char="•"/>
          </a:pPr>
          <a:r>
            <a:rPr lang="de-DE" sz="1900" kern="1200" dirty="0"/>
            <a:t>Eine der größten Herausforderungen für EPC besteht darin, dass ein ziemlich komplexer Vertrag erforderlich ist. Einige Vorarbeiten werden </a:t>
          </a:r>
          <a:r>
            <a:rPr lang="de-DE" sz="1900" kern="1200" dirty="0" err="1"/>
            <a:t>ben</a:t>
          </a:r>
          <a:r>
            <a:rPr lang="de-AT" sz="1900" kern="1200" dirty="0" err="1"/>
            <a:t>ötigt</a:t>
          </a:r>
          <a:r>
            <a:rPr lang="de-DE" sz="1900" kern="1200" dirty="0"/>
            <a:t> und die Etappen von Projektidentifizierung bis hin zur Ermittlung des aktuellen Verbrauchs können sehr zeitaufwändig sein.</a:t>
          </a:r>
          <a:endParaRPr lang="en-US" sz="1900" kern="1200" dirty="0"/>
        </a:p>
        <a:p>
          <a:pPr marL="171450" lvl="1" indent="-171450" algn="l" defTabSz="844550" rtl="0">
            <a:lnSpc>
              <a:spcPct val="90000"/>
            </a:lnSpc>
            <a:spcBef>
              <a:spcPct val="0"/>
            </a:spcBef>
            <a:spcAft>
              <a:spcPct val="20000"/>
            </a:spcAft>
            <a:buChar char="•"/>
          </a:pPr>
          <a:r>
            <a:rPr lang="de-DE" sz="1900" kern="1200" dirty="0"/>
            <a:t>Darüber hinaus passen EPC-Verträge wahrscheinlich nicht in bereits bestehende Unternehmensprozesse und erfordern möglicherweise zusätzliche Schulungen.</a:t>
          </a:r>
          <a:endParaRPr lang="en-US" sz="1900" kern="1200" dirty="0"/>
        </a:p>
      </dsp:txBody>
      <dsp:txXfrm>
        <a:off x="0" y="597719"/>
        <a:ext cx="10515600" cy="1465560"/>
      </dsp:txXfrm>
    </dsp:sp>
    <dsp:sp modelId="{44DCA189-2EEC-4274-AF2E-5249EB1C8E2F}">
      <dsp:nvSpPr>
        <dsp:cNvPr id="0" name=""/>
        <dsp:cNvSpPr/>
      </dsp:nvSpPr>
      <dsp:spPr>
        <a:xfrm>
          <a:off x="0" y="2063279"/>
          <a:ext cx="10515600" cy="57563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rtl="0">
            <a:lnSpc>
              <a:spcPct val="90000"/>
            </a:lnSpc>
            <a:spcBef>
              <a:spcPct val="0"/>
            </a:spcBef>
            <a:spcAft>
              <a:spcPct val="35000"/>
            </a:spcAft>
            <a:buNone/>
          </a:pPr>
          <a:r>
            <a:rPr lang="en-US" sz="2400" kern="1200" dirty="0" err="1"/>
            <a:t>Abweichende</a:t>
          </a:r>
          <a:r>
            <a:rPr lang="en-US" sz="2400" kern="1200" dirty="0"/>
            <a:t> Motive/</a:t>
          </a:r>
          <a:r>
            <a:rPr lang="en-US" sz="2400" kern="1200" dirty="0" err="1"/>
            <a:t>Anreize</a:t>
          </a:r>
          <a:endParaRPr lang="en-US" sz="2400" kern="1200" dirty="0"/>
        </a:p>
      </dsp:txBody>
      <dsp:txXfrm>
        <a:off x="28100" y="2091379"/>
        <a:ext cx="10459400" cy="519439"/>
      </dsp:txXfrm>
    </dsp:sp>
    <dsp:sp modelId="{9B5B6922-4CE5-416F-9E4C-5629F2AE57FA}">
      <dsp:nvSpPr>
        <dsp:cNvPr id="0" name=""/>
        <dsp:cNvSpPr/>
      </dsp:nvSpPr>
      <dsp:spPr>
        <a:xfrm>
          <a:off x="0" y="2638919"/>
          <a:ext cx="10515600" cy="19872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33870" tIns="30480" rIns="170688" bIns="30480" numCol="1" spcCol="1270" anchor="t" anchorCtr="0">
          <a:noAutofit/>
        </a:bodyPr>
        <a:lstStyle/>
        <a:p>
          <a:pPr marL="171450" lvl="1" indent="-171450" algn="l" defTabSz="844550" rtl="0">
            <a:lnSpc>
              <a:spcPct val="90000"/>
            </a:lnSpc>
            <a:spcBef>
              <a:spcPct val="0"/>
            </a:spcBef>
            <a:spcAft>
              <a:spcPct val="20000"/>
            </a:spcAft>
            <a:buChar char="•"/>
          </a:pPr>
          <a:r>
            <a:rPr lang="de-DE" sz="1900" kern="1200" dirty="0"/>
            <a:t>Bei Projekten mit dem öffentlichen Sektor ist es häufig so, dass die Betreiber der Einrichtungen nicht von der Umsetzung der Energiesparmaßnahmen profitieren. Die Einsparungen fließen oft in das Landes- oder Staatsbudget und nicht direkt an den Betreiber. Aus diesem Grund bestehen zwischen dem Betreiber und dem Eigentümer der Einrichtung unterschiedliche Anreize.</a:t>
          </a:r>
          <a:endParaRPr lang="en-US" sz="1900" kern="1200" dirty="0"/>
        </a:p>
        <a:p>
          <a:pPr marL="171450" lvl="1" indent="-171450" algn="l" defTabSz="844550" rtl="0">
            <a:lnSpc>
              <a:spcPct val="90000"/>
            </a:lnSpc>
            <a:spcBef>
              <a:spcPct val="0"/>
            </a:spcBef>
            <a:spcAft>
              <a:spcPct val="20000"/>
            </a:spcAft>
            <a:buChar char="•"/>
          </a:pPr>
          <a:r>
            <a:rPr lang="de-DE" sz="1900" kern="1200" dirty="0"/>
            <a:t>In diesem Fall kann der Betreiber die Probleme durch Vertragsverhandlungen lösen. Diese unterliegen jedoch den nationalen Gesetzen. Beispiel: In der Tschechischen Republik können Krankenhäuser die Ersparnisse behalten, Bildungseinrichtungen jedoch nicht.</a:t>
          </a:r>
          <a:endParaRPr lang="en-US" sz="1900" kern="1200" dirty="0"/>
        </a:p>
      </dsp:txBody>
      <dsp:txXfrm>
        <a:off x="0" y="2638919"/>
        <a:ext cx="10515600" cy="1987200"/>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7944E30-2878-463F-873A-DCD95EC162DD}">
      <dsp:nvSpPr>
        <dsp:cNvPr id="0" name=""/>
        <dsp:cNvSpPr/>
      </dsp:nvSpPr>
      <dsp:spPr>
        <a:xfrm>
          <a:off x="0" y="15584"/>
          <a:ext cx="10515600" cy="99216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rtl="0">
            <a:lnSpc>
              <a:spcPct val="90000"/>
            </a:lnSpc>
            <a:spcBef>
              <a:spcPct val="0"/>
            </a:spcBef>
            <a:spcAft>
              <a:spcPct val="35000"/>
            </a:spcAft>
            <a:buNone/>
          </a:pPr>
          <a:r>
            <a:rPr lang="en-US" sz="2300" kern="1200" dirty="0" err="1"/>
            <a:t>Rechtlicher</a:t>
          </a:r>
          <a:r>
            <a:rPr lang="en-US" sz="2300" kern="1200" dirty="0"/>
            <a:t> </a:t>
          </a:r>
          <a:r>
            <a:rPr lang="en-US" sz="2300" kern="1200" dirty="0" err="1"/>
            <a:t>Rahmen</a:t>
          </a:r>
          <a:endParaRPr lang="en-US" sz="2300" kern="1200" dirty="0"/>
        </a:p>
      </dsp:txBody>
      <dsp:txXfrm>
        <a:off x="48433" y="64017"/>
        <a:ext cx="10418734" cy="895294"/>
      </dsp:txXfrm>
    </dsp:sp>
    <dsp:sp modelId="{4657EC95-CE5A-448B-AE2A-6BE1312162D9}">
      <dsp:nvSpPr>
        <dsp:cNvPr id="0" name=""/>
        <dsp:cNvSpPr/>
      </dsp:nvSpPr>
      <dsp:spPr>
        <a:xfrm>
          <a:off x="0" y="1007745"/>
          <a:ext cx="10515600" cy="8776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33870" tIns="22860" rIns="128016" bIns="22860" numCol="1" spcCol="1270" anchor="t" anchorCtr="0">
          <a:noAutofit/>
        </a:bodyPr>
        <a:lstStyle/>
        <a:p>
          <a:pPr marL="171450" lvl="1" indent="-171450" algn="l" defTabSz="800100" rtl="0">
            <a:lnSpc>
              <a:spcPct val="90000"/>
            </a:lnSpc>
            <a:spcBef>
              <a:spcPct val="0"/>
            </a:spcBef>
            <a:spcAft>
              <a:spcPct val="20000"/>
            </a:spcAft>
            <a:buChar char="•"/>
          </a:pPr>
          <a:r>
            <a:rPr lang="de-DE" sz="1800" kern="1200" dirty="0"/>
            <a:t>In vielen EU-Ländern gibt es keine spezifischen Projektrichtlinien für EPC und die Projekte werden durch nationale Gesetzte geregelt. Aus diesem Grund ist es häufig unklar, wie das Projekt und die dazugehörige Buchhaltung verwaltet werden sollen. </a:t>
          </a:r>
          <a:endParaRPr lang="en-US" sz="1800" kern="1200" dirty="0"/>
        </a:p>
      </dsp:txBody>
      <dsp:txXfrm>
        <a:off x="0" y="1007745"/>
        <a:ext cx="10515600" cy="877680"/>
      </dsp:txXfrm>
    </dsp:sp>
    <dsp:sp modelId="{3736D836-FFFC-4EF9-ADBE-F2A414CFAC8A}">
      <dsp:nvSpPr>
        <dsp:cNvPr id="0" name=""/>
        <dsp:cNvSpPr/>
      </dsp:nvSpPr>
      <dsp:spPr>
        <a:xfrm>
          <a:off x="0" y="1885425"/>
          <a:ext cx="10515600" cy="99216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rtl="0">
            <a:lnSpc>
              <a:spcPct val="90000"/>
            </a:lnSpc>
            <a:spcBef>
              <a:spcPct val="0"/>
            </a:spcBef>
            <a:spcAft>
              <a:spcPct val="35000"/>
            </a:spcAft>
            <a:buNone/>
          </a:pPr>
          <a:r>
            <a:rPr lang="en-US" sz="2300" kern="1200" dirty="0" err="1"/>
            <a:t>Finanzielle</a:t>
          </a:r>
          <a:r>
            <a:rPr lang="en-US" sz="2300" kern="1200" dirty="0"/>
            <a:t> </a:t>
          </a:r>
          <a:r>
            <a:rPr lang="en-US" sz="2300" kern="1200" dirty="0" err="1"/>
            <a:t>Voraussetzungen</a:t>
          </a:r>
          <a:endParaRPr lang="en-US" sz="2300" kern="1200" dirty="0"/>
        </a:p>
      </dsp:txBody>
      <dsp:txXfrm>
        <a:off x="48433" y="1933858"/>
        <a:ext cx="10418734" cy="895294"/>
      </dsp:txXfrm>
    </dsp:sp>
    <dsp:sp modelId="{5A96676B-9836-4884-A6BC-9495C0E38EF9}">
      <dsp:nvSpPr>
        <dsp:cNvPr id="0" name=""/>
        <dsp:cNvSpPr/>
      </dsp:nvSpPr>
      <dsp:spPr>
        <a:xfrm>
          <a:off x="0" y="2877585"/>
          <a:ext cx="10515600" cy="13165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33870" tIns="22860" rIns="128016" bIns="22860" numCol="1" spcCol="1270" anchor="t" anchorCtr="0">
          <a:noAutofit/>
        </a:bodyPr>
        <a:lstStyle/>
        <a:p>
          <a:pPr marL="171450" lvl="1" indent="-171450" algn="l" defTabSz="800100" rtl="0">
            <a:lnSpc>
              <a:spcPct val="90000"/>
            </a:lnSpc>
            <a:spcBef>
              <a:spcPct val="0"/>
            </a:spcBef>
            <a:spcAft>
              <a:spcPct val="20000"/>
            </a:spcAft>
            <a:buChar char="•"/>
          </a:pPr>
          <a:r>
            <a:rPr lang="de-DE" sz="1800" kern="1200" dirty="0"/>
            <a:t>Nicht alle Projekte mit einem positiven Kapitalwert oder internen Zinsfuß werden finanziert, da sie auch andere finanzielle Kriterien erfüllen müssen</a:t>
          </a:r>
          <a:r>
            <a:rPr lang="en-US" sz="1800" kern="1200" dirty="0"/>
            <a:t>. </a:t>
          </a:r>
          <a:r>
            <a:rPr lang="de-DE" sz="1800" kern="1200" dirty="0"/>
            <a:t>Zum Beispiel kann ein Projekt einen positiven internen Zinsfuß aufweisen, der jedoch nicht ausreichend hoch für die Finanzierung ist. Da EPC-Projekte häufig erhebliche Transaktionskosten verursachen, sind sie nur für größere Energieeffizienzprojekte realisierbar. Kleinere Energiesparmaßnahmen sind nicht für eine EPC-Finanzierung geeignet.</a:t>
          </a:r>
          <a:endParaRPr lang="en-US" sz="1800" kern="1200" dirty="0"/>
        </a:p>
      </dsp:txBody>
      <dsp:txXfrm>
        <a:off x="0" y="2877585"/>
        <a:ext cx="10515600" cy="1316520"/>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7DA4A4B-DF91-4971-9F56-C1696DFEE098}">
      <dsp:nvSpPr>
        <dsp:cNvPr id="0" name=""/>
        <dsp:cNvSpPr/>
      </dsp:nvSpPr>
      <dsp:spPr>
        <a:xfrm>
          <a:off x="0" y="449"/>
          <a:ext cx="105156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D2FFA5A-4E2F-438B-8899-3A701E4A89A3}">
      <dsp:nvSpPr>
        <dsp:cNvPr id="0" name=""/>
        <dsp:cNvSpPr/>
      </dsp:nvSpPr>
      <dsp:spPr>
        <a:xfrm>
          <a:off x="0" y="449"/>
          <a:ext cx="10515600" cy="40900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rtl="0">
            <a:lnSpc>
              <a:spcPct val="90000"/>
            </a:lnSpc>
            <a:spcBef>
              <a:spcPct val="0"/>
            </a:spcBef>
            <a:spcAft>
              <a:spcPct val="35000"/>
            </a:spcAft>
            <a:buNone/>
          </a:pPr>
          <a:r>
            <a:rPr lang="en-US" sz="1800" kern="1200" dirty="0"/>
            <a:t>1. </a:t>
          </a:r>
          <a:r>
            <a:rPr lang="de-DE" sz="1800" kern="1200" dirty="0"/>
            <a:t>Der EPC-Anbieter liefert wirtschaftliche Einsparungen</a:t>
          </a:r>
          <a:endParaRPr lang="en-US" sz="1800" kern="1200" dirty="0"/>
        </a:p>
      </dsp:txBody>
      <dsp:txXfrm>
        <a:off x="0" y="449"/>
        <a:ext cx="10515600" cy="409004"/>
      </dsp:txXfrm>
    </dsp:sp>
    <dsp:sp modelId="{B62B8D9E-EB60-4440-9D44-2CBE0EAD464D}">
      <dsp:nvSpPr>
        <dsp:cNvPr id="0" name=""/>
        <dsp:cNvSpPr/>
      </dsp:nvSpPr>
      <dsp:spPr>
        <a:xfrm>
          <a:off x="0" y="409454"/>
          <a:ext cx="105156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4232295-72B0-4FE6-8036-467C6FF2A0BB}">
      <dsp:nvSpPr>
        <dsp:cNvPr id="0" name=""/>
        <dsp:cNvSpPr/>
      </dsp:nvSpPr>
      <dsp:spPr>
        <a:xfrm>
          <a:off x="0" y="409454"/>
          <a:ext cx="10515600" cy="40900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rtl="0">
            <a:lnSpc>
              <a:spcPct val="90000"/>
            </a:lnSpc>
            <a:spcBef>
              <a:spcPct val="0"/>
            </a:spcBef>
            <a:spcAft>
              <a:spcPct val="35000"/>
            </a:spcAft>
            <a:buNone/>
          </a:pPr>
          <a:r>
            <a:rPr lang="en-US" sz="1800" kern="1200" dirty="0"/>
            <a:t>2. De</a:t>
          </a:r>
          <a:r>
            <a:rPr lang="de-DE" sz="1800" kern="1200" dirty="0"/>
            <a:t>r EPC-Anbieter übernimmt das Leistungsrisiko</a:t>
          </a:r>
          <a:endParaRPr lang="en-US" sz="1800" kern="1200" dirty="0"/>
        </a:p>
      </dsp:txBody>
      <dsp:txXfrm>
        <a:off x="0" y="409454"/>
        <a:ext cx="10515600" cy="409004"/>
      </dsp:txXfrm>
    </dsp:sp>
    <dsp:sp modelId="{CD9971FC-1EF1-4E35-A3AC-9D20C07D1800}">
      <dsp:nvSpPr>
        <dsp:cNvPr id="0" name=""/>
        <dsp:cNvSpPr/>
      </dsp:nvSpPr>
      <dsp:spPr>
        <a:xfrm>
          <a:off x="0" y="818459"/>
          <a:ext cx="105156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8E14BD4-6558-441C-8497-F2CF6DAB4391}">
      <dsp:nvSpPr>
        <dsp:cNvPr id="0" name=""/>
        <dsp:cNvSpPr/>
      </dsp:nvSpPr>
      <dsp:spPr>
        <a:xfrm>
          <a:off x="0" y="818459"/>
          <a:ext cx="10515600" cy="40900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rtl="0">
            <a:lnSpc>
              <a:spcPct val="90000"/>
            </a:lnSpc>
            <a:spcBef>
              <a:spcPct val="0"/>
            </a:spcBef>
            <a:spcAft>
              <a:spcPct val="35000"/>
            </a:spcAft>
            <a:buNone/>
          </a:pPr>
          <a:r>
            <a:rPr lang="en-US" sz="1800" kern="1200" dirty="0"/>
            <a:t>3. </a:t>
          </a:r>
          <a:r>
            <a:rPr lang="de-DE" sz="1800" kern="1200" dirty="0"/>
            <a:t>EPC-Anbieter garantiert Einsparungen und weist diese durch Messung und Verifizierung (M&amp;V) nach</a:t>
          </a:r>
          <a:endParaRPr lang="en-US" sz="1800" kern="1200" dirty="0"/>
        </a:p>
      </dsp:txBody>
      <dsp:txXfrm>
        <a:off x="0" y="818459"/>
        <a:ext cx="10515600" cy="409004"/>
      </dsp:txXfrm>
    </dsp:sp>
    <dsp:sp modelId="{40CB22A4-EA14-4368-964B-7B7A443F5589}">
      <dsp:nvSpPr>
        <dsp:cNvPr id="0" name=""/>
        <dsp:cNvSpPr/>
      </dsp:nvSpPr>
      <dsp:spPr>
        <a:xfrm>
          <a:off x="0" y="1227463"/>
          <a:ext cx="105156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7658589-458F-4060-8814-DAE6548983B9}">
      <dsp:nvSpPr>
        <dsp:cNvPr id="0" name=""/>
        <dsp:cNvSpPr/>
      </dsp:nvSpPr>
      <dsp:spPr>
        <a:xfrm>
          <a:off x="0" y="1227463"/>
          <a:ext cx="10515600" cy="40900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rtl="0">
            <a:lnSpc>
              <a:spcPct val="90000"/>
            </a:lnSpc>
            <a:spcBef>
              <a:spcPct val="0"/>
            </a:spcBef>
            <a:spcAft>
              <a:spcPct val="35000"/>
            </a:spcAft>
            <a:buNone/>
          </a:pPr>
          <a:r>
            <a:rPr lang="en-US" sz="1800" kern="1200" dirty="0"/>
            <a:t>4. </a:t>
          </a:r>
          <a:r>
            <a:rPr lang="de-DE" sz="1800" kern="1200" dirty="0"/>
            <a:t>Der Energiedienstleister unterstützt langfristiges Energiemanagement</a:t>
          </a:r>
          <a:endParaRPr lang="en-US" sz="1800" kern="1200" dirty="0"/>
        </a:p>
      </dsp:txBody>
      <dsp:txXfrm>
        <a:off x="0" y="1227463"/>
        <a:ext cx="10515600" cy="409004"/>
      </dsp:txXfrm>
    </dsp:sp>
    <dsp:sp modelId="{CD6BC361-CC79-4472-8D21-302FFA9155C5}">
      <dsp:nvSpPr>
        <dsp:cNvPr id="0" name=""/>
        <dsp:cNvSpPr/>
      </dsp:nvSpPr>
      <dsp:spPr>
        <a:xfrm>
          <a:off x="0" y="1636468"/>
          <a:ext cx="105156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07DD703-C161-4788-97FC-22A0B307CF2D}">
      <dsp:nvSpPr>
        <dsp:cNvPr id="0" name=""/>
        <dsp:cNvSpPr/>
      </dsp:nvSpPr>
      <dsp:spPr>
        <a:xfrm>
          <a:off x="0" y="1636468"/>
          <a:ext cx="10515600" cy="40900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rtl="0">
            <a:lnSpc>
              <a:spcPct val="90000"/>
            </a:lnSpc>
            <a:spcBef>
              <a:spcPct val="0"/>
            </a:spcBef>
            <a:spcAft>
              <a:spcPct val="35000"/>
            </a:spcAft>
            <a:buNone/>
          </a:pPr>
          <a:r>
            <a:rPr lang="en-US" sz="1800" kern="1200" dirty="0"/>
            <a:t>5. </a:t>
          </a:r>
          <a:r>
            <a:rPr lang="de-DE" sz="1800" kern="1200" dirty="0"/>
            <a:t>Die Beziehung zwischen EPC-Anbieter und Kunde ist langfristig, fair und transparent</a:t>
          </a:r>
          <a:endParaRPr lang="en-US" sz="1800" kern="1200" dirty="0"/>
        </a:p>
      </dsp:txBody>
      <dsp:txXfrm>
        <a:off x="0" y="1636468"/>
        <a:ext cx="10515600" cy="409004"/>
      </dsp:txXfrm>
    </dsp:sp>
    <dsp:sp modelId="{A2E958C7-0580-4224-9334-BE8F5E77E969}">
      <dsp:nvSpPr>
        <dsp:cNvPr id="0" name=""/>
        <dsp:cNvSpPr/>
      </dsp:nvSpPr>
      <dsp:spPr>
        <a:xfrm>
          <a:off x="0" y="2045473"/>
          <a:ext cx="105156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43D74DB-CD9A-4C66-A47E-8707EE8BFBF9}">
      <dsp:nvSpPr>
        <dsp:cNvPr id="0" name=""/>
        <dsp:cNvSpPr/>
      </dsp:nvSpPr>
      <dsp:spPr>
        <a:xfrm>
          <a:off x="0" y="2045473"/>
          <a:ext cx="10515600" cy="40900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rtl="0">
            <a:lnSpc>
              <a:spcPct val="90000"/>
            </a:lnSpc>
            <a:spcBef>
              <a:spcPct val="0"/>
            </a:spcBef>
            <a:spcAft>
              <a:spcPct val="35000"/>
            </a:spcAft>
            <a:buNone/>
          </a:pPr>
          <a:r>
            <a:rPr lang="en-US" sz="1800" kern="1200" dirty="0"/>
            <a:t>6. </a:t>
          </a:r>
          <a:r>
            <a:rPr lang="de-DE" sz="1800" kern="1200" dirty="0"/>
            <a:t>Alle Arbeitsschritte in EPC-Projekten werden gesetzestreu und mit Integrität durchgeführt</a:t>
          </a:r>
          <a:endParaRPr lang="en-US" sz="1800" kern="1200" dirty="0"/>
        </a:p>
      </dsp:txBody>
      <dsp:txXfrm>
        <a:off x="0" y="2045473"/>
        <a:ext cx="10515600" cy="409004"/>
      </dsp:txXfrm>
    </dsp:sp>
    <dsp:sp modelId="{2A34C954-0860-46BB-86FB-661B2311293C}">
      <dsp:nvSpPr>
        <dsp:cNvPr id="0" name=""/>
        <dsp:cNvSpPr/>
      </dsp:nvSpPr>
      <dsp:spPr>
        <a:xfrm>
          <a:off x="0" y="2454478"/>
          <a:ext cx="105156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E08FED3-2F60-4426-8A82-6091C577086D}">
      <dsp:nvSpPr>
        <dsp:cNvPr id="0" name=""/>
        <dsp:cNvSpPr/>
      </dsp:nvSpPr>
      <dsp:spPr>
        <a:xfrm>
          <a:off x="0" y="2454478"/>
          <a:ext cx="10515600" cy="40900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rtl="0">
            <a:lnSpc>
              <a:spcPct val="90000"/>
            </a:lnSpc>
            <a:spcBef>
              <a:spcPct val="0"/>
            </a:spcBef>
            <a:spcAft>
              <a:spcPct val="35000"/>
            </a:spcAft>
            <a:buNone/>
          </a:pPr>
          <a:r>
            <a:rPr lang="en-US" sz="1800" kern="1200" dirty="0"/>
            <a:t>7. </a:t>
          </a:r>
          <a:r>
            <a:rPr lang="de-DE" sz="1800" kern="1200" dirty="0"/>
            <a:t>Der EPC-Anbieter unterstützt den Kunden bei der Finanzierung des EPC-Projektes</a:t>
          </a:r>
          <a:endParaRPr lang="en-US" sz="1800" kern="1200" dirty="0"/>
        </a:p>
      </dsp:txBody>
      <dsp:txXfrm>
        <a:off x="0" y="2454478"/>
        <a:ext cx="10515600" cy="409004"/>
      </dsp:txXfrm>
    </dsp:sp>
    <dsp:sp modelId="{0A2B3CC1-3619-4B1A-8499-2AB563C4F8D1}">
      <dsp:nvSpPr>
        <dsp:cNvPr id="0" name=""/>
        <dsp:cNvSpPr/>
      </dsp:nvSpPr>
      <dsp:spPr>
        <a:xfrm>
          <a:off x="0" y="2863482"/>
          <a:ext cx="105156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1FF0BC4-F1DD-4978-BA65-AEC72351B815}">
      <dsp:nvSpPr>
        <dsp:cNvPr id="0" name=""/>
        <dsp:cNvSpPr/>
      </dsp:nvSpPr>
      <dsp:spPr>
        <a:xfrm>
          <a:off x="0" y="2863482"/>
          <a:ext cx="10515600" cy="40900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rtl="0">
            <a:lnSpc>
              <a:spcPct val="90000"/>
            </a:lnSpc>
            <a:spcBef>
              <a:spcPct val="0"/>
            </a:spcBef>
            <a:spcAft>
              <a:spcPct val="35000"/>
            </a:spcAft>
            <a:buNone/>
          </a:pPr>
          <a:r>
            <a:rPr lang="en-US" sz="1800" kern="1200" dirty="0"/>
            <a:t>8. </a:t>
          </a:r>
          <a:r>
            <a:rPr lang="de-DE" sz="1800" kern="1200" dirty="0"/>
            <a:t>Der EPC-Anbieter stellt qualifiziertes Personal für die Umsetzung des EPC-Projektes sicher</a:t>
          </a:r>
          <a:endParaRPr lang="en-US" sz="1800" kern="1200" dirty="0"/>
        </a:p>
      </dsp:txBody>
      <dsp:txXfrm>
        <a:off x="0" y="2863482"/>
        <a:ext cx="10515600" cy="409004"/>
      </dsp:txXfrm>
    </dsp:sp>
    <dsp:sp modelId="{209BD1DF-E527-4F57-BB25-0F731591D4AF}">
      <dsp:nvSpPr>
        <dsp:cNvPr id="0" name=""/>
        <dsp:cNvSpPr/>
      </dsp:nvSpPr>
      <dsp:spPr>
        <a:xfrm>
          <a:off x="0" y="3272487"/>
          <a:ext cx="105156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ABDFE51-9033-4F8A-A9A2-C749BDB71F04}">
      <dsp:nvSpPr>
        <dsp:cNvPr id="0" name=""/>
        <dsp:cNvSpPr/>
      </dsp:nvSpPr>
      <dsp:spPr>
        <a:xfrm>
          <a:off x="0" y="3272487"/>
          <a:ext cx="10515600" cy="40900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rtl="0">
            <a:lnSpc>
              <a:spcPct val="90000"/>
            </a:lnSpc>
            <a:spcBef>
              <a:spcPct val="0"/>
            </a:spcBef>
            <a:spcAft>
              <a:spcPct val="35000"/>
            </a:spcAft>
            <a:buNone/>
          </a:pPr>
          <a:r>
            <a:rPr lang="en-US" sz="1800" kern="1200" dirty="0"/>
            <a:t>9. </a:t>
          </a:r>
          <a:r>
            <a:rPr lang="de-DE" sz="1800" kern="1200" dirty="0"/>
            <a:t>Der EPC-Anbieter achtet in allen Phasen der Projektumsetzung auf hohe Qualität und Sorgfalt</a:t>
          </a:r>
          <a:endParaRPr lang="en-US" sz="1800" kern="1200" dirty="0"/>
        </a:p>
      </dsp:txBody>
      <dsp:txXfrm>
        <a:off x="0" y="3272487"/>
        <a:ext cx="10515600" cy="409004"/>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7.xml><?xml version="1.0" encoding="utf-8"?>
<dgm:layoutDef xmlns:dgm="http://schemas.openxmlformats.org/drawingml/2006/diagram" xmlns:a="http://schemas.openxmlformats.org/drawingml/2006/main" uniqueId="urn:microsoft.com/office/officeart/2009/3/layout/PlusandMinus">
  <dgm:title val=""/>
  <dgm:desc val=""/>
  <dgm:catLst>
    <dgm:cat type="relationship" pri="3600"/>
  </dgm:catLst>
  <dgm:samp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clrData>
  <dgm:layoutNode name="Name0">
    <dgm:varLst>
      <dgm:chMax val="2"/>
      <dgm:chPref val="2"/>
      <dgm:dir/>
      <dgm:animOne/>
      <dgm:resizeHandles val="exact"/>
    </dgm:varLst>
    <dgm:alg type="composite">
      <dgm:param type="ar" val="1.8238"/>
    </dgm:alg>
    <dgm:shape xmlns:r="http://schemas.openxmlformats.org/officeDocument/2006/relationships" r:blip="">
      <dgm:adjLst/>
    </dgm:shape>
    <dgm:choose name="Name1">
      <dgm:if name="Name2" func="var" arg="dir" op="equ" val="norm">
        <dgm:constrLst>
          <dgm:constr type="primFontSz" for="des" ptType="node" op="equ" val="65"/>
          <dgm:constr type="l" for="ch" forName="Background" refType="w" fact="0.09"/>
          <dgm:constr type="t" for="ch" forName="Background" refType="h" fact="0.1641"/>
          <dgm:constr type="w" for="ch" forName="Background" refType="w" fact="0.87"/>
          <dgm:constr type="h" for="ch" forName="Background" refType="h" fact="0.82"/>
          <dgm:constr type="l" for="ch" forName="ParentText1" refType="w" fact="0.116"/>
          <dgm:constr type="t" for="ch" forName="ParentText1" refType="h" fact="0.26"/>
          <dgm:constr type="w" for="ch" forName="ParentText1" refType="w" fact="0.404"/>
          <dgm:constr type="h" for="ch" forName="ParentText1" refType="h" fact="0.7015"/>
          <dgm:constr type="l" for="ch" forName="ParentText2" refType="w" fact="0.529"/>
          <dgm:constr type="t" for="ch" forName="ParentText2" refType="h" fact="0.26"/>
          <dgm:constr type="w" for="ch" forName="ParentText2" refType="w" fact="0.404"/>
          <dgm:constr type="h" for="ch" forName="ParentText2" refType="h" fact="0.7015"/>
          <dgm:constr type="l" for="ch" forName="Plus" refType="w" fact="0"/>
          <dgm:constr type="t" for="ch" forName="Plus" refType="h" fact="0"/>
          <dgm:constr type="w" for="ch" forName="Plus" refType="w" fact="0.17"/>
          <dgm:constr type="h" for="ch" forName="Plus" refType="w" refFor="ch" refForName="Plus"/>
          <dgm:constr type="l" for="ch" forName="Minus" refType="w" fact="0.84"/>
          <dgm:constr type="t" for="ch" forName="Minus" refType="h" fact="0.1115"/>
          <dgm:constr type="w" for="ch" forName="Minus" refType="w" fact="0.16"/>
          <dgm:constr type="h" for="ch" forName="Minus" refType="h" fact="0.1"/>
          <dgm:constr type="l" for="ch" forName="Divider" refType="w" fact="0.525"/>
          <dgm:constr type="t" for="ch" forName="Divider" refType="h" fact="0.2615"/>
          <dgm:constr type="w" for="ch" forName="Divider" refType="w" fact="0.0001"/>
          <dgm:constr type="h" for="ch" forName="Divider" refType="h" fact="0.67"/>
        </dgm:constrLst>
      </dgm:if>
      <dgm:else name="Name3">
        <dgm:constrLst>
          <dgm:constr type="primFontSz" for="des" ptType="node" op="equ" val="65"/>
          <dgm:constr type="r" for="ch" forName="Background" refType="w" fact="-0.09"/>
          <dgm:constr type="t" for="ch" forName="Background" refType="h" fact="0.1641"/>
          <dgm:constr type="w" for="ch" forName="Background" refType="w" fact="0.87"/>
          <dgm:constr type="h" for="ch" forName="Background" refType="h" fact="0.82"/>
          <dgm:constr type="r" for="ch" forName="ParentText1" refType="w" fact="-0.116"/>
          <dgm:constr type="t" for="ch" forName="ParentText1" refType="h" fact="0.26"/>
          <dgm:constr type="w" for="ch" forName="ParentText1" refType="w" fact="0.404"/>
          <dgm:constr type="h" for="ch" forName="ParentText1" refType="h" fact="0.7015"/>
          <dgm:constr type="r" for="ch" forName="ParentText2" refType="w" fact="-0.529"/>
          <dgm:constr type="t" for="ch" forName="ParentText2" refType="h" fact="0.26"/>
          <dgm:constr type="w" for="ch" forName="ParentText2" refType="w" fact="0.404"/>
          <dgm:constr type="h" for="ch" forName="ParentText2" refType="h" fact="0.7015"/>
          <dgm:constr type="r" for="ch" forName="Plus" refType="w" fact="0"/>
          <dgm:constr type="t" for="ch" forName="Plus" refType="h" fact="0"/>
          <dgm:constr type="w" for="ch" forName="Plus" refType="w" fact="0.17"/>
          <dgm:constr type="h" for="ch" forName="Plus" refType="w" refFor="ch" refForName="Plus"/>
          <dgm:constr type="r" for="ch" forName="Minus" refType="w" fact="-0.84"/>
          <dgm:constr type="t" for="ch" forName="Minus" refType="h" fact="0.1115"/>
          <dgm:constr type="w" for="ch" forName="Minus" refType="w" fact="0.16"/>
          <dgm:constr type="h" for="ch" forName="Minus" refType="h" fact="0.1"/>
          <dgm:constr type="r" for="ch" forName="Divider" refType="w" fact="-0.525"/>
          <dgm:constr type="t" for="ch" forName="Divider" refType="h" fact="0.2615"/>
          <dgm:constr type="w" for="ch" forName="Divider" refType="w" fact="0.0001"/>
          <dgm:constr type="h" for="ch" forName="Divider" refType="h" fact="0.67"/>
        </dgm:constrLst>
      </dgm:else>
    </dgm:choose>
    <dgm:layoutNode name="Background" styleLbl="bgImgPlace1">
      <dgm:alg type="sp"/>
      <dgm:shape xmlns:r="http://schemas.openxmlformats.org/officeDocument/2006/relationships" type="rect" r:blip="">
        <dgm:adjLst/>
      </dgm:shape>
      <dgm:presOf/>
    </dgm:layoutNode>
    <dgm:layoutNode name="ParentText1"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ch desOrSelf" ptType="node node" st="1 1" cnt="1 0"/>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layoutNode name="ParentText2"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ch desOrSelf" ptType="node node" st="2 1" cnt="1 0"/>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layoutNode name="Plus" styleLbl="alignNode1">
      <dgm:alg type="sp"/>
      <dgm:shape xmlns:r="http://schemas.openxmlformats.org/officeDocument/2006/relationships" type="plus" r:blip="">
        <dgm:adjLst>
          <dgm:adj idx="1" val="0.3281"/>
        </dgm:adjLst>
      </dgm:shape>
      <dgm:presOf/>
    </dgm:layoutNode>
    <dgm:layoutNode name="Minus" styleLbl="alignNode1">
      <dgm:alg type="sp"/>
      <dgm:shape xmlns:r="http://schemas.openxmlformats.org/officeDocument/2006/relationships" type="rect" r:blip="">
        <dgm:adjLst/>
      </dgm:shape>
      <dgm:presOf/>
    </dgm:layoutNode>
    <dgm:layoutNode name="Divider" styleLbl="parChTrans1D1">
      <dgm:alg type="sp"/>
      <dgm:shape xmlns:r="http://schemas.openxmlformats.org/officeDocument/2006/relationships" type="line" r:blip="">
        <dgm:adjLst/>
      </dgm:shape>
      <dgm:presOf/>
    </dgm:layoutNode>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10.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11.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12.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1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6.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4.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2210D76-4B6B-4EFA-B88D-5F7239200BC9}" type="datetimeFigureOut">
              <a:rPr lang="en-US" smtClean="0"/>
              <a:t>8/31/2019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A93B01B-86AF-430E-8D6C-E176BA1129D8}" type="slidenum">
              <a:rPr lang="en-US" smtClean="0"/>
              <a:t>‹Nr.›</a:t>
            </a:fld>
            <a:endParaRPr lang="en-US"/>
          </a:p>
        </p:txBody>
      </p:sp>
    </p:spTree>
    <p:extLst>
      <p:ext uri="{BB962C8B-B14F-4D97-AF65-F5344CB8AC3E}">
        <p14:creationId xmlns:p14="http://schemas.microsoft.com/office/powerpoint/2010/main" val="2255710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US" dirty="0"/>
          </a:p>
        </p:txBody>
      </p:sp>
      <p:sp>
        <p:nvSpPr>
          <p:cNvPr id="4" name="Foliennummernplatzhalter 3"/>
          <p:cNvSpPr>
            <a:spLocks noGrp="1"/>
          </p:cNvSpPr>
          <p:nvPr>
            <p:ph type="sldNum" sz="quarter" idx="5"/>
          </p:nvPr>
        </p:nvSpPr>
        <p:spPr/>
        <p:txBody>
          <a:bodyPr/>
          <a:lstStyle/>
          <a:p>
            <a:fld id="{9A93B01B-86AF-430E-8D6C-E176BA1129D8}" type="slidenum">
              <a:rPr lang="en-US" smtClean="0"/>
              <a:t>2</a:t>
            </a:fld>
            <a:endParaRPr lang="en-US"/>
          </a:p>
        </p:txBody>
      </p:sp>
    </p:spTree>
    <p:extLst>
      <p:ext uri="{BB962C8B-B14F-4D97-AF65-F5344CB8AC3E}">
        <p14:creationId xmlns:p14="http://schemas.microsoft.com/office/powerpoint/2010/main" val="9122095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01866A7-76E9-2042-AB61-5835EBA210E6}" type="slidenum">
              <a:rPr lang="en-US" smtClean="0"/>
              <a:t>3</a:t>
            </a:fld>
            <a:endParaRPr lang="en-US"/>
          </a:p>
        </p:txBody>
      </p:sp>
    </p:spTree>
    <p:extLst>
      <p:ext uri="{BB962C8B-B14F-4D97-AF65-F5344CB8AC3E}">
        <p14:creationId xmlns:p14="http://schemas.microsoft.com/office/powerpoint/2010/main" val="19219426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US" dirty="0"/>
          </a:p>
        </p:txBody>
      </p:sp>
      <p:sp>
        <p:nvSpPr>
          <p:cNvPr id="4" name="Foliennummernplatzhalter 3"/>
          <p:cNvSpPr>
            <a:spLocks noGrp="1"/>
          </p:cNvSpPr>
          <p:nvPr>
            <p:ph type="sldNum" sz="quarter" idx="5"/>
          </p:nvPr>
        </p:nvSpPr>
        <p:spPr/>
        <p:txBody>
          <a:bodyPr/>
          <a:lstStyle/>
          <a:p>
            <a:fld id="{9A93B01B-86AF-430E-8D6C-E176BA1129D8}" type="slidenum">
              <a:rPr lang="en-US" smtClean="0"/>
              <a:t>6</a:t>
            </a:fld>
            <a:endParaRPr lang="en-US"/>
          </a:p>
        </p:txBody>
      </p:sp>
    </p:spTree>
    <p:extLst>
      <p:ext uri="{BB962C8B-B14F-4D97-AF65-F5344CB8AC3E}">
        <p14:creationId xmlns:p14="http://schemas.microsoft.com/office/powerpoint/2010/main" val="42869865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US" dirty="0"/>
          </a:p>
        </p:txBody>
      </p:sp>
      <p:sp>
        <p:nvSpPr>
          <p:cNvPr id="4" name="Foliennummernplatzhalter 3"/>
          <p:cNvSpPr>
            <a:spLocks noGrp="1"/>
          </p:cNvSpPr>
          <p:nvPr>
            <p:ph type="sldNum" sz="quarter" idx="5"/>
          </p:nvPr>
        </p:nvSpPr>
        <p:spPr/>
        <p:txBody>
          <a:bodyPr/>
          <a:lstStyle/>
          <a:p>
            <a:fld id="{9A93B01B-86AF-430E-8D6C-E176BA1129D8}" type="slidenum">
              <a:rPr lang="en-US" smtClean="0"/>
              <a:t>7</a:t>
            </a:fld>
            <a:endParaRPr lang="en-US"/>
          </a:p>
        </p:txBody>
      </p:sp>
    </p:spTree>
    <p:extLst>
      <p:ext uri="{BB962C8B-B14F-4D97-AF65-F5344CB8AC3E}">
        <p14:creationId xmlns:p14="http://schemas.microsoft.com/office/powerpoint/2010/main" val="174871402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US" dirty="0"/>
          </a:p>
        </p:txBody>
      </p:sp>
      <p:sp>
        <p:nvSpPr>
          <p:cNvPr id="4" name="Foliennummernplatzhalter 3"/>
          <p:cNvSpPr>
            <a:spLocks noGrp="1"/>
          </p:cNvSpPr>
          <p:nvPr>
            <p:ph type="sldNum" sz="quarter" idx="5"/>
          </p:nvPr>
        </p:nvSpPr>
        <p:spPr/>
        <p:txBody>
          <a:bodyPr/>
          <a:lstStyle/>
          <a:p>
            <a:fld id="{9A93B01B-86AF-430E-8D6C-E176BA1129D8}" type="slidenum">
              <a:rPr lang="en-US" smtClean="0"/>
              <a:t>8</a:t>
            </a:fld>
            <a:endParaRPr lang="en-US"/>
          </a:p>
        </p:txBody>
      </p:sp>
    </p:spTree>
    <p:extLst>
      <p:ext uri="{BB962C8B-B14F-4D97-AF65-F5344CB8AC3E}">
        <p14:creationId xmlns:p14="http://schemas.microsoft.com/office/powerpoint/2010/main" val="302661853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US" dirty="0"/>
          </a:p>
        </p:txBody>
      </p:sp>
      <p:sp>
        <p:nvSpPr>
          <p:cNvPr id="4" name="Foliennummernplatzhalter 3"/>
          <p:cNvSpPr>
            <a:spLocks noGrp="1"/>
          </p:cNvSpPr>
          <p:nvPr>
            <p:ph type="sldNum" sz="quarter" idx="5"/>
          </p:nvPr>
        </p:nvSpPr>
        <p:spPr/>
        <p:txBody>
          <a:bodyPr/>
          <a:lstStyle/>
          <a:p>
            <a:fld id="{9A93B01B-86AF-430E-8D6C-E176BA1129D8}" type="slidenum">
              <a:rPr lang="en-US" smtClean="0"/>
              <a:t>10</a:t>
            </a:fld>
            <a:endParaRPr lang="en-US"/>
          </a:p>
        </p:txBody>
      </p:sp>
    </p:spTree>
    <p:extLst>
      <p:ext uri="{BB962C8B-B14F-4D97-AF65-F5344CB8AC3E}">
        <p14:creationId xmlns:p14="http://schemas.microsoft.com/office/powerpoint/2010/main" val="42522738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US" dirty="0"/>
          </a:p>
        </p:txBody>
      </p:sp>
      <p:sp>
        <p:nvSpPr>
          <p:cNvPr id="4" name="Foliennummernplatzhalter 3"/>
          <p:cNvSpPr>
            <a:spLocks noGrp="1"/>
          </p:cNvSpPr>
          <p:nvPr>
            <p:ph type="sldNum" sz="quarter" idx="5"/>
          </p:nvPr>
        </p:nvSpPr>
        <p:spPr/>
        <p:txBody>
          <a:bodyPr/>
          <a:lstStyle/>
          <a:p>
            <a:fld id="{9A93B01B-86AF-430E-8D6C-E176BA1129D8}" type="slidenum">
              <a:rPr lang="en-US" smtClean="0"/>
              <a:t>13</a:t>
            </a:fld>
            <a:endParaRPr lang="en-US"/>
          </a:p>
        </p:txBody>
      </p:sp>
    </p:spTree>
    <p:extLst>
      <p:ext uri="{BB962C8B-B14F-4D97-AF65-F5344CB8AC3E}">
        <p14:creationId xmlns:p14="http://schemas.microsoft.com/office/powerpoint/2010/main" val="423295742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US" dirty="0"/>
          </a:p>
        </p:txBody>
      </p:sp>
      <p:sp>
        <p:nvSpPr>
          <p:cNvPr id="4" name="Foliennummernplatzhalter 3"/>
          <p:cNvSpPr>
            <a:spLocks noGrp="1"/>
          </p:cNvSpPr>
          <p:nvPr>
            <p:ph type="sldNum" sz="quarter" idx="5"/>
          </p:nvPr>
        </p:nvSpPr>
        <p:spPr/>
        <p:txBody>
          <a:bodyPr/>
          <a:lstStyle/>
          <a:p>
            <a:fld id="{9A93B01B-86AF-430E-8D6C-E176BA1129D8}" type="slidenum">
              <a:rPr lang="en-US" smtClean="0"/>
              <a:t>14</a:t>
            </a:fld>
            <a:endParaRPr lang="en-US"/>
          </a:p>
        </p:txBody>
      </p:sp>
    </p:spTree>
    <p:extLst>
      <p:ext uri="{BB962C8B-B14F-4D97-AF65-F5344CB8AC3E}">
        <p14:creationId xmlns:p14="http://schemas.microsoft.com/office/powerpoint/2010/main" val="246939886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US" dirty="0"/>
          </a:p>
        </p:txBody>
      </p:sp>
      <p:sp>
        <p:nvSpPr>
          <p:cNvPr id="4" name="Foliennummernplatzhalter 3"/>
          <p:cNvSpPr>
            <a:spLocks noGrp="1"/>
          </p:cNvSpPr>
          <p:nvPr>
            <p:ph type="sldNum" sz="quarter" idx="5"/>
          </p:nvPr>
        </p:nvSpPr>
        <p:spPr/>
        <p:txBody>
          <a:bodyPr/>
          <a:lstStyle/>
          <a:p>
            <a:fld id="{9A93B01B-86AF-430E-8D6C-E176BA1129D8}" type="slidenum">
              <a:rPr lang="en-US" smtClean="0"/>
              <a:t>15</a:t>
            </a:fld>
            <a:endParaRPr lang="en-US"/>
          </a:p>
        </p:txBody>
      </p:sp>
    </p:spTree>
    <p:extLst>
      <p:ext uri="{BB962C8B-B14F-4D97-AF65-F5344CB8AC3E}">
        <p14:creationId xmlns:p14="http://schemas.microsoft.com/office/powerpoint/2010/main" val="289529746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US" dirty="0"/>
          </a:p>
        </p:txBody>
      </p:sp>
      <p:sp>
        <p:nvSpPr>
          <p:cNvPr id="4" name="Foliennummernplatzhalter 3"/>
          <p:cNvSpPr>
            <a:spLocks noGrp="1"/>
          </p:cNvSpPr>
          <p:nvPr>
            <p:ph type="sldNum" sz="quarter" idx="5"/>
          </p:nvPr>
        </p:nvSpPr>
        <p:spPr/>
        <p:txBody>
          <a:bodyPr/>
          <a:lstStyle/>
          <a:p>
            <a:fld id="{9A93B01B-86AF-430E-8D6C-E176BA1129D8}" type="slidenum">
              <a:rPr lang="en-US" smtClean="0"/>
              <a:t>16</a:t>
            </a:fld>
            <a:endParaRPr lang="en-US"/>
          </a:p>
        </p:txBody>
      </p:sp>
    </p:spTree>
    <p:extLst>
      <p:ext uri="{BB962C8B-B14F-4D97-AF65-F5344CB8AC3E}">
        <p14:creationId xmlns:p14="http://schemas.microsoft.com/office/powerpoint/2010/main" val="391282974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dirty="0" err="1"/>
              <a:t>Titel</a:t>
            </a:r>
            <a:r>
              <a:rPr lang="en-US" dirty="0"/>
              <a:t>: Transfer des </a:t>
            </a:r>
            <a:r>
              <a:rPr lang="en-US" dirty="0" err="1"/>
              <a:t>Leistungsrisikos</a:t>
            </a:r>
            <a:r>
              <a:rPr lang="en-US" dirty="0"/>
              <a:t> </a:t>
            </a:r>
          </a:p>
        </p:txBody>
      </p:sp>
      <p:sp>
        <p:nvSpPr>
          <p:cNvPr id="4" name="Foliennummernplatzhalter 3"/>
          <p:cNvSpPr>
            <a:spLocks noGrp="1"/>
          </p:cNvSpPr>
          <p:nvPr>
            <p:ph type="sldNum" sz="quarter" idx="5"/>
          </p:nvPr>
        </p:nvSpPr>
        <p:spPr/>
        <p:txBody>
          <a:bodyPr/>
          <a:lstStyle/>
          <a:p>
            <a:fld id="{9A93B01B-86AF-430E-8D6C-E176BA1129D8}" type="slidenum">
              <a:rPr lang="en-US" smtClean="0"/>
              <a:t>17</a:t>
            </a:fld>
            <a:endParaRPr lang="en-US"/>
          </a:p>
        </p:txBody>
      </p:sp>
    </p:spTree>
    <p:extLst>
      <p:ext uri="{BB962C8B-B14F-4D97-AF65-F5344CB8AC3E}">
        <p14:creationId xmlns:p14="http://schemas.microsoft.com/office/powerpoint/2010/main" val="395296437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US" dirty="0"/>
          </a:p>
        </p:txBody>
      </p:sp>
      <p:sp>
        <p:nvSpPr>
          <p:cNvPr id="4" name="Foliennummernplatzhalter 3"/>
          <p:cNvSpPr>
            <a:spLocks noGrp="1"/>
          </p:cNvSpPr>
          <p:nvPr>
            <p:ph type="sldNum" sz="quarter" idx="5"/>
          </p:nvPr>
        </p:nvSpPr>
        <p:spPr/>
        <p:txBody>
          <a:bodyPr/>
          <a:lstStyle/>
          <a:p>
            <a:fld id="{9A93B01B-86AF-430E-8D6C-E176BA1129D8}" type="slidenum">
              <a:rPr lang="en-US" smtClean="0"/>
              <a:t>18</a:t>
            </a:fld>
            <a:endParaRPr lang="en-US"/>
          </a:p>
        </p:txBody>
      </p:sp>
    </p:spTree>
    <p:extLst>
      <p:ext uri="{BB962C8B-B14F-4D97-AF65-F5344CB8AC3E}">
        <p14:creationId xmlns:p14="http://schemas.microsoft.com/office/powerpoint/2010/main" val="290274697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US" dirty="0"/>
          </a:p>
        </p:txBody>
      </p:sp>
      <p:sp>
        <p:nvSpPr>
          <p:cNvPr id="4" name="Foliennummernplatzhalter 3"/>
          <p:cNvSpPr>
            <a:spLocks noGrp="1"/>
          </p:cNvSpPr>
          <p:nvPr>
            <p:ph type="sldNum" sz="quarter" idx="5"/>
          </p:nvPr>
        </p:nvSpPr>
        <p:spPr/>
        <p:txBody>
          <a:bodyPr/>
          <a:lstStyle/>
          <a:p>
            <a:fld id="{9A93B01B-86AF-430E-8D6C-E176BA1129D8}" type="slidenum">
              <a:rPr lang="en-US" smtClean="0"/>
              <a:t>22</a:t>
            </a:fld>
            <a:endParaRPr lang="en-US"/>
          </a:p>
        </p:txBody>
      </p:sp>
    </p:spTree>
    <p:extLst>
      <p:ext uri="{BB962C8B-B14F-4D97-AF65-F5344CB8AC3E}">
        <p14:creationId xmlns:p14="http://schemas.microsoft.com/office/powerpoint/2010/main" val="229047141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US" dirty="0"/>
          </a:p>
        </p:txBody>
      </p:sp>
      <p:sp>
        <p:nvSpPr>
          <p:cNvPr id="4" name="Foliennummernplatzhalter 3"/>
          <p:cNvSpPr>
            <a:spLocks noGrp="1"/>
          </p:cNvSpPr>
          <p:nvPr>
            <p:ph type="sldNum" sz="quarter" idx="5"/>
          </p:nvPr>
        </p:nvSpPr>
        <p:spPr/>
        <p:txBody>
          <a:bodyPr/>
          <a:lstStyle/>
          <a:p>
            <a:fld id="{9A93B01B-86AF-430E-8D6C-E176BA1129D8}" type="slidenum">
              <a:rPr lang="en-US" smtClean="0"/>
              <a:t>26</a:t>
            </a:fld>
            <a:endParaRPr lang="en-US"/>
          </a:p>
        </p:txBody>
      </p:sp>
    </p:spTree>
    <p:extLst>
      <p:ext uri="{BB962C8B-B14F-4D97-AF65-F5344CB8AC3E}">
        <p14:creationId xmlns:p14="http://schemas.microsoft.com/office/powerpoint/2010/main" val="61685979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US" dirty="0"/>
          </a:p>
        </p:txBody>
      </p:sp>
      <p:sp>
        <p:nvSpPr>
          <p:cNvPr id="4" name="Foliennummernplatzhalter 3"/>
          <p:cNvSpPr>
            <a:spLocks noGrp="1"/>
          </p:cNvSpPr>
          <p:nvPr>
            <p:ph type="sldNum" sz="quarter" idx="5"/>
          </p:nvPr>
        </p:nvSpPr>
        <p:spPr/>
        <p:txBody>
          <a:bodyPr/>
          <a:lstStyle/>
          <a:p>
            <a:fld id="{9A93B01B-86AF-430E-8D6C-E176BA1129D8}" type="slidenum">
              <a:rPr lang="en-US" smtClean="0"/>
              <a:t>29</a:t>
            </a:fld>
            <a:endParaRPr lang="en-US"/>
          </a:p>
        </p:txBody>
      </p:sp>
    </p:spTree>
    <p:extLst>
      <p:ext uri="{BB962C8B-B14F-4D97-AF65-F5344CB8AC3E}">
        <p14:creationId xmlns:p14="http://schemas.microsoft.com/office/powerpoint/2010/main" val="19289938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Sammeln und analysieren Sie Daten zum Energieverbrauch</a:t>
            </a:r>
          </a:p>
          <a:p>
            <a:r>
              <a:rPr lang="de-DE" dirty="0"/>
              <a:t>Benchmarking aller Hauptverbräuche</a:t>
            </a:r>
          </a:p>
          <a:p>
            <a:r>
              <a:rPr lang="de-DE" dirty="0"/>
              <a:t>Energieaudits / Nachinbetriebnahme durchführen </a:t>
            </a:r>
            <a:r>
              <a:rPr lang="de-DE" sz="1200" dirty="0"/>
              <a:t>Übermittlung des ersten </a:t>
            </a:r>
            <a:endParaRPr lang="en-US" dirty="0"/>
          </a:p>
        </p:txBody>
      </p:sp>
      <p:sp>
        <p:nvSpPr>
          <p:cNvPr id="4" name="Foliennummernplatzhalter 3"/>
          <p:cNvSpPr>
            <a:spLocks noGrp="1"/>
          </p:cNvSpPr>
          <p:nvPr>
            <p:ph type="sldNum" sz="quarter" idx="5"/>
          </p:nvPr>
        </p:nvSpPr>
        <p:spPr/>
        <p:txBody>
          <a:bodyPr/>
          <a:lstStyle/>
          <a:p>
            <a:fld id="{9A93B01B-86AF-430E-8D6C-E176BA1129D8}" type="slidenum">
              <a:rPr lang="en-US" smtClean="0"/>
              <a:t>31</a:t>
            </a:fld>
            <a:endParaRPr lang="en-US"/>
          </a:p>
        </p:txBody>
      </p:sp>
    </p:spTree>
    <p:extLst>
      <p:ext uri="{BB962C8B-B14F-4D97-AF65-F5344CB8AC3E}">
        <p14:creationId xmlns:p14="http://schemas.microsoft.com/office/powerpoint/2010/main" val="382079227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US" dirty="0"/>
          </a:p>
        </p:txBody>
      </p:sp>
      <p:sp>
        <p:nvSpPr>
          <p:cNvPr id="4" name="Foliennummernplatzhalter 3"/>
          <p:cNvSpPr>
            <a:spLocks noGrp="1"/>
          </p:cNvSpPr>
          <p:nvPr>
            <p:ph type="sldNum" sz="quarter" idx="5"/>
          </p:nvPr>
        </p:nvSpPr>
        <p:spPr/>
        <p:txBody>
          <a:bodyPr/>
          <a:lstStyle/>
          <a:p>
            <a:fld id="{9A93B01B-86AF-430E-8D6C-E176BA1129D8}" type="slidenum">
              <a:rPr lang="en-US" smtClean="0"/>
              <a:t>32</a:t>
            </a:fld>
            <a:endParaRPr lang="en-US"/>
          </a:p>
        </p:txBody>
      </p:sp>
    </p:spTree>
    <p:extLst>
      <p:ext uri="{BB962C8B-B14F-4D97-AF65-F5344CB8AC3E}">
        <p14:creationId xmlns:p14="http://schemas.microsoft.com/office/powerpoint/2010/main" val="145813954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US" dirty="0"/>
          </a:p>
        </p:txBody>
      </p:sp>
      <p:sp>
        <p:nvSpPr>
          <p:cNvPr id="4" name="Foliennummernplatzhalter 3"/>
          <p:cNvSpPr>
            <a:spLocks noGrp="1"/>
          </p:cNvSpPr>
          <p:nvPr>
            <p:ph type="sldNum" sz="quarter" idx="5"/>
          </p:nvPr>
        </p:nvSpPr>
        <p:spPr/>
        <p:txBody>
          <a:bodyPr/>
          <a:lstStyle/>
          <a:p>
            <a:fld id="{9A93B01B-86AF-430E-8D6C-E176BA1129D8}" type="slidenum">
              <a:rPr lang="en-US" smtClean="0"/>
              <a:t>33</a:t>
            </a:fld>
            <a:endParaRPr lang="en-US"/>
          </a:p>
        </p:txBody>
      </p:sp>
    </p:spTree>
    <p:extLst>
      <p:ext uri="{BB962C8B-B14F-4D97-AF65-F5344CB8AC3E}">
        <p14:creationId xmlns:p14="http://schemas.microsoft.com/office/powerpoint/2010/main" val="69943367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US" dirty="0"/>
          </a:p>
        </p:txBody>
      </p:sp>
      <p:sp>
        <p:nvSpPr>
          <p:cNvPr id="4" name="Foliennummernplatzhalter 3"/>
          <p:cNvSpPr>
            <a:spLocks noGrp="1"/>
          </p:cNvSpPr>
          <p:nvPr>
            <p:ph type="sldNum" sz="quarter" idx="5"/>
          </p:nvPr>
        </p:nvSpPr>
        <p:spPr/>
        <p:txBody>
          <a:bodyPr/>
          <a:lstStyle/>
          <a:p>
            <a:fld id="{9A93B01B-86AF-430E-8D6C-E176BA1129D8}" type="slidenum">
              <a:rPr lang="en-US" smtClean="0"/>
              <a:t>35</a:t>
            </a:fld>
            <a:endParaRPr lang="en-US"/>
          </a:p>
        </p:txBody>
      </p:sp>
    </p:spTree>
    <p:extLst>
      <p:ext uri="{BB962C8B-B14F-4D97-AF65-F5344CB8AC3E}">
        <p14:creationId xmlns:p14="http://schemas.microsoft.com/office/powerpoint/2010/main" val="369466653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US" dirty="0"/>
          </a:p>
        </p:txBody>
      </p:sp>
      <p:sp>
        <p:nvSpPr>
          <p:cNvPr id="4" name="Foliennummernplatzhalter 3"/>
          <p:cNvSpPr>
            <a:spLocks noGrp="1"/>
          </p:cNvSpPr>
          <p:nvPr>
            <p:ph type="sldNum" sz="quarter" idx="5"/>
          </p:nvPr>
        </p:nvSpPr>
        <p:spPr/>
        <p:txBody>
          <a:bodyPr/>
          <a:lstStyle/>
          <a:p>
            <a:fld id="{9A93B01B-86AF-430E-8D6C-E176BA1129D8}" type="slidenum">
              <a:rPr lang="en-US" smtClean="0"/>
              <a:t>43</a:t>
            </a:fld>
            <a:endParaRPr lang="en-US"/>
          </a:p>
        </p:txBody>
      </p:sp>
    </p:spTree>
    <p:extLst>
      <p:ext uri="{BB962C8B-B14F-4D97-AF65-F5344CB8AC3E}">
        <p14:creationId xmlns:p14="http://schemas.microsoft.com/office/powerpoint/2010/main" val="363870087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US" dirty="0"/>
          </a:p>
        </p:txBody>
      </p:sp>
      <p:sp>
        <p:nvSpPr>
          <p:cNvPr id="4" name="Foliennummernplatzhalter 3"/>
          <p:cNvSpPr>
            <a:spLocks noGrp="1"/>
          </p:cNvSpPr>
          <p:nvPr>
            <p:ph type="sldNum" sz="quarter" idx="5"/>
          </p:nvPr>
        </p:nvSpPr>
        <p:spPr/>
        <p:txBody>
          <a:bodyPr/>
          <a:lstStyle/>
          <a:p>
            <a:fld id="{9A93B01B-86AF-430E-8D6C-E176BA1129D8}" type="slidenum">
              <a:rPr lang="en-US" smtClean="0"/>
              <a:t>44</a:t>
            </a:fld>
            <a:endParaRPr lang="en-US"/>
          </a:p>
        </p:txBody>
      </p:sp>
    </p:spTree>
    <p:extLst>
      <p:ext uri="{BB962C8B-B14F-4D97-AF65-F5344CB8AC3E}">
        <p14:creationId xmlns:p14="http://schemas.microsoft.com/office/powerpoint/2010/main" val="182647685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US" dirty="0"/>
          </a:p>
        </p:txBody>
      </p:sp>
      <p:sp>
        <p:nvSpPr>
          <p:cNvPr id="4" name="Foliennummernplatzhalter 3"/>
          <p:cNvSpPr>
            <a:spLocks noGrp="1"/>
          </p:cNvSpPr>
          <p:nvPr>
            <p:ph type="sldNum" sz="quarter" idx="5"/>
          </p:nvPr>
        </p:nvSpPr>
        <p:spPr/>
        <p:txBody>
          <a:bodyPr/>
          <a:lstStyle/>
          <a:p>
            <a:fld id="{9A93B01B-86AF-430E-8D6C-E176BA1129D8}" type="slidenum">
              <a:rPr lang="en-US" smtClean="0"/>
              <a:t>46</a:t>
            </a:fld>
            <a:endParaRPr lang="en-US"/>
          </a:p>
        </p:txBody>
      </p:sp>
    </p:spTree>
    <p:extLst>
      <p:ext uri="{BB962C8B-B14F-4D97-AF65-F5344CB8AC3E}">
        <p14:creationId xmlns:p14="http://schemas.microsoft.com/office/powerpoint/2010/main" val="101395192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US" dirty="0"/>
          </a:p>
        </p:txBody>
      </p:sp>
      <p:sp>
        <p:nvSpPr>
          <p:cNvPr id="4" name="Foliennummernplatzhalter 3"/>
          <p:cNvSpPr>
            <a:spLocks noGrp="1"/>
          </p:cNvSpPr>
          <p:nvPr>
            <p:ph type="sldNum" sz="quarter" idx="5"/>
          </p:nvPr>
        </p:nvSpPr>
        <p:spPr/>
        <p:txBody>
          <a:bodyPr/>
          <a:lstStyle/>
          <a:p>
            <a:fld id="{9A93B01B-86AF-430E-8D6C-E176BA1129D8}" type="slidenum">
              <a:rPr lang="en-US" smtClean="0"/>
              <a:t>47</a:t>
            </a:fld>
            <a:endParaRPr lang="en-US"/>
          </a:p>
        </p:txBody>
      </p:sp>
    </p:spTree>
    <p:extLst>
      <p:ext uri="{BB962C8B-B14F-4D97-AF65-F5344CB8AC3E}">
        <p14:creationId xmlns:p14="http://schemas.microsoft.com/office/powerpoint/2010/main" val="92775264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US" dirty="0"/>
          </a:p>
        </p:txBody>
      </p:sp>
      <p:sp>
        <p:nvSpPr>
          <p:cNvPr id="4" name="Foliennummernplatzhalter 3"/>
          <p:cNvSpPr>
            <a:spLocks noGrp="1"/>
          </p:cNvSpPr>
          <p:nvPr>
            <p:ph type="sldNum" sz="quarter" idx="5"/>
          </p:nvPr>
        </p:nvSpPr>
        <p:spPr/>
        <p:txBody>
          <a:bodyPr/>
          <a:lstStyle/>
          <a:p>
            <a:fld id="{9A93B01B-86AF-430E-8D6C-E176BA1129D8}" type="slidenum">
              <a:rPr lang="en-US" smtClean="0"/>
              <a:t>49</a:t>
            </a:fld>
            <a:endParaRPr lang="en-US"/>
          </a:p>
        </p:txBody>
      </p:sp>
    </p:spTree>
    <p:extLst>
      <p:ext uri="{BB962C8B-B14F-4D97-AF65-F5344CB8AC3E}">
        <p14:creationId xmlns:p14="http://schemas.microsoft.com/office/powerpoint/2010/main" val="267403889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US" dirty="0"/>
          </a:p>
        </p:txBody>
      </p:sp>
      <p:sp>
        <p:nvSpPr>
          <p:cNvPr id="4" name="Foliennummernplatzhalter 3"/>
          <p:cNvSpPr>
            <a:spLocks noGrp="1"/>
          </p:cNvSpPr>
          <p:nvPr>
            <p:ph type="sldNum" sz="quarter" idx="5"/>
          </p:nvPr>
        </p:nvSpPr>
        <p:spPr/>
        <p:txBody>
          <a:bodyPr/>
          <a:lstStyle/>
          <a:p>
            <a:fld id="{9A93B01B-86AF-430E-8D6C-E176BA1129D8}" type="slidenum">
              <a:rPr lang="en-US" smtClean="0"/>
              <a:t>53</a:t>
            </a:fld>
            <a:endParaRPr lang="en-US"/>
          </a:p>
        </p:txBody>
      </p:sp>
    </p:spTree>
    <p:extLst>
      <p:ext uri="{BB962C8B-B14F-4D97-AF65-F5344CB8AC3E}">
        <p14:creationId xmlns:p14="http://schemas.microsoft.com/office/powerpoint/2010/main" val="107028300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US" dirty="0"/>
          </a:p>
        </p:txBody>
      </p:sp>
      <p:sp>
        <p:nvSpPr>
          <p:cNvPr id="4" name="Foliennummernplatzhalter 3"/>
          <p:cNvSpPr>
            <a:spLocks noGrp="1"/>
          </p:cNvSpPr>
          <p:nvPr>
            <p:ph type="sldNum" sz="quarter" idx="5"/>
          </p:nvPr>
        </p:nvSpPr>
        <p:spPr/>
        <p:txBody>
          <a:bodyPr/>
          <a:lstStyle/>
          <a:p>
            <a:fld id="{9A93B01B-86AF-430E-8D6C-E176BA1129D8}" type="slidenum">
              <a:rPr lang="en-US" smtClean="0"/>
              <a:t>54</a:t>
            </a:fld>
            <a:endParaRPr lang="en-US"/>
          </a:p>
        </p:txBody>
      </p:sp>
    </p:spTree>
    <p:extLst>
      <p:ext uri="{BB962C8B-B14F-4D97-AF65-F5344CB8AC3E}">
        <p14:creationId xmlns:p14="http://schemas.microsoft.com/office/powerpoint/2010/main" val="313942454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US" dirty="0"/>
          </a:p>
        </p:txBody>
      </p:sp>
      <p:sp>
        <p:nvSpPr>
          <p:cNvPr id="4" name="Foliennummernplatzhalter 3"/>
          <p:cNvSpPr>
            <a:spLocks noGrp="1"/>
          </p:cNvSpPr>
          <p:nvPr>
            <p:ph type="sldNum" sz="quarter" idx="5"/>
          </p:nvPr>
        </p:nvSpPr>
        <p:spPr/>
        <p:txBody>
          <a:bodyPr/>
          <a:lstStyle/>
          <a:p>
            <a:fld id="{9A93B01B-86AF-430E-8D6C-E176BA1129D8}" type="slidenum">
              <a:rPr lang="en-US" smtClean="0"/>
              <a:t>56</a:t>
            </a:fld>
            <a:endParaRPr lang="en-US"/>
          </a:p>
        </p:txBody>
      </p:sp>
    </p:spTree>
    <p:extLst>
      <p:ext uri="{BB962C8B-B14F-4D97-AF65-F5344CB8AC3E}">
        <p14:creationId xmlns:p14="http://schemas.microsoft.com/office/powerpoint/2010/main" val="344809442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US" dirty="0"/>
          </a:p>
        </p:txBody>
      </p:sp>
      <p:sp>
        <p:nvSpPr>
          <p:cNvPr id="4" name="Foliennummernplatzhalter 3"/>
          <p:cNvSpPr>
            <a:spLocks noGrp="1"/>
          </p:cNvSpPr>
          <p:nvPr>
            <p:ph type="sldNum" sz="quarter" idx="5"/>
          </p:nvPr>
        </p:nvSpPr>
        <p:spPr/>
        <p:txBody>
          <a:bodyPr/>
          <a:lstStyle/>
          <a:p>
            <a:fld id="{9A93B01B-86AF-430E-8D6C-E176BA1129D8}" type="slidenum">
              <a:rPr lang="en-US" smtClean="0"/>
              <a:t>57</a:t>
            </a:fld>
            <a:endParaRPr lang="en-US"/>
          </a:p>
        </p:txBody>
      </p:sp>
    </p:spTree>
    <p:extLst>
      <p:ext uri="{BB962C8B-B14F-4D97-AF65-F5344CB8AC3E}">
        <p14:creationId xmlns:p14="http://schemas.microsoft.com/office/powerpoint/2010/main" val="1637208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US" dirty="0"/>
          </a:p>
        </p:txBody>
      </p:sp>
      <p:sp>
        <p:nvSpPr>
          <p:cNvPr id="4" name="Foliennummernplatzhalter 3"/>
          <p:cNvSpPr>
            <a:spLocks noGrp="1"/>
          </p:cNvSpPr>
          <p:nvPr>
            <p:ph type="sldNum" sz="quarter" idx="5"/>
          </p:nvPr>
        </p:nvSpPr>
        <p:spPr/>
        <p:txBody>
          <a:bodyPr/>
          <a:lstStyle/>
          <a:p>
            <a:fld id="{9A93B01B-86AF-430E-8D6C-E176BA1129D8}" type="slidenum">
              <a:rPr lang="en-US" smtClean="0"/>
              <a:t>58</a:t>
            </a:fld>
            <a:endParaRPr lang="en-US"/>
          </a:p>
        </p:txBody>
      </p:sp>
    </p:spTree>
    <p:extLst>
      <p:ext uri="{BB962C8B-B14F-4D97-AF65-F5344CB8AC3E}">
        <p14:creationId xmlns:p14="http://schemas.microsoft.com/office/powerpoint/2010/main" val="302055087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US" dirty="0"/>
          </a:p>
        </p:txBody>
      </p:sp>
      <p:sp>
        <p:nvSpPr>
          <p:cNvPr id="4" name="Foliennummernplatzhalter 3"/>
          <p:cNvSpPr>
            <a:spLocks noGrp="1"/>
          </p:cNvSpPr>
          <p:nvPr>
            <p:ph type="sldNum" sz="quarter" idx="5"/>
          </p:nvPr>
        </p:nvSpPr>
        <p:spPr/>
        <p:txBody>
          <a:bodyPr/>
          <a:lstStyle/>
          <a:p>
            <a:fld id="{9A93B01B-86AF-430E-8D6C-E176BA1129D8}" type="slidenum">
              <a:rPr lang="en-US" smtClean="0"/>
              <a:t>59</a:t>
            </a:fld>
            <a:endParaRPr lang="en-US"/>
          </a:p>
        </p:txBody>
      </p:sp>
    </p:spTree>
    <p:extLst>
      <p:ext uri="{BB962C8B-B14F-4D97-AF65-F5344CB8AC3E}">
        <p14:creationId xmlns:p14="http://schemas.microsoft.com/office/powerpoint/2010/main" val="300635971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US" dirty="0"/>
          </a:p>
        </p:txBody>
      </p:sp>
      <p:sp>
        <p:nvSpPr>
          <p:cNvPr id="4" name="Foliennummernplatzhalter 3"/>
          <p:cNvSpPr>
            <a:spLocks noGrp="1"/>
          </p:cNvSpPr>
          <p:nvPr>
            <p:ph type="sldNum" sz="quarter" idx="5"/>
          </p:nvPr>
        </p:nvSpPr>
        <p:spPr/>
        <p:txBody>
          <a:bodyPr/>
          <a:lstStyle/>
          <a:p>
            <a:fld id="{9A93B01B-86AF-430E-8D6C-E176BA1129D8}" type="slidenum">
              <a:rPr lang="en-US" smtClean="0"/>
              <a:t>60</a:t>
            </a:fld>
            <a:endParaRPr lang="en-US"/>
          </a:p>
        </p:txBody>
      </p:sp>
    </p:spTree>
    <p:extLst>
      <p:ext uri="{BB962C8B-B14F-4D97-AF65-F5344CB8AC3E}">
        <p14:creationId xmlns:p14="http://schemas.microsoft.com/office/powerpoint/2010/main" val="38595849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US" dirty="0"/>
          </a:p>
        </p:txBody>
      </p:sp>
      <p:sp>
        <p:nvSpPr>
          <p:cNvPr id="4" name="Foliennummernplatzhalter 3"/>
          <p:cNvSpPr>
            <a:spLocks noGrp="1"/>
          </p:cNvSpPr>
          <p:nvPr>
            <p:ph type="sldNum" sz="quarter" idx="5"/>
          </p:nvPr>
        </p:nvSpPr>
        <p:spPr/>
        <p:txBody>
          <a:bodyPr/>
          <a:lstStyle/>
          <a:p>
            <a:fld id="{9A93B01B-86AF-430E-8D6C-E176BA1129D8}" type="slidenum">
              <a:rPr lang="en-US" smtClean="0"/>
              <a:t>61</a:t>
            </a:fld>
            <a:endParaRPr lang="en-US"/>
          </a:p>
        </p:txBody>
      </p:sp>
    </p:spTree>
    <p:extLst>
      <p:ext uri="{BB962C8B-B14F-4D97-AF65-F5344CB8AC3E}">
        <p14:creationId xmlns:p14="http://schemas.microsoft.com/office/powerpoint/2010/main" val="271530179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US" dirty="0"/>
          </a:p>
        </p:txBody>
      </p:sp>
      <p:sp>
        <p:nvSpPr>
          <p:cNvPr id="4" name="Foliennummernplatzhalter 3"/>
          <p:cNvSpPr>
            <a:spLocks noGrp="1"/>
          </p:cNvSpPr>
          <p:nvPr>
            <p:ph type="sldNum" sz="quarter" idx="5"/>
          </p:nvPr>
        </p:nvSpPr>
        <p:spPr/>
        <p:txBody>
          <a:bodyPr/>
          <a:lstStyle/>
          <a:p>
            <a:fld id="{9A93B01B-86AF-430E-8D6C-E176BA1129D8}" type="slidenum">
              <a:rPr lang="en-US" smtClean="0"/>
              <a:t>62</a:t>
            </a:fld>
            <a:endParaRPr lang="en-US"/>
          </a:p>
        </p:txBody>
      </p:sp>
    </p:spTree>
    <p:extLst>
      <p:ext uri="{BB962C8B-B14F-4D97-AF65-F5344CB8AC3E}">
        <p14:creationId xmlns:p14="http://schemas.microsoft.com/office/powerpoint/2010/main" val="325770916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US" dirty="0"/>
          </a:p>
        </p:txBody>
      </p:sp>
      <p:sp>
        <p:nvSpPr>
          <p:cNvPr id="4" name="Foliennummernplatzhalter 3"/>
          <p:cNvSpPr>
            <a:spLocks noGrp="1"/>
          </p:cNvSpPr>
          <p:nvPr>
            <p:ph type="sldNum" sz="quarter" idx="5"/>
          </p:nvPr>
        </p:nvSpPr>
        <p:spPr/>
        <p:txBody>
          <a:bodyPr/>
          <a:lstStyle/>
          <a:p>
            <a:fld id="{9A93B01B-86AF-430E-8D6C-E176BA1129D8}" type="slidenum">
              <a:rPr lang="en-US" smtClean="0"/>
              <a:t>63</a:t>
            </a:fld>
            <a:endParaRPr lang="en-US"/>
          </a:p>
        </p:txBody>
      </p:sp>
    </p:spTree>
    <p:extLst>
      <p:ext uri="{BB962C8B-B14F-4D97-AF65-F5344CB8AC3E}">
        <p14:creationId xmlns:p14="http://schemas.microsoft.com/office/powerpoint/2010/main" val="422532818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US" dirty="0"/>
          </a:p>
        </p:txBody>
      </p:sp>
      <p:sp>
        <p:nvSpPr>
          <p:cNvPr id="4" name="Foliennummernplatzhalter 3"/>
          <p:cNvSpPr>
            <a:spLocks noGrp="1"/>
          </p:cNvSpPr>
          <p:nvPr>
            <p:ph type="sldNum" sz="quarter" idx="5"/>
          </p:nvPr>
        </p:nvSpPr>
        <p:spPr/>
        <p:txBody>
          <a:bodyPr/>
          <a:lstStyle/>
          <a:p>
            <a:fld id="{9A93B01B-86AF-430E-8D6C-E176BA1129D8}" type="slidenum">
              <a:rPr lang="en-US" smtClean="0"/>
              <a:t>71</a:t>
            </a:fld>
            <a:endParaRPr lang="en-US"/>
          </a:p>
        </p:txBody>
      </p:sp>
    </p:spTree>
    <p:extLst>
      <p:ext uri="{BB962C8B-B14F-4D97-AF65-F5344CB8AC3E}">
        <p14:creationId xmlns:p14="http://schemas.microsoft.com/office/powerpoint/2010/main" val="10727558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US" dirty="0"/>
          </a:p>
        </p:txBody>
      </p:sp>
      <p:sp>
        <p:nvSpPr>
          <p:cNvPr id="4" name="Foliennummernplatzhalter 3"/>
          <p:cNvSpPr>
            <a:spLocks noGrp="1"/>
          </p:cNvSpPr>
          <p:nvPr>
            <p:ph type="sldNum" sz="quarter" idx="5"/>
          </p:nvPr>
        </p:nvSpPr>
        <p:spPr/>
        <p:txBody>
          <a:bodyPr/>
          <a:lstStyle/>
          <a:p>
            <a:fld id="{9A93B01B-86AF-430E-8D6C-E176BA1129D8}" type="slidenum">
              <a:rPr lang="en-US" smtClean="0"/>
              <a:t>72</a:t>
            </a:fld>
            <a:endParaRPr lang="en-US"/>
          </a:p>
        </p:txBody>
      </p:sp>
    </p:spTree>
    <p:extLst>
      <p:ext uri="{BB962C8B-B14F-4D97-AF65-F5344CB8AC3E}">
        <p14:creationId xmlns:p14="http://schemas.microsoft.com/office/powerpoint/2010/main" val="419082683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Slajd tytułow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a:xfrm>
            <a:off x="759188" y="2082408"/>
            <a:ext cx="8599301" cy="1325563"/>
          </a:xfrm>
          <a:prstGeom prst="rect">
            <a:avLst/>
          </a:prstGeom>
        </p:spPr>
        <p:txBody>
          <a:bodyPr/>
          <a:lstStyle>
            <a:lvl1pPr>
              <a:defRPr sz="6600" b="1"/>
            </a:lvl1pPr>
          </a:lstStyle>
          <a:p>
            <a:r>
              <a:rPr lang="de-DE" dirty="0"/>
              <a:t>Titelmasterformat</a:t>
            </a:r>
          </a:p>
        </p:txBody>
      </p:sp>
      <p:sp>
        <p:nvSpPr>
          <p:cNvPr id="4" name="Textplatzhalter 3"/>
          <p:cNvSpPr>
            <a:spLocks noGrp="1"/>
          </p:cNvSpPr>
          <p:nvPr>
            <p:ph type="body" sz="quarter" idx="10"/>
          </p:nvPr>
        </p:nvSpPr>
        <p:spPr>
          <a:xfrm>
            <a:off x="759190" y="4429063"/>
            <a:ext cx="6311193" cy="693739"/>
          </a:xfrm>
        </p:spPr>
        <p:txBody>
          <a:bodyPr/>
          <a:lstStyle>
            <a:lvl1pPr>
              <a:defRPr>
                <a:solidFill>
                  <a:schemeClr val="bg1"/>
                </a:solidFill>
              </a:defRPr>
            </a:lvl1pPr>
          </a:lstStyle>
          <a:p>
            <a:pPr lvl="0"/>
            <a:r>
              <a:rPr lang="de-DE" dirty="0"/>
              <a:t>Textmasterformat bearbeiten</a:t>
            </a:r>
          </a:p>
        </p:txBody>
      </p:sp>
    </p:spTree>
    <p:extLst>
      <p:ext uri="{BB962C8B-B14F-4D97-AF65-F5344CB8AC3E}">
        <p14:creationId xmlns:p14="http://schemas.microsoft.com/office/powerpoint/2010/main" val="22263310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Nagłówek sekcji">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Symbol zastępczy zawartości 2">
            <a:extLst>
              <a:ext uri="{FF2B5EF4-FFF2-40B4-BE49-F238E27FC236}">
                <a16:creationId xmlns:a16="http://schemas.microsoft.com/office/drawing/2014/main" id="{D88F4DB1-285F-4AA7-9BF6-97BA7D3D1E65}"/>
              </a:ext>
            </a:extLst>
          </p:cNvPr>
          <p:cNvSpPr>
            <a:spLocks noGrp="1"/>
          </p:cNvSpPr>
          <p:nvPr>
            <p:ph idx="1"/>
          </p:nvPr>
        </p:nvSpPr>
        <p:spPr>
          <a:xfrm>
            <a:off x="838200" y="2778829"/>
            <a:ext cx="10515600" cy="3565703"/>
          </a:xfrm>
        </p:spPr>
        <p:txBody>
          <a:bodyPr/>
          <a:lstStyle/>
          <a:p>
            <a:r>
              <a:rPr lang="de-DE" dirty="0"/>
              <a:t>XXYY</a:t>
            </a:r>
            <a:endParaRPr lang="pl-PL" dirty="0"/>
          </a:p>
        </p:txBody>
      </p:sp>
      <p:sp>
        <p:nvSpPr>
          <p:cNvPr id="3" name="Titel 2"/>
          <p:cNvSpPr>
            <a:spLocks noGrp="1"/>
          </p:cNvSpPr>
          <p:nvPr>
            <p:ph type="title"/>
          </p:nvPr>
        </p:nvSpPr>
        <p:spPr>
          <a:xfrm>
            <a:off x="409221" y="1076325"/>
            <a:ext cx="10515600" cy="1325563"/>
          </a:xfrm>
          <a:prstGeom prst="rect">
            <a:avLst/>
          </a:prstGeom>
        </p:spPr>
        <p:txBody>
          <a:bodyPr/>
          <a:lstStyle>
            <a:lvl1pPr>
              <a:defRPr sz="4000" b="1">
                <a:solidFill>
                  <a:schemeClr val="bg1"/>
                </a:solidFill>
              </a:defRPr>
            </a:lvl1pPr>
          </a:lstStyle>
          <a:p>
            <a:r>
              <a:rPr lang="de-DE" dirty="0"/>
              <a:t>Titelmasterformat durch Klicken bearbeiten</a:t>
            </a:r>
          </a:p>
        </p:txBody>
      </p:sp>
    </p:spTree>
    <p:extLst>
      <p:ext uri="{BB962C8B-B14F-4D97-AF65-F5344CB8AC3E}">
        <p14:creationId xmlns:p14="http://schemas.microsoft.com/office/powerpoint/2010/main" val="39219906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main slide">
    <p:spTree>
      <p:nvGrpSpPr>
        <p:cNvPr id="1" name=""/>
        <p:cNvGrpSpPr/>
        <p:nvPr/>
      </p:nvGrpSpPr>
      <p:grpSpPr>
        <a:xfrm>
          <a:off x="0" y="0"/>
          <a:ext cx="0" cy="0"/>
          <a:chOff x="0" y="0"/>
          <a:chExt cx="0" cy="0"/>
        </a:xfrm>
      </p:grpSpPr>
      <p:sp>
        <p:nvSpPr>
          <p:cNvPr id="3" name="Symbol zastępczy zawartości 2"/>
          <p:cNvSpPr>
            <a:spLocks noGrp="1"/>
          </p:cNvSpPr>
          <p:nvPr>
            <p:ph idx="1"/>
          </p:nvPr>
        </p:nvSpPr>
        <p:spPr/>
        <p:txBody>
          <a:bodyPr/>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sp>
        <p:nvSpPr>
          <p:cNvPr id="6" name="Symbol zastępczy numeru slajdu 5"/>
          <p:cNvSpPr>
            <a:spLocks noGrp="1"/>
          </p:cNvSpPr>
          <p:nvPr>
            <p:ph type="sldNum" sz="quarter" idx="12"/>
          </p:nvPr>
        </p:nvSpPr>
        <p:spPr/>
        <p:txBody>
          <a:bodyPr/>
          <a:lstStyle/>
          <a:p>
            <a:fld id="{C77C6C3F-668B-4AF5-BFA9-0F657EB068D6}" type="slidenum">
              <a:rPr lang="pl-PL" smtClean="0"/>
              <a:pPr/>
              <a:t>‹Nr.›</a:t>
            </a:fld>
            <a:endParaRPr lang="pl-PL" dirty="0"/>
          </a:p>
        </p:txBody>
      </p:sp>
      <p:sp>
        <p:nvSpPr>
          <p:cNvPr id="2" name="Titel 1"/>
          <p:cNvSpPr>
            <a:spLocks noGrp="1"/>
          </p:cNvSpPr>
          <p:nvPr>
            <p:ph type="title"/>
          </p:nvPr>
        </p:nvSpPr>
        <p:spPr>
          <a:xfrm>
            <a:off x="838200" y="365125"/>
            <a:ext cx="10515600" cy="523875"/>
          </a:xfrm>
          <a:prstGeom prst="rect">
            <a:avLst/>
          </a:prstGeom>
        </p:spPr>
        <p:txBody>
          <a:bodyPr/>
          <a:lstStyle>
            <a:lvl1pPr algn="r">
              <a:defRPr sz="2800" b="1"/>
            </a:lvl1pPr>
          </a:lstStyle>
          <a:p>
            <a:r>
              <a:rPr lang="de-DE" dirty="0"/>
              <a:t>Titelmasterformat durch Klicken bearbeiten</a:t>
            </a:r>
          </a:p>
        </p:txBody>
      </p:sp>
    </p:spTree>
    <p:extLst>
      <p:ext uri="{BB962C8B-B14F-4D97-AF65-F5344CB8AC3E}">
        <p14:creationId xmlns:p14="http://schemas.microsoft.com/office/powerpoint/2010/main" val="1033860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Dwa elementy zawartości">
    <p:spTree>
      <p:nvGrpSpPr>
        <p:cNvPr id="1" name=""/>
        <p:cNvGrpSpPr/>
        <p:nvPr/>
      </p:nvGrpSpPr>
      <p:grpSpPr>
        <a:xfrm>
          <a:off x="0" y="0"/>
          <a:ext cx="0" cy="0"/>
          <a:chOff x="0" y="0"/>
          <a:chExt cx="0" cy="0"/>
        </a:xfrm>
      </p:grpSpPr>
      <p:sp>
        <p:nvSpPr>
          <p:cNvPr id="3" name="Symbol zastępczy zawartości 2"/>
          <p:cNvSpPr>
            <a:spLocks noGrp="1"/>
          </p:cNvSpPr>
          <p:nvPr>
            <p:ph sz="half" idx="1"/>
          </p:nvPr>
        </p:nvSpPr>
        <p:spPr>
          <a:xfrm>
            <a:off x="838200" y="1258697"/>
            <a:ext cx="5181600" cy="4351339"/>
          </a:xfr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zawartości 3"/>
          <p:cNvSpPr>
            <a:spLocks noGrp="1"/>
          </p:cNvSpPr>
          <p:nvPr>
            <p:ph sz="half" idx="2"/>
          </p:nvPr>
        </p:nvSpPr>
        <p:spPr>
          <a:xfrm>
            <a:off x="6172200" y="1258697"/>
            <a:ext cx="5181600" cy="4351339"/>
          </a:xfr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11" name="Symbol zastępczy numeru slajdu 5"/>
          <p:cNvSpPr>
            <a:spLocks noGrp="1"/>
          </p:cNvSpPr>
          <p:nvPr>
            <p:ph type="sldNum" sz="quarter" idx="4"/>
          </p:nvPr>
        </p:nvSpPr>
        <p:spPr>
          <a:xfrm>
            <a:off x="8610600" y="62039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77C6C3F-668B-4AF5-BFA9-0F657EB068D6}" type="slidenum">
              <a:rPr lang="pl-PL" smtClean="0"/>
              <a:pPr/>
              <a:t>‹Nr.›</a:t>
            </a:fld>
            <a:endParaRPr lang="pl-PL" dirty="0"/>
          </a:p>
        </p:txBody>
      </p:sp>
      <p:sp>
        <p:nvSpPr>
          <p:cNvPr id="6" name="Titel 1"/>
          <p:cNvSpPr>
            <a:spLocks noGrp="1"/>
          </p:cNvSpPr>
          <p:nvPr>
            <p:ph type="title"/>
          </p:nvPr>
        </p:nvSpPr>
        <p:spPr>
          <a:xfrm>
            <a:off x="838200" y="365125"/>
            <a:ext cx="10515600" cy="523875"/>
          </a:xfrm>
          <a:prstGeom prst="rect">
            <a:avLst/>
          </a:prstGeom>
        </p:spPr>
        <p:txBody>
          <a:bodyPr/>
          <a:lstStyle>
            <a:lvl1pPr algn="r">
              <a:defRPr sz="2800" b="1"/>
            </a:lvl1pPr>
          </a:lstStyle>
          <a:p>
            <a:r>
              <a:rPr lang="de-DE" dirty="0"/>
              <a:t>Titelmasterformat durch Klicken bearbeiten</a:t>
            </a:r>
          </a:p>
        </p:txBody>
      </p:sp>
    </p:spTree>
    <p:extLst>
      <p:ext uri="{BB962C8B-B14F-4D97-AF65-F5344CB8AC3E}">
        <p14:creationId xmlns:p14="http://schemas.microsoft.com/office/powerpoint/2010/main" val="22700977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722174F7-6550-4445-9035-D65B9022DA6C}" type="slidenum">
              <a:rPr lang="en-US" altLang="en-US"/>
              <a:pPr/>
              <a:t>‹Nr.›</a:t>
            </a:fld>
            <a:endParaRPr lang="en-US" altLang="en-US"/>
          </a:p>
        </p:txBody>
      </p:sp>
    </p:spTree>
    <p:extLst>
      <p:ext uri="{BB962C8B-B14F-4D97-AF65-F5344CB8AC3E}">
        <p14:creationId xmlns:p14="http://schemas.microsoft.com/office/powerpoint/2010/main" val="19033132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1_Slajd tytułowy">
    <p:spTree>
      <p:nvGrpSpPr>
        <p:cNvPr id="1" name=""/>
        <p:cNvGrpSpPr/>
        <p:nvPr/>
      </p:nvGrpSpPr>
      <p:grpSpPr>
        <a:xfrm>
          <a:off x="0" y="0"/>
          <a:ext cx="0" cy="0"/>
          <a:chOff x="0" y="0"/>
          <a:chExt cx="0" cy="0"/>
        </a:xfrm>
      </p:grpSpPr>
      <p:sp>
        <p:nvSpPr>
          <p:cNvPr id="7" name="Prostokąt 6"/>
          <p:cNvSpPr/>
          <p:nvPr userDrawn="1"/>
        </p:nvSpPr>
        <p:spPr>
          <a:xfrm>
            <a:off x="-19141" y="0"/>
            <a:ext cx="2905492" cy="6858000"/>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sz="1800"/>
          </a:p>
        </p:txBody>
      </p:sp>
      <p:sp>
        <p:nvSpPr>
          <p:cNvPr id="9" name="Prostokąt 8"/>
          <p:cNvSpPr/>
          <p:nvPr userDrawn="1"/>
        </p:nvSpPr>
        <p:spPr>
          <a:xfrm>
            <a:off x="2886351" y="3284984"/>
            <a:ext cx="2275881" cy="3573016"/>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sz="1800"/>
          </a:p>
        </p:txBody>
      </p:sp>
      <p:sp>
        <p:nvSpPr>
          <p:cNvPr id="10" name="Prostokąt 9"/>
          <p:cNvSpPr/>
          <p:nvPr userDrawn="1"/>
        </p:nvSpPr>
        <p:spPr>
          <a:xfrm>
            <a:off x="5162232" y="5071492"/>
            <a:ext cx="7029769" cy="1786508"/>
          </a:xfrm>
          <a:prstGeom prst="rect">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sz="1800"/>
          </a:p>
        </p:txBody>
      </p:sp>
      <p:sp>
        <p:nvSpPr>
          <p:cNvPr id="11" name="Tytuł 10"/>
          <p:cNvSpPr>
            <a:spLocks noGrp="1"/>
          </p:cNvSpPr>
          <p:nvPr>
            <p:ph type="title" hasCustomPrompt="1"/>
          </p:nvPr>
        </p:nvSpPr>
        <p:spPr>
          <a:xfrm>
            <a:off x="3437243" y="771896"/>
            <a:ext cx="8145157" cy="291729"/>
          </a:xfrm>
          <a:prstGeom prst="rect">
            <a:avLst/>
          </a:prstGeom>
        </p:spPr>
        <p:txBody>
          <a:bodyPr>
            <a:normAutofit/>
          </a:bodyPr>
          <a:lstStyle>
            <a:lvl1pPr algn="r">
              <a:defRPr sz="1200" b="1">
                <a:latin typeface="Arial" panose="020B0604020202020204" pitchFamily="34" charset="0"/>
                <a:cs typeface="Arial" panose="020B0604020202020204" pitchFamily="34" charset="0"/>
              </a:defRPr>
            </a:lvl1pPr>
          </a:lstStyle>
          <a:p>
            <a:r>
              <a:rPr lang="pl-PL" dirty="0"/>
              <a:t>Tytuł</a:t>
            </a:r>
          </a:p>
        </p:txBody>
      </p:sp>
      <p:sp>
        <p:nvSpPr>
          <p:cNvPr id="22" name="Symbol zastępczy tekstu 21"/>
          <p:cNvSpPr>
            <a:spLocks noGrp="1"/>
          </p:cNvSpPr>
          <p:nvPr>
            <p:ph type="body" sz="quarter" idx="10" hasCustomPrompt="1"/>
          </p:nvPr>
        </p:nvSpPr>
        <p:spPr>
          <a:xfrm>
            <a:off x="6273801" y="1136256"/>
            <a:ext cx="5316415" cy="247525"/>
          </a:xfrm>
        </p:spPr>
        <p:txBody>
          <a:bodyPr>
            <a:normAutofit/>
          </a:bodyPr>
          <a:lstStyle>
            <a:lvl1pPr marL="0" indent="0" algn="r">
              <a:buNone/>
              <a:defRPr sz="1200">
                <a:latin typeface="Arial" panose="020B0604020202020204" pitchFamily="34" charset="0"/>
                <a:cs typeface="Arial" panose="020B0604020202020204" pitchFamily="34" charset="0"/>
              </a:defRPr>
            </a:lvl1pPr>
            <a:lvl2pPr>
              <a:defRPr>
                <a:latin typeface="Arial Narrow" panose="020B0606020202030204" pitchFamily="34" charset="0"/>
              </a:defRPr>
            </a:lvl2pPr>
            <a:lvl3pPr>
              <a:defRPr>
                <a:latin typeface="Arial Narrow" panose="020B0606020202030204" pitchFamily="34" charset="0"/>
              </a:defRPr>
            </a:lvl3pPr>
            <a:lvl4pPr>
              <a:defRPr>
                <a:latin typeface="Arial Narrow" panose="020B0606020202030204" pitchFamily="34" charset="0"/>
              </a:defRPr>
            </a:lvl4pPr>
            <a:lvl5pPr>
              <a:defRPr>
                <a:latin typeface="Arial Narrow" panose="020B0606020202030204" pitchFamily="34" charset="0"/>
              </a:defRPr>
            </a:lvl5pPr>
          </a:lstStyle>
          <a:p>
            <a:pPr lvl="0"/>
            <a:r>
              <a:rPr lang="pl-PL" dirty="0"/>
              <a:t>Podtytuł</a:t>
            </a:r>
          </a:p>
        </p:txBody>
      </p:sp>
      <p:sp>
        <p:nvSpPr>
          <p:cNvPr id="24" name="Symbol zastępczy tekstu 23"/>
          <p:cNvSpPr>
            <a:spLocks noGrp="1"/>
          </p:cNvSpPr>
          <p:nvPr>
            <p:ph type="body" sz="quarter" idx="11" hasCustomPrompt="1"/>
          </p:nvPr>
        </p:nvSpPr>
        <p:spPr>
          <a:xfrm>
            <a:off x="8489462" y="1456411"/>
            <a:ext cx="3100753" cy="275949"/>
          </a:xfrm>
        </p:spPr>
        <p:txBody>
          <a:bodyPr>
            <a:noAutofit/>
          </a:bodyPr>
          <a:lstStyle>
            <a:lvl1pPr marL="0" indent="0" algn="r">
              <a:buNone/>
              <a:defRPr sz="1200" b="1">
                <a:solidFill>
                  <a:schemeClr val="accent1">
                    <a:lumMod val="75000"/>
                  </a:schemeClr>
                </a:solidFill>
                <a:latin typeface="Arial" panose="020B0604020202020204" pitchFamily="34" charset="0"/>
                <a:cs typeface="Arial" panose="020B0604020202020204" pitchFamily="34" charset="0"/>
              </a:defRPr>
            </a:lvl1pPr>
          </a:lstStyle>
          <a:p>
            <a:pPr lvl="0"/>
            <a:r>
              <a:rPr lang="pl-PL" dirty="0"/>
              <a:t>WERSJA</a:t>
            </a:r>
          </a:p>
        </p:txBody>
      </p:sp>
      <p:sp>
        <p:nvSpPr>
          <p:cNvPr id="12" name="Prostokąt 11"/>
          <p:cNvSpPr/>
          <p:nvPr userDrawn="1"/>
        </p:nvSpPr>
        <p:spPr>
          <a:xfrm>
            <a:off x="-19140" y="4641574"/>
            <a:ext cx="2905492" cy="2216426"/>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sz="1800"/>
          </a:p>
        </p:txBody>
      </p:sp>
      <p:sp>
        <p:nvSpPr>
          <p:cNvPr id="3" name="Symbol zastępczy tekstu 2"/>
          <p:cNvSpPr>
            <a:spLocks noGrp="1"/>
          </p:cNvSpPr>
          <p:nvPr>
            <p:ph type="body" sz="quarter" idx="12" hasCustomPrompt="1"/>
          </p:nvPr>
        </p:nvSpPr>
        <p:spPr>
          <a:xfrm>
            <a:off x="8536354" y="1804989"/>
            <a:ext cx="3053861" cy="261937"/>
          </a:xfrm>
        </p:spPr>
        <p:txBody>
          <a:bodyPr>
            <a:noAutofit/>
          </a:bodyPr>
          <a:lstStyle>
            <a:lvl1pPr marL="0" indent="0" algn="r">
              <a:buNone/>
              <a:defRPr sz="1200">
                <a:latin typeface="Arial" panose="020B0604020202020204" pitchFamily="34" charset="0"/>
                <a:cs typeface="Arial" panose="020B0604020202020204" pitchFamily="34" charset="0"/>
              </a:defRPr>
            </a:lvl1pPr>
            <a:lvl2pPr>
              <a:defRPr sz="1200">
                <a:latin typeface="Arial" panose="020B0604020202020204" pitchFamily="34" charset="0"/>
                <a:cs typeface="Arial" panose="020B0604020202020204" pitchFamily="34" charset="0"/>
              </a:defRPr>
            </a:lvl2pPr>
            <a:lvl3pPr>
              <a:defRPr sz="1200">
                <a:latin typeface="Arial" panose="020B0604020202020204" pitchFamily="34" charset="0"/>
                <a:cs typeface="Arial" panose="020B0604020202020204" pitchFamily="34" charset="0"/>
              </a:defRPr>
            </a:lvl3pPr>
            <a:lvl4pPr>
              <a:defRPr sz="1200">
                <a:latin typeface="Arial" panose="020B0604020202020204" pitchFamily="34" charset="0"/>
                <a:cs typeface="Arial" panose="020B0604020202020204" pitchFamily="34" charset="0"/>
              </a:defRPr>
            </a:lvl4pPr>
            <a:lvl5pPr>
              <a:defRPr sz="1200">
                <a:latin typeface="Arial" panose="020B0604020202020204" pitchFamily="34" charset="0"/>
                <a:cs typeface="Arial" panose="020B0604020202020204" pitchFamily="34" charset="0"/>
              </a:defRPr>
            </a:lvl5pPr>
          </a:lstStyle>
          <a:p>
            <a:pPr lvl="0"/>
            <a:r>
              <a:rPr lang="pl-PL" dirty="0"/>
              <a:t>Data</a:t>
            </a:r>
          </a:p>
        </p:txBody>
      </p:sp>
    </p:spTree>
    <p:extLst>
      <p:ext uri="{BB962C8B-B14F-4D97-AF65-F5344CB8AC3E}">
        <p14:creationId xmlns:p14="http://schemas.microsoft.com/office/powerpoint/2010/main" val="21842169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4_Tytuł i zawartość">
    <p:spTree>
      <p:nvGrpSpPr>
        <p:cNvPr id="1" name=""/>
        <p:cNvGrpSpPr/>
        <p:nvPr/>
      </p:nvGrpSpPr>
      <p:grpSpPr>
        <a:xfrm>
          <a:off x="0" y="0"/>
          <a:ext cx="0" cy="0"/>
          <a:chOff x="0" y="0"/>
          <a:chExt cx="0" cy="0"/>
        </a:xfrm>
      </p:grpSpPr>
      <p:sp>
        <p:nvSpPr>
          <p:cNvPr id="2" name="Tytuł 1"/>
          <p:cNvSpPr>
            <a:spLocks noGrp="1"/>
          </p:cNvSpPr>
          <p:nvPr>
            <p:ph type="title" hasCustomPrompt="1"/>
          </p:nvPr>
        </p:nvSpPr>
        <p:spPr>
          <a:xfrm>
            <a:off x="145877" y="491479"/>
            <a:ext cx="11875781" cy="541674"/>
          </a:xfrm>
          <a:prstGeom prst="rect">
            <a:avLst/>
          </a:prstGeom>
        </p:spPr>
        <p:txBody>
          <a:bodyPr>
            <a:noAutofit/>
          </a:bodyPr>
          <a:lstStyle>
            <a:lvl1pPr algn="l">
              <a:defRPr sz="1400" b="1" baseline="0">
                <a:latin typeface="Arial" panose="020B0604020202020204" pitchFamily="34" charset="0"/>
                <a:cs typeface="Arial" panose="020B0604020202020204" pitchFamily="34" charset="0"/>
              </a:defRPr>
            </a:lvl1pPr>
          </a:lstStyle>
          <a:p>
            <a:r>
              <a:rPr lang="pl-PL" dirty="0"/>
              <a:t>Tytuł slajdu</a:t>
            </a:r>
          </a:p>
        </p:txBody>
      </p:sp>
      <p:sp>
        <p:nvSpPr>
          <p:cNvPr id="6" name="Symbol zastępczy numeru slajdu 5"/>
          <p:cNvSpPr>
            <a:spLocks noGrp="1"/>
          </p:cNvSpPr>
          <p:nvPr>
            <p:ph type="sldNum" sz="quarter" idx="12"/>
          </p:nvPr>
        </p:nvSpPr>
        <p:spPr>
          <a:xfrm>
            <a:off x="8737600" y="6356352"/>
            <a:ext cx="3296290" cy="365125"/>
          </a:xfrm>
        </p:spPr>
        <p:txBody>
          <a:bodyPr/>
          <a:lstStyle>
            <a:lvl1pPr>
              <a:defRPr sz="800" b="0">
                <a:solidFill>
                  <a:schemeClr val="tx1">
                    <a:lumMod val="65000"/>
                    <a:lumOff val="35000"/>
                  </a:schemeClr>
                </a:solidFill>
                <a:latin typeface="Arial" panose="020B0604020202020204" pitchFamily="34" charset="0"/>
                <a:cs typeface="Arial" panose="020B0604020202020204" pitchFamily="34" charset="0"/>
              </a:defRPr>
            </a:lvl1pPr>
          </a:lstStyle>
          <a:p>
            <a:r>
              <a:rPr lang="pl-PL" dirty="0"/>
              <a:t>| </a:t>
            </a:r>
            <a:fld id="{26C73F37-D889-4E5F-AE14-AE49613357CD}" type="slidenum">
              <a:rPr lang="pl-PL" b="1" smtClean="0"/>
              <a:pPr/>
              <a:t>‹Nr.›</a:t>
            </a:fld>
            <a:endParaRPr lang="pl-PL" b="1" dirty="0"/>
          </a:p>
        </p:txBody>
      </p:sp>
      <p:sp>
        <p:nvSpPr>
          <p:cNvPr id="8" name="Symbol zastępczy tekstu 7"/>
          <p:cNvSpPr>
            <a:spLocks noGrp="1"/>
          </p:cNvSpPr>
          <p:nvPr>
            <p:ph type="body" sz="quarter" idx="13" hasCustomPrompt="1"/>
          </p:nvPr>
        </p:nvSpPr>
        <p:spPr>
          <a:xfrm>
            <a:off x="158262" y="178975"/>
            <a:ext cx="4697046" cy="287337"/>
          </a:xfrm>
        </p:spPr>
        <p:txBody>
          <a:bodyPr>
            <a:noAutofit/>
          </a:bodyPr>
          <a:lstStyle>
            <a:lvl1pPr marL="0" indent="0">
              <a:buNone/>
              <a:defRPr sz="1000" b="1">
                <a:solidFill>
                  <a:schemeClr val="accent1">
                    <a:lumMod val="75000"/>
                  </a:schemeClr>
                </a:solidFill>
                <a:latin typeface="Arial" panose="020B0604020202020204" pitchFamily="34" charset="0"/>
                <a:cs typeface="Arial" panose="020B0604020202020204" pitchFamily="34" charset="0"/>
              </a:defRPr>
            </a:lvl1pPr>
            <a:lvl2pPr marL="457200" indent="0">
              <a:buNone/>
              <a:defRPr sz="2400" b="1">
                <a:solidFill>
                  <a:schemeClr val="accent1">
                    <a:lumMod val="75000"/>
                  </a:schemeClr>
                </a:solidFill>
                <a:latin typeface="Arial" panose="020B0604020202020204" pitchFamily="34" charset="0"/>
                <a:cs typeface="Arial" panose="020B0604020202020204" pitchFamily="34" charset="0"/>
              </a:defRPr>
            </a:lvl2pPr>
            <a:lvl3pPr marL="914400" indent="0">
              <a:buNone/>
              <a:defRPr sz="2000" b="1">
                <a:solidFill>
                  <a:schemeClr val="accent1">
                    <a:lumMod val="75000"/>
                  </a:schemeClr>
                </a:solidFill>
                <a:latin typeface="Arial" panose="020B0604020202020204" pitchFamily="34" charset="0"/>
                <a:cs typeface="Arial" panose="020B0604020202020204" pitchFamily="34" charset="0"/>
              </a:defRPr>
            </a:lvl3pPr>
            <a:lvl4pPr marL="1371600" indent="0">
              <a:buNone/>
              <a:defRPr sz="1800" b="1">
                <a:solidFill>
                  <a:schemeClr val="accent1">
                    <a:lumMod val="75000"/>
                  </a:schemeClr>
                </a:solidFill>
                <a:latin typeface="Arial" panose="020B0604020202020204" pitchFamily="34" charset="0"/>
                <a:cs typeface="Arial" panose="020B0604020202020204" pitchFamily="34" charset="0"/>
              </a:defRPr>
            </a:lvl4pPr>
            <a:lvl5pPr marL="1828800" indent="0">
              <a:buNone/>
              <a:defRPr sz="1800" b="1">
                <a:solidFill>
                  <a:schemeClr val="accent1">
                    <a:lumMod val="75000"/>
                  </a:schemeClr>
                </a:solidFill>
                <a:latin typeface="Arial" panose="020B0604020202020204" pitchFamily="34" charset="0"/>
                <a:cs typeface="Arial" panose="020B0604020202020204" pitchFamily="34" charset="0"/>
              </a:defRPr>
            </a:lvl5pPr>
          </a:lstStyle>
          <a:p>
            <a:pPr lvl="0"/>
            <a:r>
              <a:rPr lang="pl-PL" dirty="0"/>
              <a:t>Tytuł rozdziału</a:t>
            </a:r>
          </a:p>
        </p:txBody>
      </p:sp>
      <p:sp>
        <p:nvSpPr>
          <p:cNvPr id="12" name="Symbol zastępczy zawartości 2"/>
          <p:cNvSpPr>
            <a:spLocks noGrp="1"/>
          </p:cNvSpPr>
          <p:nvPr>
            <p:ph idx="1" hasCustomPrompt="1"/>
          </p:nvPr>
        </p:nvSpPr>
        <p:spPr>
          <a:xfrm>
            <a:off x="162168" y="1158875"/>
            <a:ext cx="11891110" cy="5092700"/>
          </a:xfrm>
        </p:spPr>
        <p:txBody>
          <a:bodyPr numCol="2" spcCol="324000">
            <a:noAutofit/>
          </a:bodyPr>
          <a:lstStyle>
            <a:lvl1pPr marL="0" indent="0">
              <a:spcBef>
                <a:spcPts val="300"/>
              </a:spcBef>
              <a:spcAft>
                <a:spcPts val="300"/>
              </a:spcAft>
              <a:buNone/>
              <a:defRPr sz="800">
                <a:latin typeface="Arial" panose="020B0604020202020204" pitchFamily="34" charset="0"/>
                <a:cs typeface="Arial" panose="020B0604020202020204" pitchFamily="34" charset="0"/>
              </a:defRPr>
            </a:lvl1pPr>
            <a:lvl2pPr>
              <a:defRPr sz="1200">
                <a:latin typeface="Arial" panose="020B0604020202020204" pitchFamily="34" charset="0"/>
                <a:cs typeface="Arial" panose="020B0604020202020204" pitchFamily="34" charset="0"/>
              </a:defRPr>
            </a:lvl2pPr>
            <a:lvl3pPr>
              <a:defRPr sz="1200">
                <a:latin typeface="Arial" panose="020B0604020202020204" pitchFamily="34" charset="0"/>
                <a:cs typeface="Arial" panose="020B0604020202020204" pitchFamily="34" charset="0"/>
              </a:defRPr>
            </a:lvl3pPr>
            <a:lvl4pPr>
              <a:defRPr sz="1200">
                <a:latin typeface="Arial" panose="020B0604020202020204" pitchFamily="34" charset="0"/>
                <a:cs typeface="Arial" panose="020B0604020202020204" pitchFamily="34" charset="0"/>
              </a:defRPr>
            </a:lvl4pPr>
            <a:lvl5pPr>
              <a:defRPr sz="1200">
                <a:latin typeface="Arial" panose="020B0604020202020204" pitchFamily="34" charset="0"/>
                <a:cs typeface="Arial" panose="020B0604020202020204" pitchFamily="34" charset="0"/>
              </a:defRPr>
            </a:lvl5pPr>
          </a:lstStyle>
          <a:p>
            <a:pPr lvl="0"/>
            <a:r>
              <a:rPr lang="pl-PL" dirty="0"/>
              <a:t>Obszar 1</a:t>
            </a:r>
          </a:p>
        </p:txBody>
      </p:sp>
    </p:spTree>
    <p:extLst>
      <p:ext uri="{BB962C8B-B14F-4D97-AF65-F5344CB8AC3E}">
        <p14:creationId xmlns:p14="http://schemas.microsoft.com/office/powerpoint/2010/main" val="42024685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9">
            <a:lum/>
          </a:blip>
          <a:srcRect/>
          <a:stretch>
            <a:fillRect/>
          </a:stretch>
        </a:blipFill>
        <a:effectLst/>
      </p:bgPr>
    </p:bg>
    <p:spTree>
      <p:nvGrpSpPr>
        <p:cNvPr id="1" name=""/>
        <p:cNvGrpSpPr/>
        <p:nvPr/>
      </p:nvGrpSpPr>
      <p:grpSpPr>
        <a:xfrm>
          <a:off x="0" y="0"/>
          <a:ext cx="0" cy="0"/>
          <a:chOff x="0" y="0"/>
          <a:chExt cx="0" cy="0"/>
        </a:xfrm>
      </p:grpSpPr>
      <p:sp>
        <p:nvSpPr>
          <p:cNvPr id="3" name="Symbol zastępczy tekstu 2"/>
          <p:cNvSpPr>
            <a:spLocks noGrp="1"/>
          </p:cNvSpPr>
          <p:nvPr>
            <p:ph type="body" idx="1"/>
          </p:nvPr>
        </p:nvSpPr>
        <p:spPr>
          <a:xfrm>
            <a:off x="838200" y="1261533"/>
            <a:ext cx="10515600" cy="4648200"/>
          </a:xfrm>
          <a:prstGeom prst="rect">
            <a:avLst/>
          </a:prstGeom>
        </p:spPr>
        <p:txBody>
          <a:bodyPr vert="horz" lIns="91440" tIns="45720" rIns="91440" bIns="45720" rtlCol="0">
            <a:normAutofit/>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6" name="Symbol zastępczy numeru slajdu 5"/>
          <p:cNvSpPr>
            <a:spLocks noGrp="1"/>
          </p:cNvSpPr>
          <p:nvPr>
            <p:ph type="sldNum" sz="quarter" idx="4"/>
          </p:nvPr>
        </p:nvSpPr>
        <p:spPr>
          <a:xfrm>
            <a:off x="8610600" y="62039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77C6C3F-668B-4AF5-BFA9-0F657EB068D6}" type="slidenum">
              <a:rPr lang="pl-PL" smtClean="0"/>
              <a:pPr/>
              <a:t>‹Nr.›</a:t>
            </a:fld>
            <a:endParaRPr lang="pl-PL" dirty="0"/>
          </a:p>
        </p:txBody>
      </p:sp>
    </p:spTree>
    <p:extLst>
      <p:ext uri="{BB962C8B-B14F-4D97-AF65-F5344CB8AC3E}">
        <p14:creationId xmlns:p14="http://schemas.microsoft.com/office/powerpoint/2010/main" val="373019107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Lst>
  <p:hf hdr="0" ftr="0" dt="0"/>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l-PL"/>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oleObject" Target="../embeddings/oleObject1.bin"/><Relationship Id="rId3" Type="http://schemas.openxmlformats.org/officeDocument/2006/relationships/tags" Target="../tags/tag2.xml"/><Relationship Id="rId7" Type="http://schemas.openxmlformats.org/officeDocument/2006/relationships/hyperlink" Target="http://openclipart.org/detail/169757/check-and-cross-marks-by-gcross" TargetMode="External"/><Relationship Id="rId2" Type="http://schemas.openxmlformats.org/officeDocument/2006/relationships/tags" Target="../tags/tag1.xml"/><Relationship Id="rId1" Type="http://schemas.openxmlformats.org/officeDocument/2006/relationships/vmlDrawing" Target="../drawings/vmlDrawing1.vml"/><Relationship Id="rId6" Type="http://schemas.openxmlformats.org/officeDocument/2006/relationships/image" Target="../media/image5.png"/><Relationship Id="rId5" Type="http://schemas.openxmlformats.org/officeDocument/2006/relationships/notesSlide" Target="../notesSlides/notesSlide1.xml"/><Relationship Id="rId4" Type="http://schemas.openxmlformats.org/officeDocument/2006/relationships/slideLayout" Target="../slideLayouts/slideLayout4.xml"/><Relationship Id="rId9" Type="http://schemas.openxmlformats.org/officeDocument/2006/relationships/image" Target="../media/image4.emf"/></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4.emf"/><Relationship Id="rId3" Type="http://schemas.openxmlformats.org/officeDocument/2006/relationships/tags" Target="../tags/tag4.xml"/><Relationship Id="rId7" Type="http://schemas.openxmlformats.org/officeDocument/2006/relationships/oleObject" Target="../embeddings/oleObject2.bin"/><Relationship Id="rId2" Type="http://schemas.openxmlformats.org/officeDocument/2006/relationships/tags" Target="../tags/tag3.xml"/><Relationship Id="rId1" Type="http://schemas.openxmlformats.org/officeDocument/2006/relationships/vmlDrawing" Target="../drawings/vmlDrawing2.vml"/><Relationship Id="rId6" Type="http://schemas.openxmlformats.org/officeDocument/2006/relationships/image" Target="../media/image6.jpeg"/><Relationship Id="rId5" Type="http://schemas.openxmlformats.org/officeDocument/2006/relationships/slideLayout" Target="../slideLayouts/slideLayout3.xml"/><Relationship Id="rId4" Type="http://schemas.openxmlformats.org/officeDocument/2006/relationships/tags" Target="../tags/tag5.xml"/></Relationships>
</file>

<file path=ppt/slides/_rels/slide5.xml.rels><?xml version="1.0" encoding="UTF-8" standalone="yes"?>
<Relationships xmlns="http://schemas.openxmlformats.org/package/2006/relationships"><Relationship Id="rId8" Type="http://schemas.openxmlformats.org/officeDocument/2006/relationships/image" Target="../media/image4.emf"/><Relationship Id="rId3" Type="http://schemas.openxmlformats.org/officeDocument/2006/relationships/tags" Target="../tags/tag7.xml"/><Relationship Id="rId7" Type="http://schemas.openxmlformats.org/officeDocument/2006/relationships/oleObject" Target="../embeddings/oleObject2.bin"/><Relationship Id="rId2" Type="http://schemas.openxmlformats.org/officeDocument/2006/relationships/tags" Target="../tags/tag6.xml"/><Relationship Id="rId1" Type="http://schemas.openxmlformats.org/officeDocument/2006/relationships/vmlDrawing" Target="../drawings/vmlDrawing3.vml"/><Relationship Id="rId6" Type="http://schemas.openxmlformats.org/officeDocument/2006/relationships/image" Target="../media/image6.jpeg"/><Relationship Id="rId5" Type="http://schemas.openxmlformats.org/officeDocument/2006/relationships/slideLayout" Target="../slideLayouts/slideLayout3.xml"/><Relationship Id="rId4" Type="http://schemas.openxmlformats.org/officeDocument/2006/relationships/tags" Target="../tags/tag8.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8" Type="http://schemas.openxmlformats.org/officeDocument/2006/relationships/hyperlink" Target="http://www.transparense.eu/eu/trainings/eu-manual" TargetMode="External"/><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5.xml"/><Relationship Id="rId1" Type="http://schemas.openxmlformats.org/officeDocument/2006/relationships/slideLayout" Target="../slideLayouts/slideLayout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8" Type="http://schemas.openxmlformats.org/officeDocument/2006/relationships/image" Target="../media/image4.emf"/><Relationship Id="rId3" Type="http://schemas.openxmlformats.org/officeDocument/2006/relationships/tags" Target="../tags/tag10.xml"/><Relationship Id="rId7" Type="http://schemas.openxmlformats.org/officeDocument/2006/relationships/oleObject" Target="../embeddings/oleObject2.bin"/><Relationship Id="rId2" Type="http://schemas.openxmlformats.org/officeDocument/2006/relationships/tags" Target="../tags/tag9.xml"/><Relationship Id="rId1" Type="http://schemas.openxmlformats.org/officeDocument/2006/relationships/vmlDrawing" Target="../drawings/vmlDrawing4.vml"/><Relationship Id="rId6" Type="http://schemas.openxmlformats.org/officeDocument/2006/relationships/image" Target="../media/image6.jpeg"/><Relationship Id="rId5" Type="http://schemas.openxmlformats.org/officeDocument/2006/relationships/slideLayout" Target="../slideLayouts/slideLayout3.xml"/><Relationship Id="rId4" Type="http://schemas.openxmlformats.org/officeDocument/2006/relationships/tags" Target="../tags/tag11.xml"/></Relationships>
</file>

<file path=ppt/slides/_rels/slide13.xml.rels><?xml version="1.0" encoding="UTF-8" standalone="yes"?>
<Relationships xmlns="http://schemas.openxmlformats.org/package/2006/relationships"><Relationship Id="rId8" Type="http://schemas.openxmlformats.org/officeDocument/2006/relationships/hyperlink" Target="http://www.transparense.eu/eu/trainings/eu-manual" TargetMode="External"/><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7.xml"/><Relationship Id="rId1" Type="http://schemas.openxmlformats.org/officeDocument/2006/relationships/slideLayout" Target="../slideLayouts/slideLayout3.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4.xml.rels><?xml version="1.0" encoding="UTF-8" standalone="yes"?>
<Relationships xmlns="http://schemas.openxmlformats.org/package/2006/relationships"><Relationship Id="rId8" Type="http://schemas.openxmlformats.org/officeDocument/2006/relationships/hyperlink" Target="http://www.transparense.eu/eu/trainings/eu-manual" TargetMode="External"/><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8.xml"/><Relationship Id="rId1" Type="http://schemas.openxmlformats.org/officeDocument/2006/relationships/slideLayout" Target="../slideLayouts/slideLayout3.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5.xml.rels><?xml version="1.0" encoding="UTF-8" standalone="yes"?>
<Relationships xmlns="http://schemas.openxmlformats.org/package/2006/relationships"><Relationship Id="rId8" Type="http://schemas.openxmlformats.org/officeDocument/2006/relationships/hyperlink" Target="http://www.transparense.eu/eu/trainings/eu-manual" TargetMode="External"/><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9.xml"/><Relationship Id="rId1" Type="http://schemas.openxmlformats.org/officeDocument/2006/relationships/slideLayout" Target="../slideLayouts/slideLayout3.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8" Type="http://schemas.openxmlformats.org/officeDocument/2006/relationships/hyperlink" Target="http://www.transparense.eu/eu/trainings/eu-manual" TargetMode="External"/><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12.xml"/><Relationship Id="rId1" Type="http://schemas.openxmlformats.org/officeDocument/2006/relationships/slideLayout" Target="../slideLayouts/slideLayout3.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3.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2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8" Type="http://schemas.openxmlformats.org/officeDocument/2006/relationships/hyperlink" Target="https://ac.els-cdn.com/S0301421500000215/1-s2.0-S0301421500000215-main.pdf?_tid=3b8f4c3b-0681-4e73-b7a3-20169192c7c9&amp;acdnat=1551795584_9be91059fdc0c1209cfc3280c37a9343" TargetMode="External"/><Relationship Id="rId3" Type="http://schemas.openxmlformats.org/officeDocument/2006/relationships/tags" Target="../tags/tag13.xml"/><Relationship Id="rId7" Type="http://schemas.openxmlformats.org/officeDocument/2006/relationships/hyperlink" Target="http://www.energy-efficiency.gov.uk/" TargetMode="External"/><Relationship Id="rId2" Type="http://schemas.openxmlformats.org/officeDocument/2006/relationships/tags" Target="../tags/tag12.xml"/><Relationship Id="rId1" Type="http://schemas.openxmlformats.org/officeDocument/2006/relationships/vmlDrawing" Target="../drawings/vmlDrawing5.vml"/><Relationship Id="rId6" Type="http://schemas.openxmlformats.org/officeDocument/2006/relationships/image" Target="../media/image4.emf"/><Relationship Id="rId5" Type="http://schemas.openxmlformats.org/officeDocument/2006/relationships/oleObject" Target="../embeddings/oleObject3.bin"/><Relationship Id="rId4" Type="http://schemas.openxmlformats.org/officeDocument/2006/relationships/slideLayout" Target="../slideLayouts/slideLayout3.xml"/><Relationship Id="rId9" Type="http://schemas.openxmlformats.org/officeDocument/2006/relationships/image" Target="../media/image13.png"/></Relationships>
</file>

<file path=ppt/slides/_rels/slide2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14.xml"/><Relationship Id="rId1" Type="http://schemas.openxmlformats.org/officeDocument/2006/relationships/slideLayout" Target="../slideLayouts/slideLayout3.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8" Type="http://schemas.openxmlformats.org/officeDocument/2006/relationships/image" Target="../media/image4.emf"/><Relationship Id="rId3" Type="http://schemas.openxmlformats.org/officeDocument/2006/relationships/tags" Target="../tags/tag15.xml"/><Relationship Id="rId7" Type="http://schemas.openxmlformats.org/officeDocument/2006/relationships/oleObject" Target="../embeddings/oleObject2.bin"/><Relationship Id="rId2" Type="http://schemas.openxmlformats.org/officeDocument/2006/relationships/tags" Target="../tags/tag14.xml"/><Relationship Id="rId1" Type="http://schemas.openxmlformats.org/officeDocument/2006/relationships/vmlDrawing" Target="../drawings/vmlDrawing6.vml"/><Relationship Id="rId6" Type="http://schemas.openxmlformats.org/officeDocument/2006/relationships/image" Target="../media/image6.jpeg"/><Relationship Id="rId5" Type="http://schemas.openxmlformats.org/officeDocument/2006/relationships/slideLayout" Target="../slideLayouts/slideLayout3.xml"/><Relationship Id="rId4" Type="http://schemas.openxmlformats.org/officeDocument/2006/relationships/tags" Target="../tags/tag16.xml"/></Relationships>
</file>

<file path=ppt/slides/_rels/slide29.xml.rels><?xml version="1.0" encoding="UTF-8" standalone="yes"?>
<Relationships xmlns="http://schemas.openxmlformats.org/package/2006/relationships"><Relationship Id="rId8" Type="http://schemas.openxmlformats.org/officeDocument/2006/relationships/hyperlink" Target="http://www.transparense.eu/eu/trainings/eu-manual" TargetMode="External"/><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15.xml"/><Relationship Id="rId1" Type="http://schemas.openxmlformats.org/officeDocument/2006/relationships/slideLayout" Target="../slideLayouts/slideLayout3.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3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notesSlide" Target="../notesSlides/notesSlide16.xml"/><Relationship Id="rId1" Type="http://schemas.openxmlformats.org/officeDocument/2006/relationships/slideLayout" Target="../slideLayouts/slideLayout3.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32.xml.rels><?xml version="1.0" encoding="UTF-8" standalone="yes"?>
<Relationships xmlns="http://schemas.openxmlformats.org/package/2006/relationships"><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notesSlide" Target="../notesSlides/notesSlide17.xml"/><Relationship Id="rId1" Type="http://schemas.openxmlformats.org/officeDocument/2006/relationships/slideLayout" Target="../slideLayouts/slideLayout3.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s>
</file>

<file path=ppt/slides/_rels/slide33.xml.rels><?xml version="1.0" encoding="UTF-8" standalone="yes"?>
<Relationships xmlns="http://schemas.openxmlformats.org/package/2006/relationships"><Relationship Id="rId3" Type="http://schemas.openxmlformats.org/officeDocument/2006/relationships/diagramData" Target="../diagrams/data11.xml"/><Relationship Id="rId7" Type="http://schemas.microsoft.com/office/2007/relationships/diagramDrawing" Target="../diagrams/drawing11.xml"/><Relationship Id="rId2" Type="http://schemas.openxmlformats.org/officeDocument/2006/relationships/notesSlide" Target="../notesSlides/notesSlide18.xml"/><Relationship Id="rId1" Type="http://schemas.openxmlformats.org/officeDocument/2006/relationships/slideLayout" Target="../slideLayouts/slideLayout3.xml"/><Relationship Id="rId6" Type="http://schemas.openxmlformats.org/officeDocument/2006/relationships/diagramColors" Target="../diagrams/colors11.xml"/><Relationship Id="rId5" Type="http://schemas.openxmlformats.org/officeDocument/2006/relationships/diagramQuickStyle" Target="../diagrams/quickStyle11.xml"/><Relationship Id="rId4" Type="http://schemas.openxmlformats.org/officeDocument/2006/relationships/diagramLayout" Target="../diagrams/layout11.xml"/></Relationships>
</file>

<file path=ppt/slides/_rels/slide34.xml.rels><?xml version="1.0" encoding="UTF-8" standalone="yes"?>
<Relationships xmlns="http://schemas.openxmlformats.org/package/2006/relationships"><Relationship Id="rId3" Type="http://schemas.openxmlformats.org/officeDocument/2006/relationships/diagramLayout" Target="../diagrams/layout12.xml"/><Relationship Id="rId7" Type="http://schemas.openxmlformats.org/officeDocument/2006/relationships/hyperlink" Target="http://www.transparense.eu/eu/trainings/eu-manual" TargetMode="External"/><Relationship Id="rId2" Type="http://schemas.openxmlformats.org/officeDocument/2006/relationships/diagramData" Target="../diagrams/data12.xml"/><Relationship Id="rId1" Type="http://schemas.openxmlformats.org/officeDocument/2006/relationships/slideLayout" Target="../slideLayouts/slideLayout3.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8" Type="http://schemas.openxmlformats.org/officeDocument/2006/relationships/image" Target="../media/image4.emf"/><Relationship Id="rId3" Type="http://schemas.openxmlformats.org/officeDocument/2006/relationships/tags" Target="../tags/tag18.xml"/><Relationship Id="rId7" Type="http://schemas.openxmlformats.org/officeDocument/2006/relationships/oleObject" Target="../embeddings/oleObject2.bin"/><Relationship Id="rId2" Type="http://schemas.openxmlformats.org/officeDocument/2006/relationships/tags" Target="../tags/tag17.xml"/><Relationship Id="rId1" Type="http://schemas.openxmlformats.org/officeDocument/2006/relationships/vmlDrawing" Target="../drawings/vmlDrawing7.vml"/><Relationship Id="rId6" Type="http://schemas.openxmlformats.org/officeDocument/2006/relationships/image" Target="../media/image6.jpeg"/><Relationship Id="rId5" Type="http://schemas.openxmlformats.org/officeDocument/2006/relationships/slideLayout" Target="../slideLayouts/slideLayout3.xml"/><Relationship Id="rId4" Type="http://schemas.openxmlformats.org/officeDocument/2006/relationships/tags" Target="../tags/tag19.xml"/></Relationships>
</file>

<file path=ppt/slides/_rels/slide37.xml.rels><?xml version="1.0" encoding="UTF-8" standalone="yes"?>
<Relationships xmlns="http://schemas.openxmlformats.org/package/2006/relationships"><Relationship Id="rId3" Type="http://schemas.openxmlformats.org/officeDocument/2006/relationships/diagramLayout" Target="../diagrams/layout13.xml"/><Relationship Id="rId2" Type="http://schemas.openxmlformats.org/officeDocument/2006/relationships/diagramData" Target="../diagrams/data13.xml"/><Relationship Id="rId1" Type="http://schemas.openxmlformats.org/officeDocument/2006/relationships/slideLayout" Target="../slideLayouts/slideLayout3.xml"/><Relationship Id="rId6" Type="http://schemas.microsoft.com/office/2007/relationships/diagramDrawing" Target="../diagrams/drawing13.xml"/><Relationship Id="rId5" Type="http://schemas.openxmlformats.org/officeDocument/2006/relationships/diagramColors" Target="../diagrams/colors13.xml"/><Relationship Id="rId4" Type="http://schemas.openxmlformats.org/officeDocument/2006/relationships/diagramQuickStyle" Target="../diagrams/quickStyle1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8" Type="http://schemas.openxmlformats.org/officeDocument/2006/relationships/image" Target="../media/image4.emf"/><Relationship Id="rId3" Type="http://schemas.openxmlformats.org/officeDocument/2006/relationships/tags" Target="../tags/tag21.xml"/><Relationship Id="rId7" Type="http://schemas.openxmlformats.org/officeDocument/2006/relationships/oleObject" Target="../embeddings/oleObject2.bin"/><Relationship Id="rId2" Type="http://schemas.openxmlformats.org/officeDocument/2006/relationships/tags" Target="../tags/tag20.xml"/><Relationship Id="rId1" Type="http://schemas.openxmlformats.org/officeDocument/2006/relationships/vmlDrawing" Target="../drawings/vmlDrawing8.vml"/><Relationship Id="rId6" Type="http://schemas.openxmlformats.org/officeDocument/2006/relationships/image" Target="../media/image6.jpeg"/><Relationship Id="rId5" Type="http://schemas.openxmlformats.org/officeDocument/2006/relationships/slideLayout" Target="../slideLayouts/slideLayout3.xml"/><Relationship Id="rId4" Type="http://schemas.openxmlformats.org/officeDocument/2006/relationships/tags" Target="../tags/tag22.xml"/></Relationships>
</file>

<file path=ppt/slides/_rels/slide43.xml.rels><?xml version="1.0" encoding="UTF-8" standalone="yes"?>
<Relationships xmlns="http://schemas.openxmlformats.org/package/2006/relationships"><Relationship Id="rId8" Type="http://schemas.openxmlformats.org/officeDocument/2006/relationships/hyperlink" Target="http://www.transparense.eu/eu/trainings/eu-manual" TargetMode="External"/><Relationship Id="rId3" Type="http://schemas.openxmlformats.org/officeDocument/2006/relationships/diagramData" Target="../diagrams/data14.xml"/><Relationship Id="rId7" Type="http://schemas.microsoft.com/office/2007/relationships/diagramDrawing" Target="../diagrams/drawing14.xml"/><Relationship Id="rId2" Type="http://schemas.openxmlformats.org/officeDocument/2006/relationships/notesSlide" Target="../notesSlides/notesSlide20.xml"/><Relationship Id="rId1" Type="http://schemas.openxmlformats.org/officeDocument/2006/relationships/slideLayout" Target="../slideLayouts/slideLayout3.xml"/><Relationship Id="rId6" Type="http://schemas.openxmlformats.org/officeDocument/2006/relationships/diagramColors" Target="../diagrams/colors14.xml"/><Relationship Id="rId5" Type="http://schemas.openxmlformats.org/officeDocument/2006/relationships/diagramQuickStyle" Target="../diagrams/quickStyle14.xml"/><Relationship Id="rId4" Type="http://schemas.openxmlformats.org/officeDocument/2006/relationships/diagramLayout" Target="../diagrams/layout14.xml"/></Relationships>
</file>

<file path=ppt/slides/_rels/slide44.xml.rels><?xml version="1.0" encoding="UTF-8" standalone="yes"?>
<Relationships xmlns="http://schemas.openxmlformats.org/package/2006/relationships"><Relationship Id="rId8" Type="http://schemas.openxmlformats.org/officeDocument/2006/relationships/hyperlink" Target="http://www.transparense.eu/eu/trainings/eu-manual" TargetMode="External"/><Relationship Id="rId3" Type="http://schemas.openxmlformats.org/officeDocument/2006/relationships/diagramData" Target="../diagrams/data15.xml"/><Relationship Id="rId7" Type="http://schemas.microsoft.com/office/2007/relationships/diagramDrawing" Target="../diagrams/drawing15.xml"/><Relationship Id="rId2" Type="http://schemas.openxmlformats.org/officeDocument/2006/relationships/notesSlide" Target="../notesSlides/notesSlide21.xml"/><Relationship Id="rId1" Type="http://schemas.openxmlformats.org/officeDocument/2006/relationships/slideLayout" Target="../slideLayouts/slideLayout3.xml"/><Relationship Id="rId6" Type="http://schemas.openxmlformats.org/officeDocument/2006/relationships/diagramColors" Target="../diagrams/colors15.xml"/><Relationship Id="rId5" Type="http://schemas.openxmlformats.org/officeDocument/2006/relationships/diagramQuickStyle" Target="../diagrams/quickStyle15.xml"/><Relationship Id="rId4" Type="http://schemas.openxmlformats.org/officeDocument/2006/relationships/diagramLayout" Target="../diagrams/layout15.xml"/></Relationships>
</file>

<file path=ppt/slides/_rels/slide45.xml.rels><?xml version="1.0" encoding="UTF-8" standalone="yes"?>
<Relationships xmlns="http://schemas.openxmlformats.org/package/2006/relationships"><Relationship Id="rId8" Type="http://schemas.openxmlformats.org/officeDocument/2006/relationships/image" Target="../media/image4.emf"/><Relationship Id="rId3" Type="http://schemas.openxmlformats.org/officeDocument/2006/relationships/tags" Target="../tags/tag24.xml"/><Relationship Id="rId7" Type="http://schemas.openxmlformats.org/officeDocument/2006/relationships/oleObject" Target="../embeddings/oleObject2.bin"/><Relationship Id="rId2" Type="http://schemas.openxmlformats.org/officeDocument/2006/relationships/tags" Target="../tags/tag23.xml"/><Relationship Id="rId1" Type="http://schemas.openxmlformats.org/officeDocument/2006/relationships/vmlDrawing" Target="../drawings/vmlDrawing9.vml"/><Relationship Id="rId6" Type="http://schemas.openxmlformats.org/officeDocument/2006/relationships/image" Target="../media/image6.jpeg"/><Relationship Id="rId5" Type="http://schemas.openxmlformats.org/officeDocument/2006/relationships/slideLayout" Target="../slideLayouts/slideLayout3.xml"/><Relationship Id="rId4" Type="http://schemas.openxmlformats.org/officeDocument/2006/relationships/tags" Target="../tags/tag25.xml"/></Relationships>
</file>

<file path=ppt/slides/_rels/slide46.xml.rels><?xml version="1.0" encoding="UTF-8" standalone="yes"?>
<Relationships xmlns="http://schemas.openxmlformats.org/package/2006/relationships"><Relationship Id="rId3" Type="http://schemas.openxmlformats.org/officeDocument/2006/relationships/hyperlink" Target="http://www.buildup.eu/sites/default/files/content/Mobilising_investment_EE_FINAL.pdf" TargetMode="External"/><Relationship Id="rId2" Type="http://schemas.openxmlformats.org/officeDocument/2006/relationships/notesSlide" Target="../notesSlides/notesSlide22.xml"/><Relationship Id="rId1" Type="http://schemas.openxmlformats.org/officeDocument/2006/relationships/slideLayout" Target="../slideLayouts/slideLayout3.xml"/><Relationship Id="rId5" Type="http://schemas.openxmlformats.org/officeDocument/2006/relationships/hyperlink" Target="http://www.transparense.eu/eu/trainings/eu-manual" TargetMode="External"/><Relationship Id="rId4" Type="http://schemas.openxmlformats.org/officeDocument/2006/relationships/hyperlink" Target="http://publications.jrc.ec.europa.eu/repository/bitstream/JRC106624/kjna28716enn.pdf" TargetMode="External"/></Relationships>
</file>

<file path=ppt/slides/_rels/slide47.xml.rels><?xml version="1.0" encoding="UTF-8" standalone="yes"?>
<Relationships xmlns="http://schemas.openxmlformats.org/package/2006/relationships"><Relationship Id="rId3" Type="http://schemas.openxmlformats.org/officeDocument/2006/relationships/hyperlink" Target="http://www.buildup.eu/sites/default/files/content/Mobilising_investment_EE_FINAL.pdf" TargetMode="External"/><Relationship Id="rId2" Type="http://schemas.openxmlformats.org/officeDocument/2006/relationships/notesSlide" Target="../notesSlides/notesSlide23.xml"/><Relationship Id="rId1" Type="http://schemas.openxmlformats.org/officeDocument/2006/relationships/slideLayout" Target="../slideLayouts/slideLayout3.xml"/><Relationship Id="rId5" Type="http://schemas.openxmlformats.org/officeDocument/2006/relationships/hyperlink" Target="http://www.transparense.eu/eu/trainings/eu-manual" TargetMode="External"/><Relationship Id="rId4" Type="http://schemas.openxmlformats.org/officeDocument/2006/relationships/hyperlink" Target="http://publications.jrc.ec.europa.eu/repository/bitstream/JRC106624/kjna28716enn.pdf" TargetMode="External"/></Relationships>
</file>

<file path=ppt/slides/_rels/slide48.xml.rels><?xml version="1.0" encoding="UTF-8" standalone="yes"?>
<Relationships xmlns="http://schemas.openxmlformats.org/package/2006/relationships"><Relationship Id="rId2" Type="http://schemas.openxmlformats.org/officeDocument/2006/relationships/hyperlink" Target="http://publications.jrc.ec.europa.eu/repository/bitstream/JRC106624/kjna28716enn.pdf" TargetMode="External"/><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3" Type="http://schemas.openxmlformats.org/officeDocument/2006/relationships/hyperlink" Target="https://www.euesco.org/european-code-of-conduct-for-epc/index.html" TargetMode="External"/><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3" Type="http://schemas.openxmlformats.org/officeDocument/2006/relationships/diagramLayout" Target="../diagrams/layout16.xml"/><Relationship Id="rId2" Type="http://schemas.openxmlformats.org/officeDocument/2006/relationships/diagramData" Target="../diagrams/data16.xml"/><Relationship Id="rId1" Type="http://schemas.openxmlformats.org/officeDocument/2006/relationships/slideLayout" Target="../slideLayouts/slideLayout3.xml"/><Relationship Id="rId6" Type="http://schemas.microsoft.com/office/2007/relationships/diagramDrawing" Target="../diagrams/drawing16.xml"/><Relationship Id="rId5" Type="http://schemas.openxmlformats.org/officeDocument/2006/relationships/diagramColors" Target="../diagrams/colors16.xml"/><Relationship Id="rId4" Type="http://schemas.openxmlformats.org/officeDocument/2006/relationships/diagramQuickStyle" Target="../diagrams/quickStyle16.xml"/></Relationships>
</file>

<file path=ppt/slides/_rels/slide51.xml.rels><?xml version="1.0" encoding="UTF-8" standalone="yes"?>
<Relationships xmlns="http://schemas.openxmlformats.org/package/2006/relationships"><Relationship Id="rId8" Type="http://schemas.openxmlformats.org/officeDocument/2006/relationships/image" Target="../media/image4.emf"/><Relationship Id="rId3" Type="http://schemas.openxmlformats.org/officeDocument/2006/relationships/tags" Target="../tags/tag27.xml"/><Relationship Id="rId7" Type="http://schemas.openxmlformats.org/officeDocument/2006/relationships/oleObject" Target="../embeddings/oleObject2.bin"/><Relationship Id="rId2" Type="http://schemas.openxmlformats.org/officeDocument/2006/relationships/tags" Target="../tags/tag26.xml"/><Relationship Id="rId1" Type="http://schemas.openxmlformats.org/officeDocument/2006/relationships/vmlDrawing" Target="../drawings/vmlDrawing10.vml"/><Relationship Id="rId6" Type="http://schemas.openxmlformats.org/officeDocument/2006/relationships/image" Target="../media/image6.jpeg"/><Relationship Id="rId5" Type="http://schemas.openxmlformats.org/officeDocument/2006/relationships/slideLayout" Target="../slideLayouts/slideLayout3.xml"/><Relationship Id="rId4" Type="http://schemas.openxmlformats.org/officeDocument/2006/relationships/tags" Target="../tags/tag28.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5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8" Type="http://schemas.openxmlformats.org/officeDocument/2006/relationships/image" Target="../media/image4.emf"/><Relationship Id="rId3" Type="http://schemas.openxmlformats.org/officeDocument/2006/relationships/tags" Target="../tags/tag30.xml"/><Relationship Id="rId7" Type="http://schemas.openxmlformats.org/officeDocument/2006/relationships/oleObject" Target="../embeddings/oleObject2.bin"/><Relationship Id="rId2" Type="http://schemas.openxmlformats.org/officeDocument/2006/relationships/tags" Target="../tags/tag29.xml"/><Relationship Id="rId1" Type="http://schemas.openxmlformats.org/officeDocument/2006/relationships/vmlDrawing" Target="../drawings/vmlDrawing11.vml"/><Relationship Id="rId6" Type="http://schemas.openxmlformats.org/officeDocument/2006/relationships/image" Target="../media/image6.jpeg"/><Relationship Id="rId5" Type="http://schemas.openxmlformats.org/officeDocument/2006/relationships/slideLayout" Target="../slideLayouts/slideLayout3.xml"/><Relationship Id="rId4" Type="http://schemas.openxmlformats.org/officeDocument/2006/relationships/tags" Target="../tags/tag31.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1.xml.rels><?xml version="1.0" encoding="UTF-8" standalone="yes"?>
<Relationships xmlns="http://schemas.openxmlformats.org/package/2006/relationships"><Relationship Id="rId3" Type="http://schemas.openxmlformats.org/officeDocument/2006/relationships/hyperlink" Target="https://www.energystar.gov/ia/partners/spp_res/Introduction_to_Performance_Contracting.pdf" TargetMode="External"/><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hyperlink" Target="http://www.transparense.eu/eu/trainings/eu-manual" TargetMode="External"/></Relationships>
</file>

<file path=ppt/slides/_rels/slide72.xml.rels><?xml version="1.0" encoding="UTF-8" standalone="yes"?>
<Relationships xmlns="http://schemas.openxmlformats.org/package/2006/relationships"><Relationship Id="rId3" Type="http://schemas.openxmlformats.org/officeDocument/2006/relationships/hyperlink" Target="https://www.energystar.gov/ia/partners/spp_res/Introduction_to_Performance_Contracting.pdf" TargetMode="External"/><Relationship Id="rId2" Type="http://schemas.openxmlformats.org/officeDocument/2006/relationships/notesSlide" Target="../notesSlides/notesSlide36.xml"/><Relationship Id="rId1" Type="http://schemas.openxmlformats.org/officeDocument/2006/relationships/slideLayout" Target="../slideLayouts/slideLayout2.xml"/><Relationship Id="rId4" Type="http://schemas.openxmlformats.org/officeDocument/2006/relationships/hyperlink" Target="http://www.transparense.eu/eu/trainings/eu-manual"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759190" y="2082408"/>
            <a:ext cx="8599300" cy="1325563"/>
          </a:xfrm>
          <a:prstGeom prst="rect">
            <a:avLst/>
          </a:prstGeom>
        </p:spPr>
        <p:txBody>
          <a:bodyPr/>
          <a:lstStyle/>
          <a:p>
            <a:r>
              <a:rPr lang="en-US" dirty="0" err="1"/>
              <a:t>Spezialisierungsmodul</a:t>
            </a:r>
            <a:r>
              <a:rPr lang="en-US" dirty="0"/>
              <a:t>: EPC</a:t>
            </a:r>
          </a:p>
        </p:txBody>
      </p:sp>
      <p:sp>
        <p:nvSpPr>
          <p:cNvPr id="5" name="Text Placeholder 4"/>
          <p:cNvSpPr>
            <a:spLocks noGrp="1"/>
          </p:cNvSpPr>
          <p:nvPr>
            <p:ph type="body" sz="quarter" idx="10"/>
          </p:nvPr>
        </p:nvSpPr>
        <p:spPr/>
        <p:txBody>
          <a:bodyPr/>
          <a:lstStyle/>
          <a:p>
            <a:endParaRPr lang="en-US"/>
          </a:p>
        </p:txBody>
      </p:sp>
      <p:sp>
        <p:nvSpPr>
          <p:cNvPr id="6" name="Slide Number Placeholder 5"/>
          <p:cNvSpPr>
            <a:spLocks noGrp="1"/>
          </p:cNvSpPr>
          <p:nvPr>
            <p:ph type="sldNum" sz="quarter" idx="4294967295"/>
          </p:nvPr>
        </p:nvSpPr>
        <p:spPr/>
        <p:txBody>
          <a:bodyPr/>
          <a:lstStyle/>
          <a:p>
            <a:fld id="{C77C6C3F-668B-4AF5-BFA9-0F657EB068D6}" type="slidenum">
              <a:rPr lang="pl-PL" smtClean="0"/>
              <a:pPr/>
              <a:t>1</a:t>
            </a:fld>
            <a:endParaRPr lang="pl-PL" dirty="0"/>
          </a:p>
        </p:txBody>
      </p:sp>
    </p:spTree>
    <p:extLst>
      <p:ext uri="{BB962C8B-B14F-4D97-AF65-F5344CB8AC3E}">
        <p14:creationId xmlns:p14="http://schemas.microsoft.com/office/powerpoint/2010/main" val="733449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C03B54B9-570A-4910-9220-E86FEC37B920}"/>
              </a:ext>
            </a:extLst>
          </p:cNvPr>
          <p:cNvPicPr>
            <a:picLocks noChangeAspect="1"/>
          </p:cNvPicPr>
          <p:nvPr/>
        </p:nvPicPr>
        <p:blipFill rotWithShape="1">
          <a:blip r:embed="rId6" cstate="print">
            <a:extLst>
              <a:ext uri="{28A0092B-C50C-407E-A947-70E740481C1C}">
                <a14:useLocalDpi xmlns:a14="http://schemas.microsoft.com/office/drawing/2010/main" val="0"/>
              </a:ext>
              <a:ext uri="{837473B0-CC2E-450A-ABE3-18F120FF3D39}">
                <a1611:picAttrSrcUrl xmlns:a1611="http://schemas.microsoft.com/office/drawing/2016/11/main" r:id="rId7"/>
              </a:ext>
            </a:extLst>
          </a:blip>
          <a:srcRect l="54392"/>
          <a:stretch/>
        </p:blipFill>
        <p:spPr>
          <a:xfrm>
            <a:off x="6531610" y="2272172"/>
            <a:ext cx="2758440" cy="2726706"/>
          </a:xfrm>
          <a:prstGeom prst="rect">
            <a:avLst/>
          </a:prstGeom>
        </p:spPr>
      </p:pic>
      <p:pic>
        <p:nvPicPr>
          <p:cNvPr id="60" name="Picture 59">
            <a:extLst>
              <a:ext uri="{FF2B5EF4-FFF2-40B4-BE49-F238E27FC236}">
                <a16:creationId xmlns:a16="http://schemas.microsoft.com/office/drawing/2014/main" id="{8FEAE114-A038-4CAA-907E-AB59EF4FCF92}"/>
              </a:ext>
            </a:extLst>
          </p:cNvPr>
          <p:cNvPicPr>
            <a:picLocks noChangeAspect="1"/>
          </p:cNvPicPr>
          <p:nvPr/>
        </p:nvPicPr>
        <p:blipFill rotWithShape="1">
          <a:blip r:embed="rId6" cstate="print">
            <a:extLst>
              <a:ext uri="{28A0092B-C50C-407E-A947-70E740481C1C}">
                <a14:useLocalDpi xmlns:a14="http://schemas.microsoft.com/office/drawing/2010/main" val="0"/>
              </a:ext>
              <a:ext uri="{837473B0-CC2E-450A-ABE3-18F120FF3D39}">
                <a1611:picAttrSrcUrl xmlns:a1611="http://schemas.microsoft.com/office/drawing/2016/11/main" r:id="rId7"/>
              </a:ext>
            </a:extLst>
          </a:blip>
          <a:srcRect r="54392"/>
          <a:stretch/>
        </p:blipFill>
        <p:spPr>
          <a:xfrm>
            <a:off x="2293204" y="2272172"/>
            <a:ext cx="2758440" cy="2726706"/>
          </a:xfrm>
          <a:prstGeom prst="rect">
            <a:avLst/>
          </a:prstGeom>
        </p:spPr>
      </p:pic>
      <p:graphicFrame>
        <p:nvGraphicFramePr>
          <p:cNvPr id="6" name="Object 5" hidden="1">
            <a:extLst>
              <a:ext uri="{FF2B5EF4-FFF2-40B4-BE49-F238E27FC236}">
                <a16:creationId xmlns:a16="http://schemas.microsoft.com/office/drawing/2014/main" id="{8E5124B0-3A92-4585-8F27-3D7F36083E90}"/>
              </a:ext>
            </a:extLst>
          </p:cNvPr>
          <p:cNvGraphicFramePr>
            <a:graphicFrameLocks noChangeAspect="1"/>
          </p:cNvGraphicFramePr>
          <p:nvPr>
            <p:custDataLst>
              <p:tags r:id="rId2"/>
            </p:custDataLst>
          </p:nvPr>
        </p:nvGraphicFramePr>
        <p:xfrm>
          <a:off x="1525588" y="1588"/>
          <a:ext cx="1588" cy="1588"/>
        </p:xfrm>
        <a:graphic>
          <a:graphicData uri="http://schemas.openxmlformats.org/presentationml/2006/ole">
            <mc:AlternateContent xmlns:mc="http://schemas.openxmlformats.org/markup-compatibility/2006">
              <mc:Choice xmlns:v="urn:schemas-microsoft-com:vml" Requires="v">
                <p:oleObj spid="_x0000_s13583" name="think-cell Slide" r:id="rId8" imgW="425" imgH="426" progId="TCLayout.ActiveDocument.1">
                  <p:embed/>
                </p:oleObj>
              </mc:Choice>
              <mc:Fallback>
                <p:oleObj name="think-cell Slide" r:id="rId8" imgW="425" imgH="426" progId="TCLayout.ActiveDocument.1">
                  <p:embed/>
                  <p:pic>
                    <p:nvPicPr>
                      <p:cNvPr id="6" name="Object 5" hidden="1">
                        <a:extLst>
                          <a:ext uri="{FF2B5EF4-FFF2-40B4-BE49-F238E27FC236}">
                            <a16:creationId xmlns:a16="http://schemas.microsoft.com/office/drawing/2014/main" id="{8E5124B0-3A92-4585-8F27-3D7F36083E90}"/>
                          </a:ext>
                        </a:extLst>
                      </p:cNvPr>
                      <p:cNvPicPr/>
                      <p:nvPr/>
                    </p:nvPicPr>
                    <p:blipFill>
                      <a:blip r:embed="rId9"/>
                      <a:stretch>
                        <a:fillRect/>
                      </a:stretch>
                    </p:blipFill>
                    <p:spPr>
                      <a:xfrm>
                        <a:off x="1525588" y="1588"/>
                        <a:ext cx="1588" cy="1588"/>
                      </a:xfrm>
                      <a:prstGeom prst="rect">
                        <a:avLst/>
                      </a:prstGeom>
                    </p:spPr>
                  </p:pic>
                </p:oleObj>
              </mc:Fallback>
            </mc:AlternateContent>
          </a:graphicData>
        </a:graphic>
      </p:graphicFrame>
      <p:sp>
        <p:nvSpPr>
          <p:cNvPr id="7" name="Rectangle 6" hidden="1">
            <a:extLst>
              <a:ext uri="{FF2B5EF4-FFF2-40B4-BE49-F238E27FC236}">
                <a16:creationId xmlns:a16="http://schemas.microsoft.com/office/drawing/2014/main" id="{3ECA6C22-BC38-4F94-9B01-12D2F57294C4}"/>
              </a:ext>
            </a:extLst>
          </p:cNvPr>
          <p:cNvSpPr/>
          <p:nvPr>
            <p:custDataLst>
              <p:tags r:id="rId3"/>
            </p:custDataLst>
          </p:nvPr>
        </p:nvSpPr>
        <p:spPr>
          <a:xfrm>
            <a:off x="152400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algn="ctr">
              <a:lnSpc>
                <a:spcPct val="90000"/>
              </a:lnSpc>
              <a:spcBef>
                <a:spcPct val="0"/>
              </a:spcBef>
              <a:spcAft>
                <a:spcPct val="0"/>
              </a:spcAft>
              <a:defRPr/>
            </a:pPr>
            <a:endParaRPr lang="en-GB" sz="2800" b="1" dirty="0">
              <a:solidFill>
                <a:prstClr val="white"/>
              </a:solidFill>
              <a:latin typeface="Calibri" panose="020F0502020204030204" pitchFamily="34" charset="0"/>
              <a:cs typeface="Calibri" panose="020F0502020204030204" pitchFamily="34" charset="0"/>
              <a:sym typeface="Calibri" panose="020F0502020204030204" pitchFamily="34" charset="0"/>
            </a:endParaRPr>
          </a:p>
        </p:txBody>
      </p:sp>
      <p:sp>
        <p:nvSpPr>
          <p:cNvPr id="2" name="Tytuł 1">
            <a:extLst>
              <a:ext uri="{FF2B5EF4-FFF2-40B4-BE49-F238E27FC236}">
                <a16:creationId xmlns:a16="http://schemas.microsoft.com/office/drawing/2014/main" id="{DA12DFBB-F130-407B-9144-7CE7D934051D}"/>
              </a:ext>
            </a:extLst>
          </p:cNvPr>
          <p:cNvSpPr>
            <a:spLocks noGrp="1"/>
          </p:cNvSpPr>
          <p:nvPr>
            <p:ph type="title"/>
          </p:nvPr>
        </p:nvSpPr>
        <p:spPr>
          <a:xfrm>
            <a:off x="3429608" y="81835"/>
            <a:ext cx="6657368" cy="490459"/>
          </a:xfrm>
        </p:spPr>
        <p:txBody>
          <a:bodyPr>
            <a:noAutofit/>
          </a:bodyPr>
          <a:lstStyle/>
          <a:p>
            <a:r>
              <a:rPr lang="en-GB" dirty="0">
                <a:latin typeface="Calibri"/>
                <a:cs typeface="Calibri"/>
              </a:rPr>
              <a:t>Bevor </a:t>
            </a:r>
            <a:r>
              <a:rPr lang="en-GB" dirty="0" err="1">
                <a:latin typeface="Calibri"/>
                <a:cs typeface="Calibri"/>
              </a:rPr>
              <a:t>wir</a:t>
            </a:r>
            <a:r>
              <a:rPr lang="en-GB" dirty="0">
                <a:latin typeface="Calibri"/>
                <a:cs typeface="Calibri"/>
              </a:rPr>
              <a:t> </a:t>
            </a:r>
            <a:r>
              <a:rPr lang="en-GB" dirty="0" err="1">
                <a:latin typeface="Calibri"/>
                <a:cs typeface="Calibri"/>
              </a:rPr>
              <a:t>starten</a:t>
            </a:r>
            <a:r>
              <a:rPr lang="en-GB" dirty="0">
                <a:latin typeface="Calibri"/>
                <a:cs typeface="Calibri"/>
              </a:rPr>
              <a:t> – was </a:t>
            </a:r>
            <a:r>
              <a:rPr lang="en-GB" dirty="0" err="1">
                <a:latin typeface="Calibri"/>
                <a:cs typeface="Calibri"/>
              </a:rPr>
              <a:t>ist</a:t>
            </a:r>
            <a:r>
              <a:rPr lang="en-GB" dirty="0">
                <a:latin typeface="Calibri"/>
                <a:cs typeface="Calibri"/>
              </a:rPr>
              <a:t> dieses </a:t>
            </a:r>
            <a:r>
              <a:rPr lang="en-GB" dirty="0" err="1">
                <a:latin typeface="Calibri"/>
                <a:cs typeface="Calibri"/>
              </a:rPr>
              <a:t>Spezialisierungsmodul</a:t>
            </a:r>
            <a:r>
              <a:rPr lang="en-GB" dirty="0">
                <a:latin typeface="Calibri"/>
                <a:cs typeface="Calibri"/>
              </a:rPr>
              <a:t> (… und was </a:t>
            </a:r>
            <a:r>
              <a:rPr lang="en-GB" dirty="0" err="1">
                <a:latin typeface="Calibri"/>
                <a:cs typeface="Calibri"/>
              </a:rPr>
              <a:t>nicht</a:t>
            </a:r>
            <a:r>
              <a:rPr lang="en-GB" dirty="0">
                <a:latin typeface="Calibri"/>
                <a:cs typeface="Calibri"/>
              </a:rPr>
              <a:t>)</a:t>
            </a:r>
            <a:endParaRPr lang="pl-PL" sz="2800" b="1" dirty="0">
              <a:latin typeface="Calibri"/>
              <a:cs typeface="Calibri"/>
            </a:endParaRPr>
          </a:p>
        </p:txBody>
      </p:sp>
      <p:cxnSp>
        <p:nvCxnSpPr>
          <p:cNvPr id="8" name="Straight Connector 7">
            <a:extLst>
              <a:ext uri="{FF2B5EF4-FFF2-40B4-BE49-F238E27FC236}">
                <a16:creationId xmlns:a16="http://schemas.microsoft.com/office/drawing/2014/main" id="{06FCBC10-E769-45CB-81A1-62ACE1556354}"/>
              </a:ext>
            </a:extLst>
          </p:cNvPr>
          <p:cNvCxnSpPr/>
          <p:nvPr/>
        </p:nvCxnSpPr>
        <p:spPr>
          <a:xfrm>
            <a:off x="2033286" y="1229011"/>
            <a:ext cx="3588152" cy="0"/>
          </a:xfrm>
          <a:prstGeom prst="line">
            <a:avLst/>
          </a:prstGeom>
          <a:ln w="19050">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C6DAC42B-AD32-4382-A663-6345E788D084}"/>
              </a:ext>
            </a:extLst>
          </p:cNvPr>
          <p:cNvCxnSpPr/>
          <p:nvPr/>
        </p:nvCxnSpPr>
        <p:spPr>
          <a:xfrm>
            <a:off x="6187874" y="1229011"/>
            <a:ext cx="3588152" cy="0"/>
          </a:xfrm>
          <a:prstGeom prst="line">
            <a:avLst/>
          </a:prstGeom>
          <a:ln w="19050">
            <a:solidFill>
              <a:schemeClr val="accent5"/>
            </a:solidFill>
          </a:ln>
        </p:spPr>
        <p:style>
          <a:lnRef idx="1">
            <a:schemeClr val="accent1"/>
          </a:lnRef>
          <a:fillRef idx="0">
            <a:schemeClr val="accent1"/>
          </a:fillRef>
          <a:effectRef idx="0">
            <a:schemeClr val="accent1"/>
          </a:effectRef>
          <a:fontRef idx="minor">
            <a:schemeClr val="tx1"/>
          </a:fontRef>
        </p:style>
      </p:cxnSp>
      <p:sp>
        <p:nvSpPr>
          <p:cNvPr id="56" name="Inhaltsplatzhalter 2">
            <a:extLst>
              <a:ext uri="{FF2B5EF4-FFF2-40B4-BE49-F238E27FC236}">
                <a16:creationId xmlns:a16="http://schemas.microsoft.com/office/drawing/2014/main" id="{FA325302-8608-4CAD-B9D7-5A74E48ABC7C}"/>
              </a:ext>
            </a:extLst>
          </p:cNvPr>
          <p:cNvSpPr>
            <a:spLocks noGrp="1"/>
          </p:cNvSpPr>
          <p:nvPr/>
        </p:nvSpPr>
        <p:spPr>
          <a:xfrm>
            <a:off x="2033286" y="1298032"/>
            <a:ext cx="3588152" cy="4627984"/>
          </a:xfrm>
          <a:prstGeom prst="rect">
            <a:avLst/>
          </a:prstGeom>
          <a:solidFill>
            <a:schemeClr val="bg1">
              <a:alpha val="80000"/>
            </a:schemeClr>
          </a:solidFill>
          <a:ln>
            <a:solidFill>
              <a:schemeClr val="accent1"/>
            </a:solidFill>
          </a:ln>
        </p:spPr>
        <p:txBody>
          <a:bodyPr vert="horz" lIns="91440" tIns="45720" rIns="91440" bIns="45720"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0"/>
              </a:spcBef>
              <a:buClr>
                <a:prstClr val="black"/>
              </a:buClr>
            </a:pPr>
            <a:r>
              <a:rPr lang="en-GB" sz="1800" dirty="0" err="1">
                <a:solidFill>
                  <a:prstClr val="black"/>
                </a:solidFill>
                <a:latin typeface="Calibri" panose="020F0502020204030204"/>
              </a:rPr>
              <a:t>eine</a:t>
            </a:r>
            <a:r>
              <a:rPr lang="en-GB" sz="1800" dirty="0">
                <a:solidFill>
                  <a:prstClr val="black"/>
                </a:solidFill>
                <a:latin typeface="Calibri" panose="020F0502020204030204"/>
              </a:rPr>
              <a:t> </a:t>
            </a:r>
            <a:r>
              <a:rPr lang="de-DE" sz="1800" b="1" dirty="0">
                <a:solidFill>
                  <a:srgbClr val="4472C4"/>
                </a:solidFill>
              </a:rPr>
              <a:t>Einführung in das Finanzkonzept von EPC</a:t>
            </a:r>
            <a:endParaRPr lang="en-GB" sz="1800" b="1" dirty="0">
              <a:solidFill>
                <a:srgbClr val="4472C4"/>
              </a:solidFill>
              <a:latin typeface="Calibri" panose="020F0502020204030204"/>
            </a:endParaRPr>
          </a:p>
          <a:p>
            <a:pPr>
              <a:spcBef>
                <a:spcPts val="600"/>
              </a:spcBef>
              <a:buClr>
                <a:prstClr val="black"/>
              </a:buClr>
            </a:pPr>
            <a:r>
              <a:rPr lang="de-DE" sz="1800" dirty="0"/>
              <a:t>ein Instrument zur </a:t>
            </a:r>
            <a:r>
              <a:rPr lang="de-DE" sz="1800" b="1" dirty="0">
                <a:solidFill>
                  <a:srgbClr val="4472C4"/>
                </a:solidFill>
                <a:latin typeface="Calibri" panose="020F0502020204030204"/>
              </a:rPr>
              <a:t>standardisierten und systematischen Evaluierung </a:t>
            </a:r>
            <a:r>
              <a:rPr lang="de-DE" sz="1800" dirty="0"/>
              <a:t>potenzieller Energieprojekte</a:t>
            </a:r>
            <a:endParaRPr lang="en-GB" sz="1800" dirty="0">
              <a:solidFill>
                <a:prstClr val="black"/>
              </a:solidFill>
              <a:latin typeface="Calibri" panose="020F0502020204030204"/>
            </a:endParaRPr>
          </a:p>
          <a:p>
            <a:pPr>
              <a:spcBef>
                <a:spcPts val="600"/>
              </a:spcBef>
              <a:buClr>
                <a:prstClr val="black"/>
              </a:buClr>
            </a:pPr>
            <a:r>
              <a:rPr lang="de-DE" sz="1800" dirty="0"/>
              <a:t>in der Lage, </a:t>
            </a:r>
            <a:r>
              <a:rPr lang="de-DE" sz="1800" b="1" dirty="0">
                <a:solidFill>
                  <a:srgbClr val="4472C4"/>
                </a:solidFill>
                <a:latin typeface="Calibri" panose="020F0502020204030204"/>
              </a:rPr>
              <a:t>Auswirkungen von EPC auf Energieeffizienz und </a:t>
            </a:r>
            <a:r>
              <a:rPr lang="de-DE" sz="1800" b="1" dirty="0">
                <a:solidFill>
                  <a:srgbClr val="4472C4"/>
                </a:solidFill>
              </a:rPr>
              <a:t>erneuerbare Energien </a:t>
            </a:r>
            <a:r>
              <a:rPr lang="de-DE" sz="1800" dirty="0"/>
              <a:t>zu </a:t>
            </a:r>
            <a:r>
              <a:rPr lang="de-AT" sz="1800" dirty="0"/>
              <a:t>erklären</a:t>
            </a:r>
            <a:endParaRPr lang="en-GB" sz="1800" dirty="0"/>
          </a:p>
          <a:p>
            <a:pPr>
              <a:spcBef>
                <a:spcPts val="600"/>
              </a:spcBef>
              <a:buClr>
                <a:prstClr val="black"/>
              </a:buClr>
            </a:pPr>
            <a:r>
              <a:rPr lang="de-DE" sz="1800" dirty="0"/>
              <a:t>praktisch und geeignet für Initiativen zum </a:t>
            </a:r>
            <a:r>
              <a:rPr lang="de-DE" sz="1800" b="1" dirty="0">
                <a:solidFill>
                  <a:srgbClr val="4472C4"/>
                </a:solidFill>
                <a:latin typeface="Calibri" panose="020F0502020204030204"/>
              </a:rPr>
              <a:t>Kapazitätsaufbau</a:t>
            </a:r>
            <a:endParaRPr lang="en-GB" sz="1800" b="1" dirty="0">
              <a:solidFill>
                <a:srgbClr val="4472C4"/>
              </a:solidFill>
              <a:latin typeface="Calibri" panose="020F0502020204030204"/>
            </a:endParaRPr>
          </a:p>
          <a:p>
            <a:pPr>
              <a:spcBef>
                <a:spcPts val="600"/>
              </a:spcBef>
              <a:buClr>
                <a:prstClr val="black"/>
              </a:buClr>
            </a:pPr>
            <a:r>
              <a:rPr lang="en-GB" sz="1800" b="1" dirty="0">
                <a:solidFill>
                  <a:srgbClr val="4472C4"/>
                </a:solidFill>
                <a:latin typeface="Calibri" panose="020F0502020204030204"/>
              </a:rPr>
              <a:t>auf </a:t>
            </a:r>
            <a:r>
              <a:rPr lang="en-GB" sz="1800" b="1" dirty="0" err="1">
                <a:solidFill>
                  <a:srgbClr val="4472C4"/>
                </a:solidFill>
                <a:latin typeface="Calibri" panose="020F0502020204030204"/>
              </a:rPr>
              <a:t>Konzepten</a:t>
            </a:r>
            <a:r>
              <a:rPr lang="en-GB" sz="1800" b="1" dirty="0">
                <a:solidFill>
                  <a:srgbClr val="4472C4"/>
                </a:solidFill>
                <a:latin typeface="Calibri" panose="020F0502020204030204"/>
              </a:rPr>
              <a:t> </a:t>
            </a:r>
            <a:r>
              <a:rPr lang="en-GB" sz="1800" dirty="0">
                <a:solidFill>
                  <a:prstClr val="black"/>
                </a:solidFill>
                <a:latin typeface="Calibri" panose="020F0502020204030204"/>
              </a:rPr>
              <a:t>(</a:t>
            </a:r>
            <a:r>
              <a:rPr lang="en-GB" sz="1800" dirty="0" err="1">
                <a:solidFill>
                  <a:prstClr val="black"/>
                </a:solidFill>
                <a:latin typeface="Calibri" panose="020F0502020204030204"/>
              </a:rPr>
              <a:t>wie</a:t>
            </a:r>
            <a:r>
              <a:rPr lang="en-GB" sz="1800" dirty="0">
                <a:solidFill>
                  <a:prstClr val="black"/>
                </a:solidFill>
                <a:latin typeface="Calibri" panose="020F0502020204030204"/>
              </a:rPr>
              <a:t> </a:t>
            </a:r>
            <a:r>
              <a:rPr lang="en-GB" sz="1800" dirty="0" err="1">
                <a:solidFill>
                  <a:prstClr val="black"/>
                </a:solidFill>
                <a:latin typeface="Calibri" panose="020F0502020204030204"/>
              </a:rPr>
              <a:t>Kapitalwertmethode</a:t>
            </a:r>
            <a:r>
              <a:rPr lang="en-GB" sz="1800" dirty="0">
                <a:solidFill>
                  <a:prstClr val="black"/>
                </a:solidFill>
                <a:latin typeface="Calibri" panose="020F0502020204030204"/>
              </a:rPr>
              <a:t> und </a:t>
            </a:r>
            <a:r>
              <a:rPr lang="en-GB" sz="1800" dirty="0" err="1">
                <a:solidFill>
                  <a:prstClr val="black"/>
                </a:solidFill>
                <a:latin typeface="Calibri" panose="020F0502020204030204"/>
              </a:rPr>
              <a:t>interner</a:t>
            </a:r>
            <a:r>
              <a:rPr lang="en-GB" sz="1800" dirty="0">
                <a:solidFill>
                  <a:prstClr val="black"/>
                </a:solidFill>
                <a:latin typeface="Calibri" panose="020F0502020204030204"/>
              </a:rPr>
              <a:t> </a:t>
            </a:r>
            <a:r>
              <a:rPr lang="en-GB" sz="1800" dirty="0" err="1">
                <a:solidFill>
                  <a:prstClr val="black"/>
                </a:solidFill>
                <a:latin typeface="Calibri" panose="020F0502020204030204"/>
              </a:rPr>
              <a:t>Zinsfuß</a:t>
            </a:r>
            <a:r>
              <a:rPr lang="en-GB" sz="1800" dirty="0">
                <a:solidFill>
                  <a:prstClr val="black"/>
                </a:solidFill>
                <a:latin typeface="Calibri" panose="020F0502020204030204"/>
              </a:rPr>
              <a:t>) </a:t>
            </a:r>
            <a:r>
              <a:rPr lang="en-GB" sz="1800" dirty="0" err="1">
                <a:solidFill>
                  <a:prstClr val="black"/>
                </a:solidFill>
                <a:latin typeface="Calibri" panose="020F0502020204030204"/>
              </a:rPr>
              <a:t>aufgebaut</a:t>
            </a:r>
            <a:r>
              <a:rPr lang="en-GB" sz="1800" dirty="0">
                <a:solidFill>
                  <a:prstClr val="black"/>
                </a:solidFill>
                <a:latin typeface="Calibri" panose="020F0502020204030204"/>
              </a:rPr>
              <a:t>, die in </a:t>
            </a:r>
            <a:r>
              <a:rPr lang="en-GB" sz="1800" dirty="0" err="1">
                <a:solidFill>
                  <a:prstClr val="black"/>
                </a:solidFill>
                <a:latin typeface="Calibri" panose="020F0502020204030204"/>
              </a:rPr>
              <a:t>anderen</a:t>
            </a:r>
            <a:r>
              <a:rPr lang="en-GB" sz="1800" dirty="0">
                <a:solidFill>
                  <a:prstClr val="black"/>
                </a:solidFill>
                <a:latin typeface="Calibri" panose="020F0502020204030204"/>
              </a:rPr>
              <a:t> </a:t>
            </a:r>
            <a:r>
              <a:rPr lang="en-GB" sz="1800" dirty="0" err="1">
                <a:solidFill>
                  <a:prstClr val="black"/>
                </a:solidFill>
                <a:latin typeface="Calibri" panose="020F0502020204030204"/>
              </a:rPr>
              <a:t>Lernmaterialien</a:t>
            </a:r>
            <a:r>
              <a:rPr lang="en-GB" sz="1800" dirty="0">
                <a:solidFill>
                  <a:prstClr val="black"/>
                </a:solidFill>
                <a:latin typeface="Calibri" panose="020F0502020204030204"/>
              </a:rPr>
              <a:t> </a:t>
            </a:r>
            <a:r>
              <a:rPr lang="en-GB" sz="1800" dirty="0" err="1">
                <a:solidFill>
                  <a:prstClr val="black"/>
                </a:solidFill>
                <a:latin typeface="Calibri" panose="020F0502020204030204"/>
              </a:rPr>
              <a:t>dieser</a:t>
            </a:r>
            <a:r>
              <a:rPr lang="en-GB" sz="1800" dirty="0">
                <a:solidFill>
                  <a:prstClr val="black"/>
                </a:solidFill>
                <a:latin typeface="Calibri" panose="020F0502020204030204"/>
              </a:rPr>
              <a:t> </a:t>
            </a:r>
            <a:r>
              <a:rPr lang="en-GB" sz="1800" dirty="0" err="1">
                <a:solidFill>
                  <a:prstClr val="black"/>
                </a:solidFill>
                <a:latin typeface="Calibri" panose="020F0502020204030204"/>
              </a:rPr>
              <a:t>Vorlesungsreihe</a:t>
            </a:r>
            <a:r>
              <a:rPr lang="en-GB" sz="1800" dirty="0">
                <a:solidFill>
                  <a:prstClr val="black"/>
                </a:solidFill>
                <a:latin typeface="Calibri" panose="020F0502020204030204"/>
              </a:rPr>
              <a:t> </a:t>
            </a:r>
            <a:r>
              <a:rPr lang="en-GB" sz="1800" dirty="0" err="1">
                <a:solidFill>
                  <a:prstClr val="black"/>
                </a:solidFill>
                <a:latin typeface="Calibri" panose="020F0502020204030204"/>
              </a:rPr>
              <a:t>besprochen</a:t>
            </a:r>
            <a:r>
              <a:rPr lang="en-GB" sz="1800" dirty="0">
                <a:solidFill>
                  <a:prstClr val="black"/>
                </a:solidFill>
                <a:latin typeface="Calibri" panose="020F0502020204030204"/>
              </a:rPr>
              <a:t> </a:t>
            </a:r>
            <a:r>
              <a:rPr lang="en-GB" sz="1800" dirty="0" err="1">
                <a:solidFill>
                  <a:prstClr val="black"/>
                </a:solidFill>
                <a:latin typeface="Calibri" panose="020F0502020204030204"/>
              </a:rPr>
              <a:t>werden</a:t>
            </a:r>
            <a:endParaRPr lang="en-GB" sz="1800" dirty="0">
              <a:solidFill>
                <a:prstClr val="black"/>
              </a:solidFill>
              <a:latin typeface="Calibri" panose="020F0502020204030204"/>
            </a:endParaRPr>
          </a:p>
        </p:txBody>
      </p:sp>
      <p:sp>
        <p:nvSpPr>
          <p:cNvPr id="57" name="Inhaltsplatzhalter 2">
            <a:extLst>
              <a:ext uri="{FF2B5EF4-FFF2-40B4-BE49-F238E27FC236}">
                <a16:creationId xmlns:a16="http://schemas.microsoft.com/office/drawing/2014/main" id="{28F761F2-B3A0-43CA-9138-24679973F3DA}"/>
              </a:ext>
            </a:extLst>
          </p:cNvPr>
          <p:cNvSpPr>
            <a:spLocks noGrp="1"/>
          </p:cNvSpPr>
          <p:nvPr/>
        </p:nvSpPr>
        <p:spPr>
          <a:xfrm>
            <a:off x="2033286" y="931984"/>
            <a:ext cx="3588152" cy="366048"/>
          </a:xfrm>
          <a:prstGeom prst="rect">
            <a:avLst/>
          </a:prstGeom>
          <a:noFill/>
          <a:ln>
            <a:noFill/>
          </a:ln>
        </p:spPr>
        <p:txBody>
          <a:bodyPr vert="horz" lIns="91440" tIns="45720" rIns="91440" bIns="45720" rtlCol="0" anchor="ctr" anchorCtr="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Clr>
                <a:prstClr val="black"/>
              </a:buClr>
              <a:buNone/>
            </a:pPr>
            <a:r>
              <a:rPr lang="en-GB" altLang="de-DE" sz="1800" b="1" dirty="0">
                <a:solidFill>
                  <a:srgbClr val="4472C4"/>
                </a:solidFill>
              </a:rPr>
              <a:t>Dieses Modul </a:t>
            </a:r>
            <a:r>
              <a:rPr lang="en-GB" altLang="de-DE" sz="1800" b="1" dirty="0" err="1">
                <a:solidFill>
                  <a:srgbClr val="4472C4"/>
                </a:solidFill>
              </a:rPr>
              <a:t>ist</a:t>
            </a:r>
            <a:r>
              <a:rPr lang="en-GB" altLang="de-DE" sz="1800" b="1" dirty="0">
                <a:solidFill>
                  <a:srgbClr val="4472C4"/>
                </a:solidFill>
              </a:rPr>
              <a:t> …</a:t>
            </a:r>
            <a:endParaRPr lang="de-DE" altLang="de-DE" sz="1800" b="1" dirty="0">
              <a:solidFill>
                <a:srgbClr val="4472C4"/>
              </a:solidFill>
            </a:endParaRPr>
          </a:p>
        </p:txBody>
      </p:sp>
      <p:sp>
        <p:nvSpPr>
          <p:cNvPr id="58" name="Inhaltsplatzhalter 2">
            <a:extLst>
              <a:ext uri="{FF2B5EF4-FFF2-40B4-BE49-F238E27FC236}">
                <a16:creationId xmlns:a16="http://schemas.microsoft.com/office/drawing/2014/main" id="{999B406B-3BE5-4FB8-8495-5AB8D2D4A37D}"/>
              </a:ext>
            </a:extLst>
          </p:cNvPr>
          <p:cNvSpPr>
            <a:spLocks noGrp="1"/>
          </p:cNvSpPr>
          <p:nvPr/>
        </p:nvSpPr>
        <p:spPr>
          <a:xfrm>
            <a:off x="6187874" y="931984"/>
            <a:ext cx="3588152" cy="366048"/>
          </a:xfrm>
          <a:prstGeom prst="rect">
            <a:avLst/>
          </a:prstGeom>
          <a:noFill/>
          <a:ln>
            <a:noFill/>
          </a:ln>
        </p:spPr>
        <p:txBody>
          <a:bodyPr vert="horz" lIns="91440" tIns="45720" rIns="91440" bIns="45720" rtlCol="0" anchor="ctr" anchorCtr="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Clr>
                <a:prstClr val="black"/>
              </a:buClr>
              <a:buNone/>
            </a:pPr>
            <a:r>
              <a:rPr lang="en-GB" altLang="de-DE" sz="1800" b="1" dirty="0">
                <a:solidFill>
                  <a:srgbClr val="4472C4"/>
                </a:solidFill>
              </a:rPr>
              <a:t>Dieses Modul </a:t>
            </a:r>
            <a:r>
              <a:rPr lang="en-GB" altLang="de-DE" sz="1800" b="1" dirty="0" err="1">
                <a:solidFill>
                  <a:srgbClr val="4472C4"/>
                </a:solidFill>
              </a:rPr>
              <a:t>ist</a:t>
            </a:r>
            <a:r>
              <a:rPr lang="en-GB" altLang="de-DE" sz="1800" b="1" dirty="0">
                <a:solidFill>
                  <a:srgbClr val="4472C4"/>
                </a:solidFill>
              </a:rPr>
              <a:t> </a:t>
            </a:r>
            <a:r>
              <a:rPr lang="en-GB" altLang="de-DE" sz="1800" b="1" dirty="0" err="1">
                <a:solidFill>
                  <a:srgbClr val="4472C4"/>
                </a:solidFill>
              </a:rPr>
              <a:t>nicht</a:t>
            </a:r>
            <a:r>
              <a:rPr lang="en-GB" altLang="de-DE" sz="1800" b="1" dirty="0">
                <a:solidFill>
                  <a:srgbClr val="4472C4"/>
                </a:solidFill>
              </a:rPr>
              <a:t>…</a:t>
            </a:r>
            <a:endParaRPr lang="de-DE" altLang="de-DE" sz="1800" b="1" dirty="0">
              <a:solidFill>
                <a:srgbClr val="4472C4"/>
              </a:solidFill>
            </a:endParaRPr>
          </a:p>
        </p:txBody>
      </p:sp>
      <p:sp>
        <p:nvSpPr>
          <p:cNvPr id="59" name="Inhaltsplatzhalter 2">
            <a:extLst>
              <a:ext uri="{FF2B5EF4-FFF2-40B4-BE49-F238E27FC236}">
                <a16:creationId xmlns:a16="http://schemas.microsoft.com/office/drawing/2014/main" id="{DC3D4CE2-42A3-4951-B384-8C4A06637237}"/>
              </a:ext>
            </a:extLst>
          </p:cNvPr>
          <p:cNvSpPr>
            <a:spLocks noGrp="1"/>
          </p:cNvSpPr>
          <p:nvPr/>
        </p:nvSpPr>
        <p:spPr>
          <a:xfrm>
            <a:off x="6187874" y="1298030"/>
            <a:ext cx="3588152" cy="4627984"/>
          </a:xfrm>
          <a:prstGeom prst="rect">
            <a:avLst/>
          </a:prstGeom>
          <a:solidFill>
            <a:schemeClr val="bg1">
              <a:alpha val="80000"/>
            </a:schemeClr>
          </a:solidFill>
          <a:ln>
            <a:solidFill>
              <a:schemeClr val="accent1"/>
            </a:solidFill>
          </a:ln>
        </p:spPr>
        <p:txBody>
          <a:bodyPr vert="horz" lIns="91440" tIns="45720" rIns="91440" bIns="45720"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
                <a:prstClr val="black"/>
              </a:buClr>
            </a:pPr>
            <a:r>
              <a:rPr lang="en-GB" sz="1800" dirty="0" err="1">
                <a:solidFill>
                  <a:prstClr val="black"/>
                </a:solidFill>
              </a:rPr>
              <a:t>eine</a:t>
            </a:r>
            <a:r>
              <a:rPr lang="en-GB" sz="1800" dirty="0">
                <a:solidFill>
                  <a:prstClr val="black"/>
                </a:solidFill>
              </a:rPr>
              <a:t> </a:t>
            </a:r>
            <a:r>
              <a:rPr lang="en-GB" sz="1800" b="1" dirty="0" err="1">
                <a:solidFill>
                  <a:srgbClr val="4472C4"/>
                </a:solidFill>
              </a:rPr>
              <a:t>umfassende</a:t>
            </a:r>
            <a:r>
              <a:rPr lang="en-GB" sz="1800" b="1" dirty="0">
                <a:solidFill>
                  <a:srgbClr val="4472C4"/>
                </a:solidFill>
              </a:rPr>
              <a:t> und </a:t>
            </a:r>
            <a:r>
              <a:rPr lang="en-GB" sz="1800" b="1" dirty="0" err="1">
                <a:solidFill>
                  <a:srgbClr val="4472C4"/>
                </a:solidFill>
              </a:rPr>
              <a:t>vollständige</a:t>
            </a:r>
            <a:r>
              <a:rPr lang="en-GB" sz="1800" b="1" dirty="0">
                <a:solidFill>
                  <a:srgbClr val="4472C4"/>
                </a:solidFill>
              </a:rPr>
              <a:t> </a:t>
            </a:r>
            <a:r>
              <a:rPr lang="en-GB" sz="1800" b="1" dirty="0" err="1">
                <a:solidFill>
                  <a:srgbClr val="4472C4"/>
                </a:solidFill>
              </a:rPr>
              <a:t>Liste</a:t>
            </a:r>
            <a:r>
              <a:rPr lang="en-GB" sz="1800" b="1" dirty="0">
                <a:solidFill>
                  <a:srgbClr val="4472C4"/>
                </a:solidFill>
              </a:rPr>
              <a:t> </a:t>
            </a:r>
            <a:r>
              <a:rPr lang="en-GB" sz="1800" dirty="0" err="1">
                <a:solidFill>
                  <a:prstClr val="black"/>
                </a:solidFill>
              </a:rPr>
              <a:t>aller</a:t>
            </a:r>
            <a:r>
              <a:rPr lang="en-GB" sz="1800" dirty="0">
                <a:solidFill>
                  <a:prstClr val="black"/>
                </a:solidFill>
              </a:rPr>
              <a:t> EPC-</a:t>
            </a:r>
            <a:r>
              <a:rPr lang="en-GB" sz="1800" dirty="0" err="1">
                <a:solidFill>
                  <a:prstClr val="black"/>
                </a:solidFill>
              </a:rPr>
              <a:t>Aktivitäten</a:t>
            </a:r>
            <a:endParaRPr lang="en-GB" sz="1800" dirty="0">
              <a:solidFill>
                <a:prstClr val="black"/>
              </a:solidFill>
              <a:latin typeface="Calibri" panose="020F0502020204030204"/>
            </a:endParaRPr>
          </a:p>
          <a:p>
            <a:pPr>
              <a:buClr>
                <a:prstClr val="black"/>
              </a:buClr>
            </a:pPr>
            <a:r>
              <a:rPr lang="en-GB" sz="1800" dirty="0" err="1">
                <a:solidFill>
                  <a:prstClr val="black"/>
                </a:solidFill>
                <a:latin typeface="Calibri" panose="020F0502020204030204"/>
              </a:rPr>
              <a:t>eine</a:t>
            </a:r>
            <a:r>
              <a:rPr lang="en-GB" sz="1800" dirty="0">
                <a:solidFill>
                  <a:prstClr val="black"/>
                </a:solidFill>
                <a:latin typeface="Calibri" panose="020F0502020204030204"/>
              </a:rPr>
              <a:t> </a:t>
            </a:r>
            <a:r>
              <a:rPr lang="de-DE" sz="1800" b="1" dirty="0">
                <a:solidFill>
                  <a:srgbClr val="4472C4"/>
                </a:solidFill>
                <a:latin typeface="Calibri" panose="020F0502020204030204"/>
              </a:rPr>
              <a:t>wissenschaftliche Studie</a:t>
            </a:r>
            <a:r>
              <a:rPr lang="de-DE" sz="1800" dirty="0"/>
              <a:t>, die verschiedene Bewertungsmethoden vergleicht und die „beste“ Methode empfiehlt</a:t>
            </a:r>
            <a:endParaRPr lang="en-GB" sz="1800" dirty="0">
              <a:solidFill>
                <a:prstClr val="black"/>
              </a:solidFill>
              <a:latin typeface="Calibri" panose="020F0502020204030204"/>
            </a:endParaRPr>
          </a:p>
          <a:p>
            <a:pPr>
              <a:buClr>
                <a:prstClr val="black"/>
              </a:buClr>
            </a:pPr>
            <a:r>
              <a:rPr lang="en-GB" sz="1800" b="1" dirty="0" err="1">
                <a:solidFill>
                  <a:srgbClr val="4472C4"/>
                </a:solidFill>
              </a:rPr>
              <a:t>gültig</a:t>
            </a:r>
            <a:r>
              <a:rPr lang="en-GB" sz="1800" b="1" dirty="0">
                <a:solidFill>
                  <a:srgbClr val="4472C4"/>
                </a:solidFill>
              </a:rPr>
              <a:t> </a:t>
            </a:r>
            <a:r>
              <a:rPr lang="en-GB" sz="1800" b="1" dirty="0" err="1">
                <a:solidFill>
                  <a:srgbClr val="4472C4"/>
                </a:solidFill>
              </a:rPr>
              <a:t>für</a:t>
            </a:r>
            <a:r>
              <a:rPr lang="en-GB" sz="1800" b="1" dirty="0">
                <a:solidFill>
                  <a:srgbClr val="4472C4"/>
                </a:solidFill>
              </a:rPr>
              <a:t> </a:t>
            </a:r>
            <a:r>
              <a:rPr lang="en-GB" sz="1800" b="1" dirty="0" err="1">
                <a:solidFill>
                  <a:srgbClr val="4472C4"/>
                </a:solidFill>
              </a:rPr>
              <a:t>alle</a:t>
            </a:r>
            <a:r>
              <a:rPr lang="en-GB" sz="1800" b="1" dirty="0">
                <a:solidFill>
                  <a:srgbClr val="4472C4"/>
                </a:solidFill>
              </a:rPr>
              <a:t> Länder </a:t>
            </a:r>
            <a:r>
              <a:rPr lang="en-GB" sz="1800" dirty="0" err="1">
                <a:solidFill>
                  <a:prstClr val="black"/>
                </a:solidFill>
              </a:rPr>
              <a:t>ohne</a:t>
            </a:r>
            <a:r>
              <a:rPr lang="en-GB" sz="1800" dirty="0">
                <a:solidFill>
                  <a:prstClr val="black"/>
                </a:solidFill>
              </a:rPr>
              <a:t> </a:t>
            </a:r>
            <a:r>
              <a:rPr lang="en-GB" sz="1800" dirty="0" err="1">
                <a:solidFill>
                  <a:prstClr val="black"/>
                </a:solidFill>
              </a:rPr>
              <a:t>Berücksichtigung</a:t>
            </a:r>
            <a:r>
              <a:rPr lang="en-GB" sz="1800" dirty="0">
                <a:solidFill>
                  <a:prstClr val="black"/>
                </a:solidFill>
              </a:rPr>
              <a:t> der </a:t>
            </a:r>
            <a:r>
              <a:rPr lang="pl-PL" sz="1800" dirty="0">
                <a:solidFill>
                  <a:prstClr val="black"/>
                </a:solidFill>
              </a:rPr>
              <a:t>lokalen Bedingungen</a:t>
            </a:r>
            <a:endParaRPr lang="en-GB" sz="1800" dirty="0">
              <a:solidFill>
                <a:prstClr val="black"/>
              </a:solidFill>
            </a:endParaRPr>
          </a:p>
          <a:p>
            <a:pPr>
              <a:buClr>
                <a:prstClr val="black"/>
              </a:buClr>
            </a:pPr>
            <a:r>
              <a:rPr lang="de-DE" sz="1800" dirty="0">
                <a:solidFill>
                  <a:prstClr val="black"/>
                </a:solidFill>
              </a:rPr>
              <a:t>ein </a:t>
            </a:r>
            <a:r>
              <a:rPr lang="de-DE" sz="1800" b="1" dirty="0">
                <a:solidFill>
                  <a:srgbClr val="4472C4"/>
                </a:solidFill>
              </a:rPr>
              <a:t>Tool</a:t>
            </a:r>
            <a:r>
              <a:rPr lang="de-DE" sz="1800" dirty="0">
                <a:solidFill>
                  <a:prstClr val="black"/>
                </a:solidFill>
              </a:rPr>
              <a:t> zur Analyse von EPC-Verträgen oder EPC-Prozessen</a:t>
            </a:r>
            <a:endParaRPr lang="en-GB" sz="1800" dirty="0">
              <a:solidFill>
                <a:prstClr val="black"/>
              </a:solidFill>
              <a:latin typeface="Calibri" panose="020F0502020204030204"/>
            </a:endParaRPr>
          </a:p>
        </p:txBody>
      </p:sp>
      <p:sp>
        <p:nvSpPr>
          <p:cNvPr id="10" name="Slide Number Placeholder 9"/>
          <p:cNvSpPr>
            <a:spLocks noGrp="1"/>
          </p:cNvSpPr>
          <p:nvPr>
            <p:ph type="sldNum" sz="quarter" idx="4294967295"/>
          </p:nvPr>
        </p:nvSpPr>
        <p:spPr/>
        <p:txBody>
          <a:bodyPr/>
          <a:lstStyle/>
          <a:p>
            <a:fld id="{C77C6C3F-668B-4AF5-BFA9-0F657EB068D6}" type="slidenum">
              <a:rPr lang="pl-PL" smtClean="0"/>
              <a:t>2</a:t>
            </a:fld>
            <a:endParaRPr lang="pl-PL"/>
          </a:p>
        </p:txBody>
      </p:sp>
    </p:spTree>
    <p:extLst>
      <p:ext uri="{BB962C8B-B14F-4D97-AF65-F5344CB8AC3E}">
        <p14:creationId xmlns:p14="http://schemas.microsoft.com/office/powerpoint/2010/main" val="5445513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p:txBody>
          <a:bodyPr/>
          <a:lstStyle/>
          <a:p>
            <a:r>
              <a:rPr lang="de-DE" dirty="0"/>
              <a:t>Am Ende dieses Moduls sollte der Teilnehmer in der Lage sein</a:t>
            </a:r>
            <a:r>
              <a:rPr lang="en-US" dirty="0"/>
              <a:t>:</a:t>
            </a:r>
          </a:p>
          <a:p>
            <a:pPr lvl="1"/>
            <a:r>
              <a:rPr lang="de-DE" dirty="0"/>
              <a:t>zu erläutern, was EPC ist und wie Unternehmen es einsetzen können</a:t>
            </a:r>
          </a:p>
          <a:p>
            <a:pPr lvl="1"/>
            <a:r>
              <a:rPr lang="de-DE" dirty="0"/>
              <a:t>zwischen verschiedenen Arten von EPC-Verträgen zu unterscheiden</a:t>
            </a:r>
            <a:endParaRPr lang="en-US" dirty="0"/>
          </a:p>
          <a:p>
            <a:pPr lvl="1"/>
            <a:r>
              <a:rPr lang="de-DE" dirty="0"/>
              <a:t>den EPC-Prozess und dessen Auswirkungen auf die Finanzierung zu verstehen</a:t>
            </a:r>
          </a:p>
          <a:p>
            <a:pPr lvl="1"/>
            <a:r>
              <a:rPr lang="de-DE" dirty="0"/>
              <a:t>festzustellen, welche Vorteile EPC bietet und wie sie erreicht werden können</a:t>
            </a:r>
          </a:p>
          <a:p>
            <a:pPr lvl="1"/>
            <a:r>
              <a:rPr lang="en-US" dirty="0" err="1"/>
              <a:t>einen</a:t>
            </a:r>
            <a:r>
              <a:rPr lang="en-US" dirty="0"/>
              <a:t> </a:t>
            </a:r>
            <a:r>
              <a:rPr lang="en-US" dirty="0" err="1"/>
              <a:t>Überblick</a:t>
            </a:r>
            <a:r>
              <a:rPr lang="en-US" dirty="0"/>
              <a:t> des EPC-</a:t>
            </a:r>
            <a:r>
              <a:rPr lang="en-US" dirty="0" err="1"/>
              <a:t>Marktes</a:t>
            </a:r>
            <a:r>
              <a:rPr lang="en-US" dirty="0"/>
              <a:t> in der EU </a:t>
            </a:r>
            <a:r>
              <a:rPr lang="en-US" dirty="0" err="1"/>
              <a:t>zu</a:t>
            </a:r>
            <a:r>
              <a:rPr lang="en-US" dirty="0"/>
              <a:t> </a:t>
            </a:r>
            <a:r>
              <a:rPr lang="en-US" dirty="0" err="1"/>
              <a:t>haben</a:t>
            </a:r>
            <a:endParaRPr lang="en-US" dirty="0"/>
          </a:p>
          <a:p>
            <a:pPr lvl="1"/>
            <a:endParaRPr lang="en-US" dirty="0"/>
          </a:p>
          <a:p>
            <a:pPr lvl="1"/>
            <a:endParaRPr lang="en-US" dirty="0"/>
          </a:p>
        </p:txBody>
      </p:sp>
      <p:sp>
        <p:nvSpPr>
          <p:cNvPr id="5" name="Title 4"/>
          <p:cNvSpPr>
            <a:spLocks noGrp="1"/>
          </p:cNvSpPr>
          <p:nvPr>
            <p:ph type="title"/>
          </p:nvPr>
        </p:nvSpPr>
        <p:spPr/>
        <p:txBody>
          <a:bodyPr/>
          <a:lstStyle/>
          <a:p>
            <a:r>
              <a:rPr lang="en-US" dirty="0" err="1"/>
              <a:t>Lernziele</a:t>
            </a:r>
            <a:endParaRPr lang="en-US" dirty="0"/>
          </a:p>
        </p:txBody>
      </p:sp>
      <p:sp>
        <p:nvSpPr>
          <p:cNvPr id="4" name="Slide Number Placeholder 3"/>
          <p:cNvSpPr>
            <a:spLocks noGrp="1"/>
          </p:cNvSpPr>
          <p:nvPr>
            <p:ph type="sldNum" sz="quarter" idx="4294967295"/>
          </p:nvPr>
        </p:nvSpPr>
        <p:spPr/>
        <p:txBody>
          <a:bodyPr/>
          <a:lstStyle/>
          <a:p>
            <a:fld id="{C77C6C3F-668B-4AF5-BFA9-0F657EB068D6}" type="slidenum">
              <a:rPr lang="pl-PL" smtClean="0"/>
              <a:pPr/>
              <a:t>3</a:t>
            </a:fld>
            <a:endParaRPr lang="pl-PL" dirty="0"/>
          </a:p>
        </p:txBody>
      </p:sp>
    </p:spTree>
    <p:extLst>
      <p:ext uri="{BB962C8B-B14F-4D97-AF65-F5344CB8AC3E}">
        <p14:creationId xmlns:p14="http://schemas.microsoft.com/office/powerpoint/2010/main" val="11096815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 name="Picture 6" descr="declutter-checklist">
            <a:extLst>
              <a:ext uri="{FF2B5EF4-FFF2-40B4-BE49-F238E27FC236}">
                <a16:creationId xmlns:a16="http://schemas.microsoft.com/office/drawing/2014/main" id="{4479BF9C-F9E4-4AA8-A574-31BDCC47386F}"/>
              </a:ext>
            </a:extLst>
          </p:cNvPr>
          <p:cNvPicPr>
            <a:picLocks noChangeAspect="1" noChangeArrowheads="1"/>
          </p:cNvPicPr>
          <p:nvPr>
            <p:custDataLst>
              <p:tags r:id="rId2"/>
            </p:custDataLst>
          </p:nvPr>
        </p:nvPicPr>
        <p:blipFill>
          <a:blip r:embed="rId6">
            <a:extLst>
              <a:ext uri="{28A0092B-C50C-407E-A947-70E740481C1C}">
                <a14:useLocalDpi xmlns:a14="http://schemas.microsoft.com/office/drawing/2010/main" val="0"/>
              </a:ext>
            </a:extLst>
          </a:blip>
          <a:srcRect/>
          <a:stretch>
            <a:fillRect/>
          </a:stretch>
        </p:blipFill>
        <p:spPr bwMode="gray">
          <a:xfrm>
            <a:off x="9008068" y="3226088"/>
            <a:ext cx="3183933" cy="2743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6" name="Object 5" hidden="1">
            <a:extLst>
              <a:ext uri="{FF2B5EF4-FFF2-40B4-BE49-F238E27FC236}">
                <a16:creationId xmlns:a16="http://schemas.microsoft.com/office/drawing/2014/main" id="{8E5124B0-3A92-4585-8F27-3D7F36083E90}"/>
              </a:ext>
            </a:extLst>
          </p:cNvPr>
          <p:cNvGraphicFramePr>
            <a:graphicFrameLocks noChangeAspect="1"/>
          </p:cNvGraphicFramePr>
          <p:nvPr>
            <p:custDataLst>
              <p:tags r:id="rId3"/>
            </p:custDataLst>
          </p:nvPr>
        </p:nvGraphicFramePr>
        <p:xfrm>
          <a:off x="1525589" y="1589"/>
          <a:ext cx="1588" cy="1588"/>
        </p:xfrm>
        <a:graphic>
          <a:graphicData uri="http://schemas.openxmlformats.org/presentationml/2006/ole">
            <mc:AlternateContent xmlns:mc="http://schemas.openxmlformats.org/markup-compatibility/2006">
              <mc:Choice xmlns:v="urn:schemas-microsoft-com:vml" Requires="v">
                <p:oleObj spid="_x0000_s4364" name="think-cell Slide" r:id="rId7" imgW="425" imgH="426" progId="TCLayout.ActiveDocument.1">
                  <p:embed/>
                </p:oleObj>
              </mc:Choice>
              <mc:Fallback>
                <p:oleObj name="think-cell Slide" r:id="rId7" imgW="425" imgH="426" progId="TCLayout.ActiveDocument.1">
                  <p:embed/>
                  <p:pic>
                    <p:nvPicPr>
                      <p:cNvPr id="6" name="Object 5" hidden="1">
                        <a:extLst>
                          <a:ext uri="{FF2B5EF4-FFF2-40B4-BE49-F238E27FC236}">
                            <a16:creationId xmlns:a16="http://schemas.microsoft.com/office/drawing/2014/main" id="{8E5124B0-3A92-4585-8F27-3D7F36083E90}"/>
                          </a:ext>
                        </a:extLst>
                      </p:cNvPr>
                      <p:cNvPicPr/>
                      <p:nvPr/>
                    </p:nvPicPr>
                    <p:blipFill>
                      <a:blip r:embed="rId8"/>
                      <a:stretch>
                        <a:fillRect/>
                      </a:stretch>
                    </p:blipFill>
                    <p:spPr>
                      <a:xfrm>
                        <a:off x="1525589" y="1589"/>
                        <a:ext cx="1588" cy="1588"/>
                      </a:xfrm>
                      <a:prstGeom prst="rect">
                        <a:avLst/>
                      </a:prstGeom>
                    </p:spPr>
                  </p:pic>
                </p:oleObj>
              </mc:Fallback>
            </mc:AlternateContent>
          </a:graphicData>
        </a:graphic>
      </p:graphicFrame>
      <p:sp>
        <p:nvSpPr>
          <p:cNvPr id="7" name="Rectangle 6" hidden="1">
            <a:extLst>
              <a:ext uri="{FF2B5EF4-FFF2-40B4-BE49-F238E27FC236}">
                <a16:creationId xmlns:a16="http://schemas.microsoft.com/office/drawing/2014/main" id="{3ECA6C22-BC38-4F94-9B01-12D2F57294C4}"/>
              </a:ext>
            </a:extLst>
          </p:cNvPr>
          <p:cNvSpPr/>
          <p:nvPr>
            <p:custDataLst>
              <p:tags r:id="rId4"/>
            </p:custDataLst>
          </p:nvPr>
        </p:nvSpPr>
        <p:spPr>
          <a:xfrm>
            <a:off x="1524001" y="1"/>
            <a:ext cx="158751" cy="15875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algn="ctr" defTabSz="914377">
              <a:lnSpc>
                <a:spcPct val="90000"/>
              </a:lnSpc>
              <a:spcBef>
                <a:spcPct val="0"/>
              </a:spcBef>
              <a:spcAft>
                <a:spcPct val="0"/>
              </a:spcAft>
              <a:defRPr/>
            </a:pPr>
            <a:endParaRPr lang="en-GB" sz="2800" b="1" dirty="0">
              <a:solidFill>
                <a:prstClr val="white"/>
              </a:solidFill>
              <a:latin typeface="Calibri" panose="020F0502020204030204" pitchFamily="34" charset="0"/>
              <a:cs typeface="Calibri" panose="020F0502020204030204" pitchFamily="34" charset="0"/>
              <a:sym typeface="Calibri" panose="020F0502020204030204" pitchFamily="34" charset="0"/>
            </a:endParaRPr>
          </a:p>
        </p:txBody>
      </p:sp>
      <p:sp>
        <p:nvSpPr>
          <p:cNvPr id="9" name="Slide Number Placeholder 8"/>
          <p:cNvSpPr>
            <a:spLocks noGrp="1"/>
          </p:cNvSpPr>
          <p:nvPr>
            <p:ph type="sldNum" sz="quarter" idx="12"/>
          </p:nvPr>
        </p:nvSpPr>
        <p:spPr/>
        <p:txBody>
          <a:bodyPr/>
          <a:lstStyle/>
          <a:p>
            <a:pPr defTabSz="914377">
              <a:defRPr/>
            </a:pPr>
            <a:fld id="{C77C6C3F-668B-4AF5-BFA9-0F657EB068D6}" type="slidenum">
              <a:rPr lang="pl-PL">
                <a:solidFill>
                  <a:prstClr val="black">
                    <a:tint val="75000"/>
                  </a:prstClr>
                </a:solidFill>
                <a:latin typeface="Calibri" panose="020F0502020204030204"/>
              </a:rPr>
              <a:pPr defTabSz="914377">
                <a:defRPr/>
              </a:pPr>
              <a:t>4</a:t>
            </a:fld>
            <a:endParaRPr lang="pl-PL">
              <a:solidFill>
                <a:prstClr val="black">
                  <a:tint val="75000"/>
                </a:prstClr>
              </a:solidFill>
              <a:latin typeface="Calibri" panose="020F0502020204030204"/>
            </a:endParaRPr>
          </a:p>
        </p:txBody>
      </p:sp>
      <p:sp>
        <p:nvSpPr>
          <p:cNvPr id="2" name="Tytuł 1">
            <a:extLst>
              <a:ext uri="{FF2B5EF4-FFF2-40B4-BE49-F238E27FC236}">
                <a16:creationId xmlns:a16="http://schemas.microsoft.com/office/drawing/2014/main" id="{DA12DFBB-F130-407B-9144-7CE7D934051D}"/>
              </a:ext>
            </a:extLst>
          </p:cNvPr>
          <p:cNvSpPr>
            <a:spLocks noGrp="1"/>
          </p:cNvSpPr>
          <p:nvPr>
            <p:ph type="title"/>
          </p:nvPr>
        </p:nvSpPr>
        <p:spPr>
          <a:xfrm>
            <a:off x="717430" y="399630"/>
            <a:ext cx="10515600" cy="523875"/>
          </a:xfrm>
        </p:spPr>
        <p:txBody>
          <a:bodyPr>
            <a:noAutofit/>
          </a:bodyPr>
          <a:lstStyle/>
          <a:p>
            <a:r>
              <a:rPr lang="en-GB" dirty="0" err="1">
                <a:latin typeface="Calibri"/>
                <a:cs typeface="Calibri"/>
              </a:rPr>
              <a:t>Übersicht</a:t>
            </a:r>
            <a:r>
              <a:rPr lang="en-GB" dirty="0">
                <a:latin typeface="Calibri"/>
                <a:cs typeface="Calibri"/>
              </a:rPr>
              <a:t> der </a:t>
            </a:r>
            <a:r>
              <a:rPr lang="en-GB" dirty="0" err="1">
                <a:latin typeface="Calibri"/>
                <a:cs typeface="Calibri"/>
              </a:rPr>
              <a:t>abgedeckten</a:t>
            </a:r>
            <a:r>
              <a:rPr lang="en-GB" dirty="0">
                <a:latin typeface="Calibri"/>
                <a:cs typeface="Calibri"/>
              </a:rPr>
              <a:t> </a:t>
            </a:r>
            <a:r>
              <a:rPr lang="en-GB" dirty="0" err="1">
                <a:latin typeface="Calibri"/>
                <a:cs typeface="Calibri"/>
              </a:rPr>
              <a:t>Themen</a:t>
            </a:r>
            <a:endParaRPr lang="pl-PL" dirty="0">
              <a:latin typeface="Calibri"/>
              <a:cs typeface="Calibri"/>
            </a:endParaRPr>
          </a:p>
        </p:txBody>
      </p:sp>
      <p:grpSp>
        <p:nvGrpSpPr>
          <p:cNvPr id="25" name="Group 24">
            <a:extLst>
              <a:ext uri="{FF2B5EF4-FFF2-40B4-BE49-F238E27FC236}">
                <a16:creationId xmlns:a16="http://schemas.microsoft.com/office/drawing/2014/main" id="{793121AC-C9C5-4486-BA42-33BB6F723AFD}"/>
              </a:ext>
            </a:extLst>
          </p:cNvPr>
          <p:cNvGrpSpPr/>
          <p:nvPr/>
        </p:nvGrpSpPr>
        <p:grpSpPr>
          <a:xfrm>
            <a:off x="974072" y="1207568"/>
            <a:ext cx="8379341" cy="276253"/>
            <a:chOff x="1128778" y="1187223"/>
            <a:chExt cx="8222316" cy="930194"/>
          </a:xfrm>
          <a:solidFill>
            <a:schemeClr val="accent4"/>
          </a:solidFill>
        </p:grpSpPr>
        <p:sp>
          <p:nvSpPr>
            <p:cNvPr id="26" name="Rectangle 25">
              <a:extLst>
                <a:ext uri="{FF2B5EF4-FFF2-40B4-BE49-F238E27FC236}">
                  <a16:creationId xmlns:a16="http://schemas.microsoft.com/office/drawing/2014/main" id="{383E1335-119D-4914-8DF2-438EEAD7D3A2}"/>
                </a:ext>
              </a:extLst>
            </p:cNvPr>
            <p:cNvSpPr/>
            <p:nvPr/>
          </p:nvSpPr>
          <p:spPr>
            <a:xfrm>
              <a:off x="1128778" y="1187223"/>
              <a:ext cx="729205" cy="930194"/>
            </a:xfrm>
            <a:prstGeom prst="rect">
              <a:avLst/>
            </a:prstGeom>
            <a:solidFill>
              <a:schemeClr val="accent6"/>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defRPr/>
              </a:pPr>
              <a:r>
                <a:rPr lang="en-US" sz="2000" b="1" dirty="0">
                  <a:solidFill>
                    <a:prstClr val="white"/>
                  </a:solidFill>
                  <a:latin typeface="Calibri" panose="020F0502020204030204"/>
                </a:rPr>
                <a:t>1</a:t>
              </a:r>
            </a:p>
          </p:txBody>
        </p:sp>
        <p:sp>
          <p:nvSpPr>
            <p:cNvPr id="27" name="Rectangle 26">
              <a:extLst>
                <a:ext uri="{FF2B5EF4-FFF2-40B4-BE49-F238E27FC236}">
                  <a16:creationId xmlns:a16="http://schemas.microsoft.com/office/drawing/2014/main" id="{1CCDDC74-6C21-4CCA-9617-B53A8F9092B0}"/>
                </a:ext>
              </a:extLst>
            </p:cNvPr>
            <p:cNvSpPr/>
            <p:nvPr/>
          </p:nvSpPr>
          <p:spPr>
            <a:xfrm>
              <a:off x="2005078" y="1187223"/>
              <a:ext cx="7346016" cy="930194"/>
            </a:xfrm>
            <a:prstGeom prst="rect">
              <a:avLst/>
            </a:prstGeom>
            <a:no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77">
                <a:defRPr/>
              </a:pPr>
              <a:r>
                <a:rPr lang="en-US" b="1" dirty="0">
                  <a:solidFill>
                    <a:srgbClr val="4472C4"/>
                  </a:solidFill>
                  <a:latin typeface="Calibri" panose="020F0502020204030204"/>
                </a:rPr>
                <a:t>Was </a:t>
              </a:r>
              <a:r>
                <a:rPr lang="en-US" b="1" dirty="0" err="1">
                  <a:solidFill>
                    <a:srgbClr val="4472C4"/>
                  </a:solidFill>
                  <a:latin typeface="Calibri" panose="020F0502020204030204"/>
                </a:rPr>
                <a:t>ist</a:t>
              </a:r>
              <a:r>
                <a:rPr lang="en-US" b="1" dirty="0">
                  <a:solidFill>
                    <a:srgbClr val="4472C4"/>
                  </a:solidFill>
                  <a:latin typeface="Calibri" panose="020F0502020204030204"/>
                </a:rPr>
                <a:t> EPC </a:t>
              </a:r>
              <a:r>
                <a:rPr lang="de-DE" b="1" dirty="0">
                  <a:solidFill>
                    <a:srgbClr val="4472C4"/>
                  </a:solidFill>
                </a:rPr>
                <a:t>und wer sind die relevanten Akteure</a:t>
              </a:r>
              <a:r>
                <a:rPr lang="en-US" b="1" dirty="0">
                  <a:solidFill>
                    <a:srgbClr val="4472C4"/>
                  </a:solidFill>
                  <a:latin typeface="Calibri" panose="020F0502020204030204"/>
                </a:rPr>
                <a:t>?</a:t>
              </a:r>
            </a:p>
          </p:txBody>
        </p:sp>
      </p:grpSp>
      <p:grpSp>
        <p:nvGrpSpPr>
          <p:cNvPr id="28" name="Group 27">
            <a:extLst>
              <a:ext uri="{FF2B5EF4-FFF2-40B4-BE49-F238E27FC236}">
                <a16:creationId xmlns:a16="http://schemas.microsoft.com/office/drawing/2014/main" id="{04F6A885-5AC6-4A27-8321-86221D093F9A}"/>
              </a:ext>
            </a:extLst>
          </p:cNvPr>
          <p:cNvGrpSpPr/>
          <p:nvPr/>
        </p:nvGrpSpPr>
        <p:grpSpPr>
          <a:xfrm>
            <a:off x="974072" y="1537183"/>
            <a:ext cx="8379341" cy="252875"/>
            <a:chOff x="1128778" y="1187223"/>
            <a:chExt cx="8222316" cy="930194"/>
          </a:xfrm>
          <a:noFill/>
        </p:grpSpPr>
        <p:sp>
          <p:nvSpPr>
            <p:cNvPr id="29" name="Rectangle 28">
              <a:extLst>
                <a:ext uri="{FF2B5EF4-FFF2-40B4-BE49-F238E27FC236}">
                  <a16:creationId xmlns:a16="http://schemas.microsoft.com/office/drawing/2014/main" id="{D4161997-2E41-4E3D-AB66-D3AEA12FAAB0}"/>
                </a:ext>
              </a:extLst>
            </p:cNvPr>
            <p:cNvSpPr/>
            <p:nvPr/>
          </p:nvSpPr>
          <p:spPr>
            <a:xfrm>
              <a:off x="1128778" y="1187223"/>
              <a:ext cx="729205" cy="930194"/>
            </a:xfrm>
            <a:prstGeom prst="rect">
              <a:avLst/>
            </a:prstGeom>
            <a:solidFill>
              <a:schemeClr val="accent6"/>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defRPr/>
              </a:pPr>
              <a:r>
                <a:rPr lang="en-US" sz="2000" b="1" dirty="0">
                  <a:solidFill>
                    <a:prstClr val="white"/>
                  </a:solidFill>
                  <a:latin typeface="Calibri" panose="020F0502020204030204"/>
                </a:rPr>
                <a:t>2</a:t>
              </a:r>
            </a:p>
          </p:txBody>
        </p:sp>
        <p:sp>
          <p:nvSpPr>
            <p:cNvPr id="30" name="Rectangle 29">
              <a:extLst>
                <a:ext uri="{FF2B5EF4-FFF2-40B4-BE49-F238E27FC236}">
                  <a16:creationId xmlns:a16="http://schemas.microsoft.com/office/drawing/2014/main" id="{22157067-1517-4979-8519-D658AC91A4F4}"/>
                </a:ext>
              </a:extLst>
            </p:cNvPr>
            <p:cNvSpPr/>
            <p:nvPr/>
          </p:nvSpPr>
          <p:spPr>
            <a:xfrm>
              <a:off x="2005078" y="1187223"/>
              <a:ext cx="7346016" cy="930194"/>
            </a:xfrm>
            <a:prstGeom prst="rect">
              <a:avLst/>
            </a:prstGeom>
            <a:grp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77">
                <a:defRPr/>
              </a:pPr>
              <a:r>
                <a:rPr lang="en-US" b="1" dirty="0" err="1">
                  <a:solidFill>
                    <a:srgbClr val="4472C4"/>
                  </a:solidFill>
                </a:rPr>
                <a:t>Arten</a:t>
              </a:r>
              <a:r>
                <a:rPr lang="en-US" b="1" dirty="0">
                  <a:solidFill>
                    <a:srgbClr val="4472C4"/>
                  </a:solidFill>
                </a:rPr>
                <a:t> von EPC-</a:t>
              </a:r>
              <a:r>
                <a:rPr lang="en-US" b="1" dirty="0" err="1">
                  <a:solidFill>
                    <a:srgbClr val="4472C4"/>
                  </a:solidFill>
                </a:rPr>
                <a:t>Verträgen</a:t>
              </a:r>
              <a:endParaRPr lang="en-US" b="1" dirty="0">
                <a:solidFill>
                  <a:srgbClr val="4472C4"/>
                </a:solidFill>
                <a:latin typeface="Calibri" panose="020F0502020204030204"/>
              </a:endParaRPr>
            </a:p>
          </p:txBody>
        </p:sp>
      </p:grpSp>
      <p:grpSp>
        <p:nvGrpSpPr>
          <p:cNvPr id="34" name="Group 33">
            <a:extLst>
              <a:ext uri="{FF2B5EF4-FFF2-40B4-BE49-F238E27FC236}">
                <a16:creationId xmlns:a16="http://schemas.microsoft.com/office/drawing/2014/main" id="{54148A56-7ED1-4054-B552-C6DFF05E074E}"/>
              </a:ext>
            </a:extLst>
          </p:cNvPr>
          <p:cNvGrpSpPr/>
          <p:nvPr/>
        </p:nvGrpSpPr>
        <p:grpSpPr>
          <a:xfrm>
            <a:off x="1295168" y="1862870"/>
            <a:ext cx="8058243" cy="317095"/>
            <a:chOff x="1590893" y="1187223"/>
            <a:chExt cx="7760201" cy="930194"/>
          </a:xfrm>
        </p:grpSpPr>
        <p:sp>
          <p:nvSpPr>
            <p:cNvPr id="35" name="Rectangle 34">
              <a:extLst>
                <a:ext uri="{FF2B5EF4-FFF2-40B4-BE49-F238E27FC236}">
                  <a16:creationId xmlns:a16="http://schemas.microsoft.com/office/drawing/2014/main" id="{74ED2556-EE53-4D2B-A2F4-264A39BACF72}"/>
                </a:ext>
              </a:extLst>
            </p:cNvPr>
            <p:cNvSpPr/>
            <p:nvPr/>
          </p:nvSpPr>
          <p:spPr>
            <a:xfrm>
              <a:off x="1590893" y="1187223"/>
              <a:ext cx="729205" cy="930194"/>
            </a:xfrm>
            <a:prstGeom prst="rect">
              <a:avLst/>
            </a:prstGeom>
            <a:solidFill>
              <a:schemeClr val="accent6">
                <a:lumMod val="60000"/>
                <a:lumOff val="4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defRPr/>
              </a:pPr>
              <a:r>
                <a:rPr lang="en-US" sz="2000" b="1" dirty="0">
                  <a:solidFill>
                    <a:prstClr val="white"/>
                  </a:solidFill>
                  <a:latin typeface="Calibri" panose="020F0502020204030204"/>
                </a:rPr>
                <a:t>2A</a:t>
              </a:r>
            </a:p>
          </p:txBody>
        </p:sp>
        <p:sp>
          <p:nvSpPr>
            <p:cNvPr id="36" name="Rectangle 35">
              <a:extLst>
                <a:ext uri="{FF2B5EF4-FFF2-40B4-BE49-F238E27FC236}">
                  <a16:creationId xmlns:a16="http://schemas.microsoft.com/office/drawing/2014/main" id="{2195A090-DF04-4CCF-86AE-1533D2BBC431}"/>
                </a:ext>
              </a:extLst>
            </p:cNvPr>
            <p:cNvSpPr/>
            <p:nvPr/>
          </p:nvSpPr>
          <p:spPr>
            <a:xfrm>
              <a:off x="2448234" y="1187223"/>
              <a:ext cx="6902860" cy="930194"/>
            </a:xfrm>
            <a:prstGeom prst="rect">
              <a:avLst/>
            </a:prstGeom>
            <a:solidFill>
              <a:schemeClr val="bg1"/>
            </a:solid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77">
                <a:defRPr/>
              </a:pPr>
              <a:r>
                <a:rPr lang="en-US" b="1" i="1" dirty="0">
                  <a:solidFill>
                    <a:srgbClr val="4472C4"/>
                  </a:solidFill>
                </a:rPr>
                <a:t>Shared Savings</a:t>
              </a:r>
              <a:r>
                <a:rPr lang="en-US" b="1" dirty="0">
                  <a:solidFill>
                    <a:srgbClr val="4472C4"/>
                  </a:solidFill>
                </a:rPr>
                <a:t>-Modell</a:t>
              </a:r>
            </a:p>
          </p:txBody>
        </p:sp>
      </p:grpSp>
      <p:grpSp>
        <p:nvGrpSpPr>
          <p:cNvPr id="61" name="Group 60">
            <a:extLst>
              <a:ext uri="{FF2B5EF4-FFF2-40B4-BE49-F238E27FC236}">
                <a16:creationId xmlns:a16="http://schemas.microsoft.com/office/drawing/2014/main" id="{54148A56-7ED1-4054-B552-C6DFF05E074E}"/>
              </a:ext>
            </a:extLst>
          </p:cNvPr>
          <p:cNvGrpSpPr/>
          <p:nvPr/>
        </p:nvGrpSpPr>
        <p:grpSpPr>
          <a:xfrm>
            <a:off x="1295168" y="2218866"/>
            <a:ext cx="8058243" cy="317095"/>
            <a:chOff x="1590893" y="1187223"/>
            <a:chExt cx="7760201" cy="930194"/>
          </a:xfrm>
        </p:grpSpPr>
        <p:sp>
          <p:nvSpPr>
            <p:cNvPr id="62" name="Rectangle 61">
              <a:extLst>
                <a:ext uri="{FF2B5EF4-FFF2-40B4-BE49-F238E27FC236}">
                  <a16:creationId xmlns:a16="http://schemas.microsoft.com/office/drawing/2014/main" id="{74ED2556-EE53-4D2B-A2F4-264A39BACF72}"/>
                </a:ext>
              </a:extLst>
            </p:cNvPr>
            <p:cNvSpPr/>
            <p:nvPr/>
          </p:nvSpPr>
          <p:spPr>
            <a:xfrm>
              <a:off x="1590893" y="1187223"/>
              <a:ext cx="729205" cy="930194"/>
            </a:xfrm>
            <a:prstGeom prst="rect">
              <a:avLst/>
            </a:prstGeom>
            <a:solidFill>
              <a:schemeClr val="accent6">
                <a:lumMod val="60000"/>
                <a:lumOff val="4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defRPr/>
              </a:pPr>
              <a:r>
                <a:rPr lang="en-US" sz="2000" b="1" dirty="0">
                  <a:solidFill>
                    <a:prstClr val="white"/>
                  </a:solidFill>
                  <a:latin typeface="Calibri" panose="020F0502020204030204"/>
                </a:rPr>
                <a:t>2B</a:t>
              </a:r>
            </a:p>
          </p:txBody>
        </p:sp>
        <p:sp>
          <p:nvSpPr>
            <p:cNvPr id="63" name="Rectangle 62">
              <a:extLst>
                <a:ext uri="{FF2B5EF4-FFF2-40B4-BE49-F238E27FC236}">
                  <a16:creationId xmlns:a16="http://schemas.microsoft.com/office/drawing/2014/main" id="{2195A090-DF04-4CCF-86AE-1533D2BBC431}"/>
                </a:ext>
              </a:extLst>
            </p:cNvPr>
            <p:cNvSpPr/>
            <p:nvPr/>
          </p:nvSpPr>
          <p:spPr>
            <a:xfrm>
              <a:off x="2448234" y="1187223"/>
              <a:ext cx="6902860" cy="930194"/>
            </a:xfrm>
            <a:prstGeom prst="rect">
              <a:avLst/>
            </a:prstGeom>
            <a:solidFill>
              <a:schemeClr val="bg1"/>
            </a:solid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77">
                <a:defRPr/>
              </a:pPr>
              <a:r>
                <a:rPr lang="en-US" b="1" i="1" dirty="0">
                  <a:solidFill>
                    <a:srgbClr val="4472C4"/>
                  </a:solidFill>
                </a:rPr>
                <a:t>Guaranteed Savings</a:t>
              </a:r>
              <a:r>
                <a:rPr lang="en-US" b="1" dirty="0">
                  <a:solidFill>
                    <a:srgbClr val="4472C4"/>
                  </a:solidFill>
                </a:rPr>
                <a:t>-Modell</a:t>
              </a:r>
            </a:p>
          </p:txBody>
        </p:sp>
      </p:grpSp>
      <p:grpSp>
        <p:nvGrpSpPr>
          <p:cNvPr id="64" name="Group 63">
            <a:extLst>
              <a:ext uri="{FF2B5EF4-FFF2-40B4-BE49-F238E27FC236}">
                <a16:creationId xmlns:a16="http://schemas.microsoft.com/office/drawing/2014/main" id="{54148A56-7ED1-4054-B552-C6DFF05E074E}"/>
              </a:ext>
            </a:extLst>
          </p:cNvPr>
          <p:cNvGrpSpPr/>
          <p:nvPr/>
        </p:nvGrpSpPr>
        <p:grpSpPr>
          <a:xfrm>
            <a:off x="1713083" y="2582742"/>
            <a:ext cx="7640329" cy="351860"/>
            <a:chOff x="1590892" y="1187223"/>
            <a:chExt cx="7760202" cy="930194"/>
          </a:xfrm>
        </p:grpSpPr>
        <p:sp>
          <p:nvSpPr>
            <p:cNvPr id="65" name="Rectangle 64">
              <a:extLst>
                <a:ext uri="{FF2B5EF4-FFF2-40B4-BE49-F238E27FC236}">
                  <a16:creationId xmlns:a16="http://schemas.microsoft.com/office/drawing/2014/main" id="{74ED2556-EE53-4D2B-A2F4-264A39BACF72}"/>
                </a:ext>
              </a:extLst>
            </p:cNvPr>
            <p:cNvSpPr/>
            <p:nvPr/>
          </p:nvSpPr>
          <p:spPr>
            <a:xfrm>
              <a:off x="1590892" y="1187223"/>
              <a:ext cx="729205" cy="930194"/>
            </a:xfrm>
            <a:prstGeom prst="rect">
              <a:avLst/>
            </a:prstGeom>
            <a:solidFill>
              <a:schemeClr val="accent6">
                <a:lumMod val="60000"/>
                <a:lumOff val="4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defRPr/>
              </a:pPr>
              <a:r>
                <a:rPr lang="en-US" sz="2000" b="1" dirty="0">
                  <a:solidFill>
                    <a:prstClr val="white"/>
                  </a:solidFill>
                  <a:latin typeface="Calibri" panose="020F0502020204030204"/>
                </a:rPr>
                <a:t>2B.1</a:t>
              </a:r>
            </a:p>
          </p:txBody>
        </p:sp>
        <p:sp>
          <p:nvSpPr>
            <p:cNvPr id="66" name="Rectangle 65">
              <a:extLst>
                <a:ext uri="{FF2B5EF4-FFF2-40B4-BE49-F238E27FC236}">
                  <a16:creationId xmlns:a16="http://schemas.microsoft.com/office/drawing/2014/main" id="{2195A090-DF04-4CCF-86AE-1533D2BBC431}"/>
                </a:ext>
              </a:extLst>
            </p:cNvPr>
            <p:cNvSpPr/>
            <p:nvPr/>
          </p:nvSpPr>
          <p:spPr>
            <a:xfrm>
              <a:off x="2448234" y="1187223"/>
              <a:ext cx="6902860" cy="930194"/>
            </a:xfrm>
            <a:prstGeom prst="rect">
              <a:avLst/>
            </a:prstGeom>
            <a:solidFill>
              <a:schemeClr val="bg1"/>
            </a:solid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77">
                <a:defRPr/>
              </a:pPr>
              <a:r>
                <a:rPr lang="en-US" b="1" dirty="0" err="1">
                  <a:solidFill>
                    <a:srgbClr val="4472C4"/>
                  </a:solidFill>
                </a:rPr>
                <a:t>Vorteile</a:t>
              </a:r>
              <a:r>
                <a:rPr lang="en-US" b="1" dirty="0">
                  <a:solidFill>
                    <a:srgbClr val="4472C4"/>
                  </a:solidFill>
                </a:rPr>
                <a:t> </a:t>
              </a:r>
              <a:r>
                <a:rPr lang="en-US" b="1" dirty="0" err="1">
                  <a:solidFill>
                    <a:srgbClr val="4472C4"/>
                  </a:solidFill>
                </a:rPr>
                <a:t>im</a:t>
              </a:r>
              <a:r>
                <a:rPr lang="en-US" b="1" dirty="0">
                  <a:solidFill>
                    <a:srgbClr val="4472C4"/>
                  </a:solidFill>
                </a:rPr>
                <a:t> Detail</a:t>
              </a:r>
              <a:endParaRPr lang="en-US" b="1" dirty="0">
                <a:solidFill>
                  <a:srgbClr val="4472C4"/>
                </a:solidFill>
                <a:latin typeface="Calibri" panose="020F0502020204030204"/>
              </a:endParaRPr>
            </a:p>
          </p:txBody>
        </p:sp>
      </p:grpSp>
      <p:grpSp>
        <p:nvGrpSpPr>
          <p:cNvPr id="85" name="Group 84"/>
          <p:cNvGrpSpPr/>
          <p:nvPr/>
        </p:nvGrpSpPr>
        <p:grpSpPr>
          <a:xfrm>
            <a:off x="965836" y="4015140"/>
            <a:ext cx="8379341" cy="610200"/>
            <a:chOff x="1821146" y="3184880"/>
            <a:chExt cx="8379341" cy="610200"/>
          </a:xfrm>
        </p:grpSpPr>
        <p:grpSp>
          <p:nvGrpSpPr>
            <p:cNvPr id="86" name="Group 85">
              <a:extLst>
                <a:ext uri="{FF2B5EF4-FFF2-40B4-BE49-F238E27FC236}">
                  <a16:creationId xmlns:a16="http://schemas.microsoft.com/office/drawing/2014/main" id="{793121AC-C9C5-4486-BA42-33BB6F723AFD}"/>
                </a:ext>
              </a:extLst>
            </p:cNvPr>
            <p:cNvGrpSpPr/>
            <p:nvPr/>
          </p:nvGrpSpPr>
          <p:grpSpPr>
            <a:xfrm>
              <a:off x="1821146" y="3518827"/>
              <a:ext cx="8379341" cy="276253"/>
              <a:chOff x="1128778" y="1187223"/>
              <a:chExt cx="8222316" cy="930194"/>
            </a:xfrm>
          </p:grpSpPr>
          <p:sp>
            <p:nvSpPr>
              <p:cNvPr id="90" name="Rectangle 89">
                <a:extLst>
                  <a:ext uri="{FF2B5EF4-FFF2-40B4-BE49-F238E27FC236}">
                    <a16:creationId xmlns:a16="http://schemas.microsoft.com/office/drawing/2014/main" id="{383E1335-119D-4914-8DF2-438EEAD7D3A2}"/>
                  </a:ext>
                </a:extLst>
              </p:cNvPr>
              <p:cNvSpPr/>
              <p:nvPr/>
            </p:nvSpPr>
            <p:spPr>
              <a:xfrm>
                <a:off x="1128778" y="1187223"/>
                <a:ext cx="729205" cy="930194"/>
              </a:xfrm>
              <a:prstGeom prst="rect">
                <a:avLst/>
              </a:prstGeom>
              <a:solidFill>
                <a:schemeClr val="accent6"/>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defRPr/>
                </a:pPr>
                <a:r>
                  <a:rPr lang="en-US" sz="2000" b="1" dirty="0">
                    <a:solidFill>
                      <a:prstClr val="white"/>
                    </a:solidFill>
                    <a:latin typeface="Calibri" panose="020F0502020204030204"/>
                  </a:rPr>
                  <a:t>7</a:t>
                </a:r>
              </a:p>
            </p:txBody>
          </p:sp>
          <p:sp>
            <p:nvSpPr>
              <p:cNvPr id="91" name="Rectangle 90">
                <a:extLst>
                  <a:ext uri="{FF2B5EF4-FFF2-40B4-BE49-F238E27FC236}">
                    <a16:creationId xmlns:a16="http://schemas.microsoft.com/office/drawing/2014/main" id="{1CCDDC74-6C21-4CCA-9617-B53A8F9092B0}"/>
                  </a:ext>
                </a:extLst>
              </p:cNvPr>
              <p:cNvSpPr/>
              <p:nvPr/>
            </p:nvSpPr>
            <p:spPr>
              <a:xfrm>
                <a:off x="2005078" y="1187223"/>
                <a:ext cx="7346016" cy="930194"/>
              </a:xfrm>
              <a:prstGeom prst="rect">
                <a:avLst/>
              </a:prstGeom>
              <a:solidFill>
                <a:schemeClr val="bg1"/>
              </a:solid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77">
                  <a:defRPr/>
                </a:pPr>
                <a:r>
                  <a:rPr lang="en-US" b="1" dirty="0" err="1">
                    <a:solidFill>
                      <a:srgbClr val="4472C4"/>
                    </a:solidFill>
                    <a:latin typeface="Calibri" panose="020F0502020204030204"/>
                  </a:rPr>
                  <a:t>Fallstudie</a:t>
                </a:r>
                <a:r>
                  <a:rPr lang="en-US" b="1" dirty="0">
                    <a:solidFill>
                      <a:srgbClr val="4472C4"/>
                    </a:solidFill>
                    <a:latin typeface="Calibri" panose="020F0502020204030204"/>
                  </a:rPr>
                  <a:t>	</a:t>
                </a:r>
              </a:p>
            </p:txBody>
          </p:sp>
        </p:grpSp>
        <p:grpSp>
          <p:nvGrpSpPr>
            <p:cNvPr id="87" name="Group 86">
              <a:extLst>
                <a:ext uri="{FF2B5EF4-FFF2-40B4-BE49-F238E27FC236}">
                  <a16:creationId xmlns:a16="http://schemas.microsoft.com/office/drawing/2014/main" id="{793121AC-C9C5-4486-BA42-33BB6F723AFD}"/>
                </a:ext>
              </a:extLst>
            </p:cNvPr>
            <p:cNvGrpSpPr/>
            <p:nvPr/>
          </p:nvGrpSpPr>
          <p:grpSpPr>
            <a:xfrm>
              <a:off x="1821146" y="3184880"/>
              <a:ext cx="8379341" cy="276253"/>
              <a:chOff x="1128778" y="1187223"/>
              <a:chExt cx="8222316" cy="930194"/>
            </a:xfrm>
          </p:grpSpPr>
          <p:sp>
            <p:nvSpPr>
              <p:cNvPr id="88" name="Rectangle 87">
                <a:extLst>
                  <a:ext uri="{FF2B5EF4-FFF2-40B4-BE49-F238E27FC236}">
                    <a16:creationId xmlns:a16="http://schemas.microsoft.com/office/drawing/2014/main" id="{383E1335-119D-4914-8DF2-438EEAD7D3A2}"/>
                  </a:ext>
                </a:extLst>
              </p:cNvPr>
              <p:cNvSpPr/>
              <p:nvPr/>
            </p:nvSpPr>
            <p:spPr>
              <a:xfrm>
                <a:off x="1128778" y="1187223"/>
                <a:ext cx="729205" cy="930194"/>
              </a:xfrm>
              <a:prstGeom prst="rect">
                <a:avLst/>
              </a:prstGeom>
              <a:solidFill>
                <a:schemeClr val="accent6"/>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defRPr/>
                </a:pPr>
                <a:r>
                  <a:rPr lang="en-US" sz="2000" b="1" dirty="0">
                    <a:solidFill>
                      <a:prstClr val="white"/>
                    </a:solidFill>
                    <a:latin typeface="Calibri" panose="020F0502020204030204"/>
                  </a:rPr>
                  <a:t>6</a:t>
                </a:r>
              </a:p>
            </p:txBody>
          </p:sp>
          <p:sp>
            <p:nvSpPr>
              <p:cNvPr id="89" name="Rectangle 88">
                <a:extLst>
                  <a:ext uri="{FF2B5EF4-FFF2-40B4-BE49-F238E27FC236}">
                    <a16:creationId xmlns:a16="http://schemas.microsoft.com/office/drawing/2014/main" id="{1CCDDC74-6C21-4CCA-9617-B53A8F9092B0}"/>
                  </a:ext>
                </a:extLst>
              </p:cNvPr>
              <p:cNvSpPr/>
              <p:nvPr/>
            </p:nvSpPr>
            <p:spPr>
              <a:xfrm>
                <a:off x="2005078" y="1187223"/>
                <a:ext cx="7346016" cy="930194"/>
              </a:xfrm>
              <a:prstGeom prst="rect">
                <a:avLst/>
              </a:prstGeom>
              <a:solidFill>
                <a:schemeClr val="bg1"/>
              </a:solid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77">
                  <a:defRPr/>
                </a:pPr>
                <a:r>
                  <a:rPr lang="en-US" b="1" dirty="0">
                    <a:solidFill>
                      <a:srgbClr val="4472C4"/>
                    </a:solidFill>
                    <a:latin typeface="Calibri" panose="020F0502020204030204"/>
                  </a:rPr>
                  <a:t>EPC und die EU </a:t>
                </a:r>
              </a:p>
            </p:txBody>
          </p:sp>
        </p:grpSp>
      </p:grpSp>
      <p:grpSp>
        <p:nvGrpSpPr>
          <p:cNvPr id="94" name="Group 93">
            <a:extLst>
              <a:ext uri="{FF2B5EF4-FFF2-40B4-BE49-F238E27FC236}">
                <a16:creationId xmlns:a16="http://schemas.microsoft.com/office/drawing/2014/main" id="{793121AC-C9C5-4486-BA42-33BB6F723AFD}"/>
              </a:ext>
            </a:extLst>
          </p:cNvPr>
          <p:cNvGrpSpPr/>
          <p:nvPr/>
        </p:nvGrpSpPr>
        <p:grpSpPr>
          <a:xfrm>
            <a:off x="969952" y="4690517"/>
            <a:ext cx="8379341" cy="276253"/>
            <a:chOff x="1128778" y="1187223"/>
            <a:chExt cx="8222316" cy="930194"/>
          </a:xfrm>
        </p:grpSpPr>
        <p:sp>
          <p:nvSpPr>
            <p:cNvPr id="95" name="Rectangle 94">
              <a:extLst>
                <a:ext uri="{FF2B5EF4-FFF2-40B4-BE49-F238E27FC236}">
                  <a16:creationId xmlns:a16="http://schemas.microsoft.com/office/drawing/2014/main" id="{383E1335-119D-4914-8DF2-438EEAD7D3A2}"/>
                </a:ext>
              </a:extLst>
            </p:cNvPr>
            <p:cNvSpPr/>
            <p:nvPr/>
          </p:nvSpPr>
          <p:spPr>
            <a:xfrm>
              <a:off x="1128778" y="1187223"/>
              <a:ext cx="729205" cy="930194"/>
            </a:xfrm>
            <a:prstGeom prst="rect">
              <a:avLst/>
            </a:prstGeom>
            <a:solidFill>
              <a:schemeClr val="accent6"/>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defRPr/>
              </a:pPr>
              <a:r>
                <a:rPr lang="en-US" sz="2000" b="1" dirty="0">
                  <a:solidFill>
                    <a:prstClr val="white"/>
                  </a:solidFill>
                  <a:latin typeface="Calibri" panose="020F0502020204030204"/>
                </a:rPr>
                <a:t>8</a:t>
              </a:r>
            </a:p>
          </p:txBody>
        </p:sp>
        <p:sp>
          <p:nvSpPr>
            <p:cNvPr id="96" name="Rectangle 95">
              <a:extLst>
                <a:ext uri="{FF2B5EF4-FFF2-40B4-BE49-F238E27FC236}">
                  <a16:creationId xmlns:a16="http://schemas.microsoft.com/office/drawing/2014/main" id="{1CCDDC74-6C21-4CCA-9617-B53A8F9092B0}"/>
                </a:ext>
              </a:extLst>
            </p:cNvPr>
            <p:cNvSpPr/>
            <p:nvPr/>
          </p:nvSpPr>
          <p:spPr>
            <a:xfrm>
              <a:off x="2005078" y="1187223"/>
              <a:ext cx="7346016" cy="930194"/>
            </a:xfrm>
            <a:prstGeom prst="rect">
              <a:avLst/>
            </a:prstGeom>
            <a:solidFill>
              <a:schemeClr val="bg1"/>
            </a:solid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77">
                <a:defRPr/>
              </a:pPr>
              <a:r>
                <a:rPr lang="en-US" b="1" dirty="0" err="1">
                  <a:solidFill>
                    <a:srgbClr val="4472C4"/>
                  </a:solidFill>
                </a:rPr>
                <a:t>Beispiele</a:t>
              </a:r>
              <a:r>
                <a:rPr lang="en-US" b="1" dirty="0">
                  <a:solidFill>
                    <a:srgbClr val="4472C4"/>
                  </a:solidFill>
                </a:rPr>
                <a:t> und </a:t>
              </a:r>
              <a:r>
                <a:rPr lang="en-US" b="1" dirty="0" err="1">
                  <a:solidFill>
                    <a:srgbClr val="4472C4"/>
                  </a:solidFill>
                </a:rPr>
                <a:t>Fallstudien</a:t>
              </a:r>
              <a:endParaRPr lang="en-US" b="1" dirty="0">
                <a:solidFill>
                  <a:srgbClr val="4472C4"/>
                </a:solidFill>
                <a:latin typeface="Calibri" panose="020F0502020204030204"/>
              </a:endParaRPr>
            </a:p>
          </p:txBody>
        </p:sp>
      </p:grpSp>
      <p:grpSp>
        <p:nvGrpSpPr>
          <p:cNvPr id="48" name="Group 47">
            <a:extLst>
              <a:ext uri="{FF2B5EF4-FFF2-40B4-BE49-F238E27FC236}">
                <a16:creationId xmlns:a16="http://schemas.microsoft.com/office/drawing/2014/main" id="{04F6A885-5AC6-4A27-8321-86221D093F9A}"/>
              </a:ext>
            </a:extLst>
          </p:cNvPr>
          <p:cNvGrpSpPr/>
          <p:nvPr/>
        </p:nvGrpSpPr>
        <p:grpSpPr>
          <a:xfrm>
            <a:off x="969952" y="3014406"/>
            <a:ext cx="8379341" cy="252875"/>
            <a:chOff x="1128778" y="1187223"/>
            <a:chExt cx="8222316" cy="930194"/>
          </a:xfrm>
          <a:solidFill>
            <a:srgbClr val="FFC000"/>
          </a:solidFill>
        </p:grpSpPr>
        <p:sp>
          <p:nvSpPr>
            <p:cNvPr id="49" name="Rectangle 48">
              <a:extLst>
                <a:ext uri="{FF2B5EF4-FFF2-40B4-BE49-F238E27FC236}">
                  <a16:creationId xmlns:a16="http://schemas.microsoft.com/office/drawing/2014/main" id="{D4161997-2E41-4E3D-AB66-D3AEA12FAAB0}"/>
                </a:ext>
              </a:extLst>
            </p:cNvPr>
            <p:cNvSpPr/>
            <p:nvPr/>
          </p:nvSpPr>
          <p:spPr>
            <a:xfrm>
              <a:off x="1128778" y="1187223"/>
              <a:ext cx="729205" cy="930194"/>
            </a:xfrm>
            <a:prstGeom prst="rect">
              <a:avLst/>
            </a:prstGeom>
            <a:solidFill>
              <a:schemeClr val="accent6"/>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defRPr/>
              </a:pPr>
              <a:r>
                <a:rPr lang="en-US" sz="2000" b="1" dirty="0">
                  <a:solidFill>
                    <a:prstClr val="white"/>
                  </a:solidFill>
                  <a:latin typeface="Calibri" panose="020F0502020204030204"/>
                </a:rPr>
                <a:t>3</a:t>
              </a:r>
            </a:p>
          </p:txBody>
        </p:sp>
        <p:sp>
          <p:nvSpPr>
            <p:cNvPr id="51" name="Rectangle 50">
              <a:extLst>
                <a:ext uri="{FF2B5EF4-FFF2-40B4-BE49-F238E27FC236}">
                  <a16:creationId xmlns:a16="http://schemas.microsoft.com/office/drawing/2014/main" id="{22157067-1517-4979-8519-D658AC91A4F4}"/>
                </a:ext>
              </a:extLst>
            </p:cNvPr>
            <p:cNvSpPr/>
            <p:nvPr/>
          </p:nvSpPr>
          <p:spPr>
            <a:xfrm>
              <a:off x="2005078" y="1187223"/>
              <a:ext cx="7346016" cy="930194"/>
            </a:xfrm>
            <a:prstGeom prst="rect">
              <a:avLst/>
            </a:prstGeom>
            <a:no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77">
                <a:defRPr/>
              </a:pPr>
              <a:r>
                <a:rPr lang="en-US" b="1" dirty="0">
                  <a:solidFill>
                    <a:srgbClr val="4472C4"/>
                  </a:solidFill>
                  <a:latin typeface="Calibri" panose="020F0502020204030204"/>
                </a:rPr>
                <a:t>EPC-</a:t>
              </a:r>
              <a:r>
                <a:rPr lang="en-US" b="1" dirty="0" err="1">
                  <a:solidFill>
                    <a:srgbClr val="4472C4"/>
                  </a:solidFill>
                  <a:latin typeface="Calibri" panose="020F0502020204030204"/>
                </a:rPr>
                <a:t>Prozess</a:t>
              </a:r>
              <a:endParaRPr lang="en-US" b="1" dirty="0">
                <a:solidFill>
                  <a:srgbClr val="4472C4"/>
                </a:solidFill>
                <a:latin typeface="Calibri" panose="020F0502020204030204"/>
              </a:endParaRPr>
            </a:p>
          </p:txBody>
        </p:sp>
      </p:grpSp>
      <p:grpSp>
        <p:nvGrpSpPr>
          <p:cNvPr id="52" name="Group 51">
            <a:extLst>
              <a:ext uri="{FF2B5EF4-FFF2-40B4-BE49-F238E27FC236}">
                <a16:creationId xmlns:a16="http://schemas.microsoft.com/office/drawing/2014/main" id="{04F6A885-5AC6-4A27-8321-86221D093F9A}"/>
              </a:ext>
            </a:extLst>
          </p:cNvPr>
          <p:cNvGrpSpPr/>
          <p:nvPr/>
        </p:nvGrpSpPr>
        <p:grpSpPr>
          <a:xfrm>
            <a:off x="969952" y="3347085"/>
            <a:ext cx="8379341" cy="252875"/>
            <a:chOff x="1128778" y="1187223"/>
            <a:chExt cx="8222316" cy="930194"/>
          </a:xfrm>
          <a:solidFill>
            <a:srgbClr val="FFC000"/>
          </a:solidFill>
        </p:grpSpPr>
        <p:sp>
          <p:nvSpPr>
            <p:cNvPr id="53" name="Rectangle 52">
              <a:extLst>
                <a:ext uri="{FF2B5EF4-FFF2-40B4-BE49-F238E27FC236}">
                  <a16:creationId xmlns:a16="http://schemas.microsoft.com/office/drawing/2014/main" id="{D4161997-2E41-4E3D-AB66-D3AEA12FAAB0}"/>
                </a:ext>
              </a:extLst>
            </p:cNvPr>
            <p:cNvSpPr/>
            <p:nvPr/>
          </p:nvSpPr>
          <p:spPr>
            <a:xfrm>
              <a:off x="1128778" y="1187223"/>
              <a:ext cx="729205" cy="930194"/>
            </a:xfrm>
            <a:prstGeom prst="rect">
              <a:avLst/>
            </a:prstGeom>
            <a:solidFill>
              <a:schemeClr val="accent6"/>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defRPr/>
              </a:pPr>
              <a:r>
                <a:rPr lang="en-US" sz="2000" b="1" dirty="0">
                  <a:solidFill>
                    <a:prstClr val="white"/>
                  </a:solidFill>
                  <a:latin typeface="Calibri" panose="020F0502020204030204"/>
                </a:rPr>
                <a:t>4</a:t>
              </a:r>
            </a:p>
          </p:txBody>
        </p:sp>
        <p:sp>
          <p:nvSpPr>
            <p:cNvPr id="54" name="Rectangle 53">
              <a:extLst>
                <a:ext uri="{FF2B5EF4-FFF2-40B4-BE49-F238E27FC236}">
                  <a16:creationId xmlns:a16="http://schemas.microsoft.com/office/drawing/2014/main" id="{22157067-1517-4979-8519-D658AC91A4F4}"/>
                </a:ext>
              </a:extLst>
            </p:cNvPr>
            <p:cNvSpPr/>
            <p:nvPr/>
          </p:nvSpPr>
          <p:spPr>
            <a:xfrm>
              <a:off x="2005078" y="1187223"/>
              <a:ext cx="7346016" cy="930194"/>
            </a:xfrm>
            <a:prstGeom prst="rect">
              <a:avLst/>
            </a:prstGeom>
            <a:no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77">
                <a:defRPr/>
              </a:pPr>
              <a:r>
                <a:rPr lang="en-US" b="1" dirty="0">
                  <a:solidFill>
                    <a:srgbClr val="4472C4"/>
                  </a:solidFill>
                </a:rPr>
                <a:t>EPC-</a:t>
              </a:r>
              <a:r>
                <a:rPr lang="en-US" b="1" dirty="0" err="1">
                  <a:solidFill>
                    <a:srgbClr val="4472C4"/>
                  </a:solidFill>
                </a:rPr>
                <a:t>Finanzierung</a:t>
              </a:r>
              <a:endParaRPr lang="en-US" b="1" dirty="0">
                <a:solidFill>
                  <a:srgbClr val="4472C4"/>
                </a:solidFill>
                <a:latin typeface="Calibri" panose="020F0502020204030204"/>
              </a:endParaRPr>
            </a:p>
          </p:txBody>
        </p:sp>
      </p:grpSp>
      <p:grpSp>
        <p:nvGrpSpPr>
          <p:cNvPr id="55" name="Group 54">
            <a:extLst>
              <a:ext uri="{FF2B5EF4-FFF2-40B4-BE49-F238E27FC236}">
                <a16:creationId xmlns:a16="http://schemas.microsoft.com/office/drawing/2014/main" id="{04F6A885-5AC6-4A27-8321-86221D093F9A}"/>
              </a:ext>
            </a:extLst>
          </p:cNvPr>
          <p:cNvGrpSpPr/>
          <p:nvPr/>
        </p:nvGrpSpPr>
        <p:grpSpPr>
          <a:xfrm>
            <a:off x="969952" y="3682338"/>
            <a:ext cx="8379341" cy="252875"/>
            <a:chOff x="1128778" y="1187223"/>
            <a:chExt cx="8222316" cy="930194"/>
          </a:xfrm>
          <a:solidFill>
            <a:srgbClr val="FFC000"/>
          </a:solidFill>
        </p:grpSpPr>
        <p:sp>
          <p:nvSpPr>
            <p:cNvPr id="56" name="Rectangle 55">
              <a:extLst>
                <a:ext uri="{FF2B5EF4-FFF2-40B4-BE49-F238E27FC236}">
                  <a16:creationId xmlns:a16="http://schemas.microsoft.com/office/drawing/2014/main" id="{D4161997-2E41-4E3D-AB66-D3AEA12FAAB0}"/>
                </a:ext>
              </a:extLst>
            </p:cNvPr>
            <p:cNvSpPr/>
            <p:nvPr/>
          </p:nvSpPr>
          <p:spPr>
            <a:xfrm>
              <a:off x="1128778" y="1187223"/>
              <a:ext cx="729205" cy="930194"/>
            </a:xfrm>
            <a:prstGeom prst="rect">
              <a:avLst/>
            </a:prstGeom>
            <a:solidFill>
              <a:schemeClr val="accent6"/>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defRPr/>
              </a:pPr>
              <a:r>
                <a:rPr lang="en-US" sz="2000" b="1" dirty="0">
                  <a:solidFill>
                    <a:prstClr val="white"/>
                  </a:solidFill>
                  <a:latin typeface="Calibri" panose="020F0502020204030204"/>
                </a:rPr>
                <a:t>5</a:t>
              </a:r>
            </a:p>
          </p:txBody>
        </p:sp>
        <p:sp>
          <p:nvSpPr>
            <p:cNvPr id="57" name="Rectangle 56">
              <a:extLst>
                <a:ext uri="{FF2B5EF4-FFF2-40B4-BE49-F238E27FC236}">
                  <a16:creationId xmlns:a16="http://schemas.microsoft.com/office/drawing/2014/main" id="{22157067-1517-4979-8519-D658AC91A4F4}"/>
                </a:ext>
              </a:extLst>
            </p:cNvPr>
            <p:cNvSpPr/>
            <p:nvPr/>
          </p:nvSpPr>
          <p:spPr>
            <a:xfrm>
              <a:off x="2005078" y="1187223"/>
              <a:ext cx="7346016" cy="930194"/>
            </a:xfrm>
            <a:prstGeom prst="rect">
              <a:avLst/>
            </a:prstGeom>
            <a:no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77">
                <a:defRPr/>
              </a:pPr>
              <a:r>
                <a:rPr lang="en-US" b="1" dirty="0">
                  <a:solidFill>
                    <a:srgbClr val="4472C4"/>
                  </a:solidFill>
                </a:rPr>
                <a:t>EPC-</a:t>
              </a:r>
              <a:r>
                <a:rPr lang="en-US" b="1" dirty="0" err="1">
                  <a:solidFill>
                    <a:srgbClr val="4472C4"/>
                  </a:solidFill>
                </a:rPr>
                <a:t>Barrieren</a:t>
              </a:r>
              <a:endParaRPr lang="en-US" b="1" dirty="0">
                <a:solidFill>
                  <a:srgbClr val="4472C4"/>
                </a:solidFill>
                <a:latin typeface="Calibri" panose="020F0502020204030204"/>
              </a:endParaRPr>
            </a:p>
          </p:txBody>
        </p:sp>
      </p:grpSp>
    </p:spTree>
    <p:extLst>
      <p:ext uri="{BB962C8B-B14F-4D97-AF65-F5344CB8AC3E}">
        <p14:creationId xmlns:p14="http://schemas.microsoft.com/office/powerpoint/2010/main" val="30527085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 name="Picture 6" descr="declutter-checklist">
            <a:extLst>
              <a:ext uri="{FF2B5EF4-FFF2-40B4-BE49-F238E27FC236}">
                <a16:creationId xmlns:a16="http://schemas.microsoft.com/office/drawing/2014/main" id="{4479BF9C-F9E4-4AA8-A574-31BDCC47386F}"/>
              </a:ext>
            </a:extLst>
          </p:cNvPr>
          <p:cNvPicPr>
            <a:picLocks noChangeAspect="1" noChangeArrowheads="1"/>
          </p:cNvPicPr>
          <p:nvPr>
            <p:custDataLst>
              <p:tags r:id="rId2"/>
            </p:custDataLst>
          </p:nvPr>
        </p:nvPicPr>
        <p:blipFill>
          <a:blip r:embed="rId6">
            <a:extLst>
              <a:ext uri="{28A0092B-C50C-407E-A947-70E740481C1C}">
                <a14:useLocalDpi xmlns:a14="http://schemas.microsoft.com/office/drawing/2010/main" val="0"/>
              </a:ext>
            </a:extLst>
          </a:blip>
          <a:srcRect/>
          <a:stretch>
            <a:fillRect/>
          </a:stretch>
        </p:blipFill>
        <p:spPr bwMode="gray">
          <a:xfrm>
            <a:off x="9008068" y="3226088"/>
            <a:ext cx="3183933" cy="2743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6" name="Object 5" hidden="1">
            <a:extLst>
              <a:ext uri="{FF2B5EF4-FFF2-40B4-BE49-F238E27FC236}">
                <a16:creationId xmlns:a16="http://schemas.microsoft.com/office/drawing/2014/main" id="{8E5124B0-3A92-4585-8F27-3D7F36083E90}"/>
              </a:ext>
            </a:extLst>
          </p:cNvPr>
          <p:cNvGraphicFramePr>
            <a:graphicFrameLocks noChangeAspect="1"/>
          </p:cNvGraphicFramePr>
          <p:nvPr>
            <p:custDataLst>
              <p:tags r:id="rId3"/>
            </p:custDataLst>
          </p:nvPr>
        </p:nvGraphicFramePr>
        <p:xfrm>
          <a:off x="1525589" y="1589"/>
          <a:ext cx="1588" cy="1588"/>
        </p:xfrm>
        <a:graphic>
          <a:graphicData uri="http://schemas.openxmlformats.org/presentationml/2006/ole">
            <mc:AlternateContent xmlns:mc="http://schemas.openxmlformats.org/markup-compatibility/2006">
              <mc:Choice xmlns:v="urn:schemas-microsoft-com:vml" Requires="v">
                <p:oleObj spid="_x0000_s20710" name="think-cell Slide" r:id="rId7" imgW="425" imgH="426" progId="TCLayout.ActiveDocument.1">
                  <p:embed/>
                </p:oleObj>
              </mc:Choice>
              <mc:Fallback>
                <p:oleObj name="think-cell Slide" r:id="rId7" imgW="425" imgH="426" progId="TCLayout.ActiveDocument.1">
                  <p:embed/>
                  <p:pic>
                    <p:nvPicPr>
                      <p:cNvPr id="6" name="Object 5" hidden="1">
                        <a:extLst>
                          <a:ext uri="{FF2B5EF4-FFF2-40B4-BE49-F238E27FC236}">
                            <a16:creationId xmlns:a16="http://schemas.microsoft.com/office/drawing/2014/main" id="{8E5124B0-3A92-4585-8F27-3D7F36083E90}"/>
                          </a:ext>
                        </a:extLst>
                      </p:cNvPr>
                      <p:cNvPicPr/>
                      <p:nvPr/>
                    </p:nvPicPr>
                    <p:blipFill>
                      <a:blip r:embed="rId8"/>
                      <a:stretch>
                        <a:fillRect/>
                      </a:stretch>
                    </p:blipFill>
                    <p:spPr>
                      <a:xfrm>
                        <a:off x="1525589" y="1589"/>
                        <a:ext cx="1588" cy="1588"/>
                      </a:xfrm>
                      <a:prstGeom prst="rect">
                        <a:avLst/>
                      </a:prstGeom>
                    </p:spPr>
                  </p:pic>
                </p:oleObj>
              </mc:Fallback>
            </mc:AlternateContent>
          </a:graphicData>
        </a:graphic>
      </p:graphicFrame>
      <p:sp>
        <p:nvSpPr>
          <p:cNvPr id="7" name="Rectangle 6" hidden="1">
            <a:extLst>
              <a:ext uri="{FF2B5EF4-FFF2-40B4-BE49-F238E27FC236}">
                <a16:creationId xmlns:a16="http://schemas.microsoft.com/office/drawing/2014/main" id="{3ECA6C22-BC38-4F94-9B01-12D2F57294C4}"/>
              </a:ext>
            </a:extLst>
          </p:cNvPr>
          <p:cNvSpPr/>
          <p:nvPr>
            <p:custDataLst>
              <p:tags r:id="rId4"/>
            </p:custDataLst>
          </p:nvPr>
        </p:nvSpPr>
        <p:spPr>
          <a:xfrm>
            <a:off x="1524001" y="1"/>
            <a:ext cx="158751" cy="15875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algn="ctr" defTabSz="914377">
              <a:lnSpc>
                <a:spcPct val="90000"/>
              </a:lnSpc>
              <a:spcBef>
                <a:spcPct val="0"/>
              </a:spcBef>
              <a:spcAft>
                <a:spcPct val="0"/>
              </a:spcAft>
              <a:defRPr/>
            </a:pPr>
            <a:endParaRPr lang="en-GB" sz="2800" b="1" dirty="0">
              <a:solidFill>
                <a:prstClr val="white"/>
              </a:solidFill>
              <a:latin typeface="Calibri" panose="020F0502020204030204" pitchFamily="34" charset="0"/>
              <a:cs typeface="Calibri" panose="020F0502020204030204" pitchFamily="34" charset="0"/>
              <a:sym typeface="Calibri" panose="020F0502020204030204" pitchFamily="34" charset="0"/>
            </a:endParaRPr>
          </a:p>
        </p:txBody>
      </p:sp>
      <p:sp>
        <p:nvSpPr>
          <p:cNvPr id="9" name="Slide Number Placeholder 8"/>
          <p:cNvSpPr>
            <a:spLocks noGrp="1"/>
          </p:cNvSpPr>
          <p:nvPr>
            <p:ph type="sldNum" sz="quarter" idx="12"/>
          </p:nvPr>
        </p:nvSpPr>
        <p:spPr/>
        <p:txBody>
          <a:bodyPr/>
          <a:lstStyle/>
          <a:p>
            <a:pPr defTabSz="914377">
              <a:defRPr/>
            </a:pPr>
            <a:fld id="{C77C6C3F-668B-4AF5-BFA9-0F657EB068D6}" type="slidenum">
              <a:rPr lang="pl-PL">
                <a:solidFill>
                  <a:prstClr val="black">
                    <a:tint val="75000"/>
                  </a:prstClr>
                </a:solidFill>
                <a:latin typeface="Calibri" panose="020F0502020204030204"/>
              </a:rPr>
              <a:pPr defTabSz="914377">
                <a:defRPr/>
              </a:pPr>
              <a:t>5</a:t>
            </a:fld>
            <a:endParaRPr lang="pl-PL">
              <a:solidFill>
                <a:prstClr val="black">
                  <a:tint val="75000"/>
                </a:prstClr>
              </a:solidFill>
              <a:latin typeface="Calibri" panose="020F0502020204030204"/>
            </a:endParaRPr>
          </a:p>
        </p:txBody>
      </p:sp>
      <p:sp>
        <p:nvSpPr>
          <p:cNvPr id="2" name="Tytuł 1">
            <a:extLst>
              <a:ext uri="{FF2B5EF4-FFF2-40B4-BE49-F238E27FC236}">
                <a16:creationId xmlns:a16="http://schemas.microsoft.com/office/drawing/2014/main" id="{DA12DFBB-F130-407B-9144-7CE7D934051D}"/>
              </a:ext>
            </a:extLst>
          </p:cNvPr>
          <p:cNvSpPr>
            <a:spLocks noGrp="1"/>
          </p:cNvSpPr>
          <p:nvPr>
            <p:ph type="title"/>
          </p:nvPr>
        </p:nvSpPr>
        <p:spPr>
          <a:xfrm>
            <a:off x="717430" y="399630"/>
            <a:ext cx="10515600" cy="523875"/>
          </a:xfrm>
        </p:spPr>
        <p:txBody>
          <a:bodyPr>
            <a:noAutofit/>
          </a:bodyPr>
          <a:lstStyle/>
          <a:p>
            <a:r>
              <a:rPr lang="en-GB" dirty="0" err="1">
                <a:latin typeface="Calibri"/>
                <a:cs typeface="Calibri"/>
              </a:rPr>
              <a:t>Übersicht</a:t>
            </a:r>
            <a:r>
              <a:rPr lang="en-GB" dirty="0">
                <a:latin typeface="Calibri"/>
                <a:cs typeface="Calibri"/>
              </a:rPr>
              <a:t> der </a:t>
            </a:r>
            <a:r>
              <a:rPr lang="en-GB" dirty="0" err="1">
                <a:latin typeface="Calibri"/>
                <a:cs typeface="Calibri"/>
              </a:rPr>
              <a:t>abgedeckten</a:t>
            </a:r>
            <a:r>
              <a:rPr lang="en-GB" dirty="0">
                <a:latin typeface="Calibri"/>
                <a:cs typeface="Calibri"/>
              </a:rPr>
              <a:t> </a:t>
            </a:r>
            <a:r>
              <a:rPr lang="en-GB" dirty="0" err="1">
                <a:latin typeface="Calibri"/>
                <a:cs typeface="Calibri"/>
              </a:rPr>
              <a:t>Themen</a:t>
            </a:r>
            <a:endParaRPr lang="pl-PL" dirty="0">
              <a:latin typeface="Calibri"/>
              <a:cs typeface="Calibri"/>
            </a:endParaRPr>
          </a:p>
        </p:txBody>
      </p:sp>
      <p:sp>
        <p:nvSpPr>
          <p:cNvPr id="27" name="Rectangle 26">
            <a:extLst>
              <a:ext uri="{FF2B5EF4-FFF2-40B4-BE49-F238E27FC236}">
                <a16:creationId xmlns:a16="http://schemas.microsoft.com/office/drawing/2014/main" id="{1CCDDC74-6C21-4CCA-9617-B53A8F9092B0}"/>
              </a:ext>
            </a:extLst>
          </p:cNvPr>
          <p:cNvSpPr/>
          <p:nvPr/>
        </p:nvSpPr>
        <p:spPr>
          <a:xfrm>
            <a:off x="1867107" y="1207568"/>
            <a:ext cx="7486306" cy="276253"/>
          </a:xfrm>
          <a:prstGeom prst="rect">
            <a:avLst/>
          </a:prstGeom>
          <a:solidFill>
            <a:srgbClr val="FFC000"/>
          </a:solid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77">
              <a:defRPr/>
            </a:pPr>
            <a:r>
              <a:rPr lang="en-US" b="1" dirty="0">
                <a:solidFill>
                  <a:srgbClr val="4472C4"/>
                </a:solidFill>
                <a:latin typeface="Calibri" panose="020F0502020204030204"/>
              </a:rPr>
              <a:t>Was </a:t>
            </a:r>
            <a:r>
              <a:rPr lang="en-US" b="1" dirty="0" err="1">
                <a:solidFill>
                  <a:srgbClr val="4472C4"/>
                </a:solidFill>
                <a:latin typeface="Calibri" panose="020F0502020204030204"/>
              </a:rPr>
              <a:t>ist</a:t>
            </a:r>
            <a:r>
              <a:rPr lang="en-US" b="1" dirty="0">
                <a:solidFill>
                  <a:srgbClr val="4472C4"/>
                </a:solidFill>
                <a:latin typeface="Calibri" panose="020F0502020204030204"/>
              </a:rPr>
              <a:t> EPC </a:t>
            </a:r>
            <a:r>
              <a:rPr lang="de-DE" b="1" dirty="0">
                <a:solidFill>
                  <a:srgbClr val="4472C4"/>
                </a:solidFill>
              </a:rPr>
              <a:t>und wer sind die relevanten Akteure</a:t>
            </a:r>
            <a:r>
              <a:rPr lang="en-US" b="1" dirty="0">
                <a:solidFill>
                  <a:srgbClr val="4472C4"/>
                </a:solidFill>
                <a:latin typeface="Calibri" panose="020F0502020204030204"/>
              </a:rPr>
              <a:t>?</a:t>
            </a:r>
          </a:p>
        </p:txBody>
      </p:sp>
      <p:grpSp>
        <p:nvGrpSpPr>
          <p:cNvPr id="28" name="Group 27">
            <a:extLst>
              <a:ext uri="{FF2B5EF4-FFF2-40B4-BE49-F238E27FC236}">
                <a16:creationId xmlns:a16="http://schemas.microsoft.com/office/drawing/2014/main" id="{04F6A885-5AC6-4A27-8321-86221D093F9A}"/>
              </a:ext>
            </a:extLst>
          </p:cNvPr>
          <p:cNvGrpSpPr/>
          <p:nvPr/>
        </p:nvGrpSpPr>
        <p:grpSpPr>
          <a:xfrm>
            <a:off x="974072" y="1537183"/>
            <a:ext cx="8379341" cy="252875"/>
            <a:chOff x="1128778" y="1187223"/>
            <a:chExt cx="8222316" cy="930194"/>
          </a:xfrm>
          <a:noFill/>
        </p:grpSpPr>
        <p:sp>
          <p:nvSpPr>
            <p:cNvPr id="29" name="Rectangle 28">
              <a:extLst>
                <a:ext uri="{FF2B5EF4-FFF2-40B4-BE49-F238E27FC236}">
                  <a16:creationId xmlns:a16="http://schemas.microsoft.com/office/drawing/2014/main" id="{D4161997-2E41-4E3D-AB66-D3AEA12FAAB0}"/>
                </a:ext>
              </a:extLst>
            </p:cNvPr>
            <p:cNvSpPr/>
            <p:nvPr/>
          </p:nvSpPr>
          <p:spPr>
            <a:xfrm>
              <a:off x="1128778" y="1187223"/>
              <a:ext cx="729205" cy="930194"/>
            </a:xfrm>
            <a:prstGeom prst="rect">
              <a:avLst/>
            </a:prstGeom>
            <a:solidFill>
              <a:schemeClr val="accent6"/>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defRPr/>
              </a:pPr>
              <a:r>
                <a:rPr lang="en-US" sz="2000" b="1" dirty="0">
                  <a:solidFill>
                    <a:prstClr val="white"/>
                  </a:solidFill>
                  <a:latin typeface="Calibri" panose="020F0502020204030204"/>
                </a:rPr>
                <a:t>2</a:t>
              </a:r>
            </a:p>
          </p:txBody>
        </p:sp>
        <p:sp>
          <p:nvSpPr>
            <p:cNvPr id="30" name="Rectangle 29">
              <a:extLst>
                <a:ext uri="{FF2B5EF4-FFF2-40B4-BE49-F238E27FC236}">
                  <a16:creationId xmlns:a16="http://schemas.microsoft.com/office/drawing/2014/main" id="{22157067-1517-4979-8519-D658AC91A4F4}"/>
                </a:ext>
              </a:extLst>
            </p:cNvPr>
            <p:cNvSpPr/>
            <p:nvPr/>
          </p:nvSpPr>
          <p:spPr>
            <a:xfrm>
              <a:off x="2005078" y="1187223"/>
              <a:ext cx="7346016" cy="930194"/>
            </a:xfrm>
            <a:prstGeom prst="rect">
              <a:avLst/>
            </a:prstGeom>
            <a:grp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77">
                <a:defRPr/>
              </a:pPr>
              <a:r>
                <a:rPr lang="en-US" b="1" dirty="0" err="1">
                  <a:solidFill>
                    <a:srgbClr val="4472C4"/>
                  </a:solidFill>
                </a:rPr>
                <a:t>Arten</a:t>
              </a:r>
              <a:r>
                <a:rPr lang="en-US" b="1" dirty="0">
                  <a:solidFill>
                    <a:srgbClr val="4472C4"/>
                  </a:solidFill>
                </a:rPr>
                <a:t> von EPC-</a:t>
              </a:r>
              <a:r>
                <a:rPr lang="en-US" b="1" dirty="0" err="1">
                  <a:solidFill>
                    <a:srgbClr val="4472C4"/>
                  </a:solidFill>
                </a:rPr>
                <a:t>Verträgen</a:t>
              </a:r>
              <a:endParaRPr lang="en-US" b="1" dirty="0">
                <a:solidFill>
                  <a:srgbClr val="4472C4"/>
                </a:solidFill>
                <a:latin typeface="Calibri" panose="020F0502020204030204"/>
              </a:endParaRPr>
            </a:p>
          </p:txBody>
        </p:sp>
      </p:grpSp>
      <p:grpSp>
        <p:nvGrpSpPr>
          <p:cNvPr id="34" name="Group 33">
            <a:extLst>
              <a:ext uri="{FF2B5EF4-FFF2-40B4-BE49-F238E27FC236}">
                <a16:creationId xmlns:a16="http://schemas.microsoft.com/office/drawing/2014/main" id="{54148A56-7ED1-4054-B552-C6DFF05E074E}"/>
              </a:ext>
            </a:extLst>
          </p:cNvPr>
          <p:cNvGrpSpPr/>
          <p:nvPr/>
        </p:nvGrpSpPr>
        <p:grpSpPr>
          <a:xfrm>
            <a:off x="1295168" y="1862870"/>
            <a:ext cx="8058243" cy="317095"/>
            <a:chOff x="1590893" y="1187223"/>
            <a:chExt cx="7760201" cy="930194"/>
          </a:xfrm>
        </p:grpSpPr>
        <p:sp>
          <p:nvSpPr>
            <p:cNvPr id="35" name="Rectangle 34">
              <a:extLst>
                <a:ext uri="{FF2B5EF4-FFF2-40B4-BE49-F238E27FC236}">
                  <a16:creationId xmlns:a16="http://schemas.microsoft.com/office/drawing/2014/main" id="{74ED2556-EE53-4D2B-A2F4-264A39BACF72}"/>
                </a:ext>
              </a:extLst>
            </p:cNvPr>
            <p:cNvSpPr/>
            <p:nvPr/>
          </p:nvSpPr>
          <p:spPr>
            <a:xfrm>
              <a:off x="1590893" y="1187223"/>
              <a:ext cx="729205" cy="930194"/>
            </a:xfrm>
            <a:prstGeom prst="rect">
              <a:avLst/>
            </a:prstGeom>
            <a:solidFill>
              <a:schemeClr val="accent6">
                <a:lumMod val="60000"/>
                <a:lumOff val="4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defRPr/>
              </a:pPr>
              <a:r>
                <a:rPr lang="en-US" sz="2000" b="1" dirty="0">
                  <a:solidFill>
                    <a:prstClr val="white"/>
                  </a:solidFill>
                  <a:latin typeface="Calibri" panose="020F0502020204030204"/>
                </a:rPr>
                <a:t>2A</a:t>
              </a:r>
            </a:p>
          </p:txBody>
        </p:sp>
        <p:sp>
          <p:nvSpPr>
            <p:cNvPr id="36" name="Rectangle 35">
              <a:extLst>
                <a:ext uri="{FF2B5EF4-FFF2-40B4-BE49-F238E27FC236}">
                  <a16:creationId xmlns:a16="http://schemas.microsoft.com/office/drawing/2014/main" id="{2195A090-DF04-4CCF-86AE-1533D2BBC431}"/>
                </a:ext>
              </a:extLst>
            </p:cNvPr>
            <p:cNvSpPr/>
            <p:nvPr/>
          </p:nvSpPr>
          <p:spPr>
            <a:xfrm>
              <a:off x="2448234" y="1187223"/>
              <a:ext cx="6902860" cy="930194"/>
            </a:xfrm>
            <a:prstGeom prst="rect">
              <a:avLst/>
            </a:prstGeom>
            <a:solidFill>
              <a:schemeClr val="bg1"/>
            </a:solid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77">
                <a:defRPr/>
              </a:pPr>
              <a:r>
                <a:rPr lang="en-US" b="1" i="1" dirty="0">
                  <a:solidFill>
                    <a:srgbClr val="4472C4"/>
                  </a:solidFill>
                </a:rPr>
                <a:t>Shared Savings</a:t>
              </a:r>
              <a:r>
                <a:rPr lang="en-US" b="1" dirty="0">
                  <a:solidFill>
                    <a:srgbClr val="4472C4"/>
                  </a:solidFill>
                </a:rPr>
                <a:t>-Modell</a:t>
              </a:r>
              <a:endParaRPr lang="en-US" b="1" dirty="0">
                <a:solidFill>
                  <a:srgbClr val="4472C4"/>
                </a:solidFill>
                <a:latin typeface="Calibri" panose="020F0502020204030204"/>
              </a:endParaRPr>
            </a:p>
          </p:txBody>
        </p:sp>
      </p:grpSp>
      <p:grpSp>
        <p:nvGrpSpPr>
          <p:cNvPr id="61" name="Group 60">
            <a:extLst>
              <a:ext uri="{FF2B5EF4-FFF2-40B4-BE49-F238E27FC236}">
                <a16:creationId xmlns:a16="http://schemas.microsoft.com/office/drawing/2014/main" id="{54148A56-7ED1-4054-B552-C6DFF05E074E}"/>
              </a:ext>
            </a:extLst>
          </p:cNvPr>
          <p:cNvGrpSpPr/>
          <p:nvPr/>
        </p:nvGrpSpPr>
        <p:grpSpPr>
          <a:xfrm>
            <a:off x="1295168" y="2218866"/>
            <a:ext cx="8058243" cy="317095"/>
            <a:chOff x="1590893" y="1187223"/>
            <a:chExt cx="7760201" cy="930194"/>
          </a:xfrm>
        </p:grpSpPr>
        <p:sp>
          <p:nvSpPr>
            <p:cNvPr id="62" name="Rectangle 61">
              <a:extLst>
                <a:ext uri="{FF2B5EF4-FFF2-40B4-BE49-F238E27FC236}">
                  <a16:creationId xmlns:a16="http://schemas.microsoft.com/office/drawing/2014/main" id="{74ED2556-EE53-4D2B-A2F4-264A39BACF72}"/>
                </a:ext>
              </a:extLst>
            </p:cNvPr>
            <p:cNvSpPr/>
            <p:nvPr/>
          </p:nvSpPr>
          <p:spPr>
            <a:xfrm>
              <a:off x="1590893" y="1187223"/>
              <a:ext cx="729205" cy="930194"/>
            </a:xfrm>
            <a:prstGeom prst="rect">
              <a:avLst/>
            </a:prstGeom>
            <a:solidFill>
              <a:schemeClr val="accent6">
                <a:lumMod val="60000"/>
                <a:lumOff val="4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defRPr/>
              </a:pPr>
              <a:r>
                <a:rPr lang="en-US" sz="2000" b="1" dirty="0">
                  <a:solidFill>
                    <a:prstClr val="white"/>
                  </a:solidFill>
                  <a:latin typeface="Calibri" panose="020F0502020204030204"/>
                </a:rPr>
                <a:t>2B</a:t>
              </a:r>
            </a:p>
          </p:txBody>
        </p:sp>
        <p:sp>
          <p:nvSpPr>
            <p:cNvPr id="63" name="Rectangle 62">
              <a:extLst>
                <a:ext uri="{FF2B5EF4-FFF2-40B4-BE49-F238E27FC236}">
                  <a16:creationId xmlns:a16="http://schemas.microsoft.com/office/drawing/2014/main" id="{2195A090-DF04-4CCF-86AE-1533D2BBC431}"/>
                </a:ext>
              </a:extLst>
            </p:cNvPr>
            <p:cNvSpPr/>
            <p:nvPr/>
          </p:nvSpPr>
          <p:spPr>
            <a:xfrm>
              <a:off x="2448234" y="1187223"/>
              <a:ext cx="6902860" cy="930194"/>
            </a:xfrm>
            <a:prstGeom prst="rect">
              <a:avLst/>
            </a:prstGeom>
            <a:solidFill>
              <a:schemeClr val="bg1"/>
            </a:solid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77">
                <a:defRPr/>
              </a:pPr>
              <a:r>
                <a:rPr lang="en-US" b="1" i="1" dirty="0">
                  <a:solidFill>
                    <a:srgbClr val="4472C4"/>
                  </a:solidFill>
                  <a:latin typeface="Calibri" panose="020F0502020204030204"/>
                </a:rPr>
                <a:t>Guaranteed Savings</a:t>
              </a:r>
              <a:r>
                <a:rPr lang="en-US" b="1" dirty="0">
                  <a:solidFill>
                    <a:srgbClr val="4472C4"/>
                  </a:solidFill>
                </a:rPr>
                <a:t>-Modell</a:t>
              </a:r>
              <a:endParaRPr lang="en-US" b="1" i="1" dirty="0">
                <a:solidFill>
                  <a:srgbClr val="4472C4"/>
                </a:solidFill>
                <a:latin typeface="Calibri" panose="020F0502020204030204"/>
              </a:endParaRPr>
            </a:p>
          </p:txBody>
        </p:sp>
      </p:grpSp>
      <p:grpSp>
        <p:nvGrpSpPr>
          <p:cNvPr id="64" name="Group 63">
            <a:extLst>
              <a:ext uri="{FF2B5EF4-FFF2-40B4-BE49-F238E27FC236}">
                <a16:creationId xmlns:a16="http://schemas.microsoft.com/office/drawing/2014/main" id="{54148A56-7ED1-4054-B552-C6DFF05E074E}"/>
              </a:ext>
            </a:extLst>
          </p:cNvPr>
          <p:cNvGrpSpPr/>
          <p:nvPr/>
        </p:nvGrpSpPr>
        <p:grpSpPr>
          <a:xfrm>
            <a:off x="1713083" y="2582742"/>
            <a:ext cx="7640329" cy="351860"/>
            <a:chOff x="1590892" y="1187223"/>
            <a:chExt cx="7760202" cy="930194"/>
          </a:xfrm>
        </p:grpSpPr>
        <p:sp>
          <p:nvSpPr>
            <p:cNvPr id="65" name="Rectangle 64">
              <a:extLst>
                <a:ext uri="{FF2B5EF4-FFF2-40B4-BE49-F238E27FC236}">
                  <a16:creationId xmlns:a16="http://schemas.microsoft.com/office/drawing/2014/main" id="{74ED2556-EE53-4D2B-A2F4-264A39BACF72}"/>
                </a:ext>
              </a:extLst>
            </p:cNvPr>
            <p:cNvSpPr/>
            <p:nvPr/>
          </p:nvSpPr>
          <p:spPr>
            <a:xfrm>
              <a:off x="1590892" y="1187223"/>
              <a:ext cx="729205" cy="930194"/>
            </a:xfrm>
            <a:prstGeom prst="rect">
              <a:avLst/>
            </a:prstGeom>
            <a:solidFill>
              <a:schemeClr val="accent6">
                <a:lumMod val="60000"/>
                <a:lumOff val="4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defRPr/>
              </a:pPr>
              <a:r>
                <a:rPr lang="en-US" sz="2000" b="1" dirty="0">
                  <a:solidFill>
                    <a:prstClr val="white"/>
                  </a:solidFill>
                  <a:latin typeface="Calibri" panose="020F0502020204030204"/>
                </a:rPr>
                <a:t>2B.1</a:t>
              </a:r>
            </a:p>
          </p:txBody>
        </p:sp>
        <p:sp>
          <p:nvSpPr>
            <p:cNvPr id="66" name="Rectangle 65">
              <a:extLst>
                <a:ext uri="{FF2B5EF4-FFF2-40B4-BE49-F238E27FC236}">
                  <a16:creationId xmlns:a16="http://schemas.microsoft.com/office/drawing/2014/main" id="{2195A090-DF04-4CCF-86AE-1533D2BBC431}"/>
                </a:ext>
              </a:extLst>
            </p:cNvPr>
            <p:cNvSpPr/>
            <p:nvPr/>
          </p:nvSpPr>
          <p:spPr>
            <a:xfrm>
              <a:off x="2448234" y="1187223"/>
              <a:ext cx="6902860" cy="930194"/>
            </a:xfrm>
            <a:prstGeom prst="rect">
              <a:avLst/>
            </a:prstGeom>
            <a:solidFill>
              <a:schemeClr val="bg1"/>
            </a:solid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77">
                <a:defRPr/>
              </a:pPr>
              <a:r>
                <a:rPr lang="en-US" b="1" dirty="0" err="1">
                  <a:solidFill>
                    <a:srgbClr val="4472C4"/>
                  </a:solidFill>
                </a:rPr>
                <a:t>Vorteile</a:t>
              </a:r>
              <a:r>
                <a:rPr lang="en-US" b="1" dirty="0">
                  <a:solidFill>
                    <a:srgbClr val="4472C4"/>
                  </a:solidFill>
                </a:rPr>
                <a:t> </a:t>
              </a:r>
              <a:r>
                <a:rPr lang="en-US" b="1" dirty="0" err="1">
                  <a:solidFill>
                    <a:srgbClr val="4472C4"/>
                  </a:solidFill>
                </a:rPr>
                <a:t>im</a:t>
              </a:r>
              <a:r>
                <a:rPr lang="en-US" b="1" dirty="0">
                  <a:solidFill>
                    <a:srgbClr val="4472C4"/>
                  </a:solidFill>
                </a:rPr>
                <a:t> Detail</a:t>
              </a:r>
              <a:endParaRPr lang="en-US" b="1" dirty="0">
                <a:solidFill>
                  <a:srgbClr val="4472C4"/>
                </a:solidFill>
                <a:latin typeface="Calibri" panose="020F0502020204030204"/>
              </a:endParaRPr>
            </a:p>
          </p:txBody>
        </p:sp>
      </p:grpSp>
      <p:grpSp>
        <p:nvGrpSpPr>
          <p:cNvPr id="85" name="Group 84"/>
          <p:cNvGrpSpPr/>
          <p:nvPr/>
        </p:nvGrpSpPr>
        <p:grpSpPr>
          <a:xfrm>
            <a:off x="965836" y="4015140"/>
            <a:ext cx="8379341" cy="610200"/>
            <a:chOff x="1821146" y="3184880"/>
            <a:chExt cx="8379341" cy="610200"/>
          </a:xfrm>
        </p:grpSpPr>
        <p:grpSp>
          <p:nvGrpSpPr>
            <p:cNvPr id="86" name="Group 85">
              <a:extLst>
                <a:ext uri="{FF2B5EF4-FFF2-40B4-BE49-F238E27FC236}">
                  <a16:creationId xmlns:a16="http://schemas.microsoft.com/office/drawing/2014/main" id="{793121AC-C9C5-4486-BA42-33BB6F723AFD}"/>
                </a:ext>
              </a:extLst>
            </p:cNvPr>
            <p:cNvGrpSpPr/>
            <p:nvPr/>
          </p:nvGrpSpPr>
          <p:grpSpPr>
            <a:xfrm>
              <a:off x="1821146" y="3518827"/>
              <a:ext cx="8379341" cy="276253"/>
              <a:chOff x="1128778" y="1187223"/>
              <a:chExt cx="8222316" cy="930194"/>
            </a:xfrm>
          </p:grpSpPr>
          <p:sp>
            <p:nvSpPr>
              <p:cNvPr id="90" name="Rectangle 89">
                <a:extLst>
                  <a:ext uri="{FF2B5EF4-FFF2-40B4-BE49-F238E27FC236}">
                    <a16:creationId xmlns:a16="http://schemas.microsoft.com/office/drawing/2014/main" id="{383E1335-119D-4914-8DF2-438EEAD7D3A2}"/>
                  </a:ext>
                </a:extLst>
              </p:cNvPr>
              <p:cNvSpPr/>
              <p:nvPr/>
            </p:nvSpPr>
            <p:spPr>
              <a:xfrm>
                <a:off x="1128778" y="1187223"/>
                <a:ext cx="729205" cy="930194"/>
              </a:xfrm>
              <a:prstGeom prst="rect">
                <a:avLst/>
              </a:prstGeom>
              <a:solidFill>
                <a:schemeClr val="accent6"/>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defRPr/>
                </a:pPr>
                <a:r>
                  <a:rPr lang="en-US" sz="2000" b="1" dirty="0">
                    <a:solidFill>
                      <a:prstClr val="white"/>
                    </a:solidFill>
                    <a:latin typeface="Calibri" panose="020F0502020204030204"/>
                  </a:rPr>
                  <a:t>7</a:t>
                </a:r>
              </a:p>
            </p:txBody>
          </p:sp>
          <p:sp>
            <p:nvSpPr>
              <p:cNvPr id="91" name="Rectangle 90">
                <a:extLst>
                  <a:ext uri="{FF2B5EF4-FFF2-40B4-BE49-F238E27FC236}">
                    <a16:creationId xmlns:a16="http://schemas.microsoft.com/office/drawing/2014/main" id="{1CCDDC74-6C21-4CCA-9617-B53A8F9092B0}"/>
                  </a:ext>
                </a:extLst>
              </p:cNvPr>
              <p:cNvSpPr/>
              <p:nvPr/>
            </p:nvSpPr>
            <p:spPr>
              <a:xfrm>
                <a:off x="2005078" y="1187223"/>
                <a:ext cx="7346016" cy="930194"/>
              </a:xfrm>
              <a:prstGeom prst="rect">
                <a:avLst/>
              </a:prstGeom>
              <a:solidFill>
                <a:schemeClr val="bg1"/>
              </a:solid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77">
                  <a:defRPr/>
                </a:pPr>
                <a:r>
                  <a:rPr lang="en-US" b="1" dirty="0" err="1">
                    <a:solidFill>
                      <a:srgbClr val="4472C4"/>
                    </a:solidFill>
                    <a:latin typeface="Calibri" panose="020F0502020204030204"/>
                  </a:rPr>
                  <a:t>Fallstudie</a:t>
                </a:r>
                <a:r>
                  <a:rPr lang="en-US" b="1" dirty="0">
                    <a:solidFill>
                      <a:srgbClr val="4472C4"/>
                    </a:solidFill>
                    <a:latin typeface="Calibri" panose="020F0502020204030204"/>
                  </a:rPr>
                  <a:t>	</a:t>
                </a:r>
              </a:p>
            </p:txBody>
          </p:sp>
        </p:grpSp>
        <p:grpSp>
          <p:nvGrpSpPr>
            <p:cNvPr id="87" name="Group 86">
              <a:extLst>
                <a:ext uri="{FF2B5EF4-FFF2-40B4-BE49-F238E27FC236}">
                  <a16:creationId xmlns:a16="http://schemas.microsoft.com/office/drawing/2014/main" id="{793121AC-C9C5-4486-BA42-33BB6F723AFD}"/>
                </a:ext>
              </a:extLst>
            </p:cNvPr>
            <p:cNvGrpSpPr/>
            <p:nvPr/>
          </p:nvGrpSpPr>
          <p:grpSpPr>
            <a:xfrm>
              <a:off x="1821146" y="3184880"/>
              <a:ext cx="8379341" cy="276253"/>
              <a:chOff x="1128778" y="1187223"/>
              <a:chExt cx="8222316" cy="930194"/>
            </a:xfrm>
          </p:grpSpPr>
          <p:sp>
            <p:nvSpPr>
              <p:cNvPr id="88" name="Rectangle 87">
                <a:extLst>
                  <a:ext uri="{FF2B5EF4-FFF2-40B4-BE49-F238E27FC236}">
                    <a16:creationId xmlns:a16="http://schemas.microsoft.com/office/drawing/2014/main" id="{383E1335-119D-4914-8DF2-438EEAD7D3A2}"/>
                  </a:ext>
                </a:extLst>
              </p:cNvPr>
              <p:cNvSpPr/>
              <p:nvPr/>
            </p:nvSpPr>
            <p:spPr>
              <a:xfrm>
                <a:off x="1128778" y="1187223"/>
                <a:ext cx="729205" cy="930194"/>
              </a:xfrm>
              <a:prstGeom prst="rect">
                <a:avLst/>
              </a:prstGeom>
              <a:solidFill>
                <a:schemeClr val="accent6"/>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defRPr/>
                </a:pPr>
                <a:r>
                  <a:rPr lang="en-US" sz="2000" b="1" dirty="0">
                    <a:solidFill>
                      <a:prstClr val="white"/>
                    </a:solidFill>
                    <a:latin typeface="Calibri" panose="020F0502020204030204"/>
                  </a:rPr>
                  <a:t>6</a:t>
                </a:r>
              </a:p>
            </p:txBody>
          </p:sp>
          <p:sp>
            <p:nvSpPr>
              <p:cNvPr id="89" name="Rectangle 88">
                <a:extLst>
                  <a:ext uri="{FF2B5EF4-FFF2-40B4-BE49-F238E27FC236}">
                    <a16:creationId xmlns:a16="http://schemas.microsoft.com/office/drawing/2014/main" id="{1CCDDC74-6C21-4CCA-9617-B53A8F9092B0}"/>
                  </a:ext>
                </a:extLst>
              </p:cNvPr>
              <p:cNvSpPr/>
              <p:nvPr/>
            </p:nvSpPr>
            <p:spPr>
              <a:xfrm>
                <a:off x="2005078" y="1187223"/>
                <a:ext cx="7346016" cy="930194"/>
              </a:xfrm>
              <a:prstGeom prst="rect">
                <a:avLst/>
              </a:prstGeom>
              <a:solidFill>
                <a:schemeClr val="bg1"/>
              </a:solid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77">
                  <a:defRPr/>
                </a:pPr>
                <a:r>
                  <a:rPr lang="en-US" b="1" dirty="0">
                    <a:solidFill>
                      <a:srgbClr val="4472C4"/>
                    </a:solidFill>
                  </a:rPr>
                  <a:t>EPC </a:t>
                </a:r>
                <a:r>
                  <a:rPr lang="en-US" b="1" dirty="0">
                    <a:solidFill>
                      <a:srgbClr val="4472C4"/>
                    </a:solidFill>
                    <a:latin typeface="Calibri" panose="020F0502020204030204"/>
                  </a:rPr>
                  <a:t>und die EU </a:t>
                </a:r>
              </a:p>
            </p:txBody>
          </p:sp>
        </p:grpSp>
      </p:grpSp>
      <p:grpSp>
        <p:nvGrpSpPr>
          <p:cNvPr id="94" name="Group 93">
            <a:extLst>
              <a:ext uri="{FF2B5EF4-FFF2-40B4-BE49-F238E27FC236}">
                <a16:creationId xmlns:a16="http://schemas.microsoft.com/office/drawing/2014/main" id="{793121AC-C9C5-4486-BA42-33BB6F723AFD}"/>
              </a:ext>
            </a:extLst>
          </p:cNvPr>
          <p:cNvGrpSpPr/>
          <p:nvPr/>
        </p:nvGrpSpPr>
        <p:grpSpPr>
          <a:xfrm>
            <a:off x="969952" y="4690517"/>
            <a:ext cx="8379341" cy="276253"/>
            <a:chOff x="1128778" y="1187223"/>
            <a:chExt cx="8222316" cy="930194"/>
          </a:xfrm>
        </p:grpSpPr>
        <p:sp>
          <p:nvSpPr>
            <p:cNvPr id="95" name="Rectangle 94">
              <a:extLst>
                <a:ext uri="{FF2B5EF4-FFF2-40B4-BE49-F238E27FC236}">
                  <a16:creationId xmlns:a16="http://schemas.microsoft.com/office/drawing/2014/main" id="{383E1335-119D-4914-8DF2-438EEAD7D3A2}"/>
                </a:ext>
              </a:extLst>
            </p:cNvPr>
            <p:cNvSpPr/>
            <p:nvPr/>
          </p:nvSpPr>
          <p:spPr>
            <a:xfrm>
              <a:off x="1128778" y="1187223"/>
              <a:ext cx="729205" cy="930194"/>
            </a:xfrm>
            <a:prstGeom prst="rect">
              <a:avLst/>
            </a:prstGeom>
            <a:solidFill>
              <a:schemeClr val="accent6"/>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defRPr/>
              </a:pPr>
              <a:r>
                <a:rPr lang="en-US" sz="2000" b="1" dirty="0">
                  <a:solidFill>
                    <a:prstClr val="white"/>
                  </a:solidFill>
                  <a:latin typeface="Calibri" panose="020F0502020204030204"/>
                </a:rPr>
                <a:t>8</a:t>
              </a:r>
            </a:p>
          </p:txBody>
        </p:sp>
        <p:sp>
          <p:nvSpPr>
            <p:cNvPr id="96" name="Rectangle 95">
              <a:extLst>
                <a:ext uri="{FF2B5EF4-FFF2-40B4-BE49-F238E27FC236}">
                  <a16:creationId xmlns:a16="http://schemas.microsoft.com/office/drawing/2014/main" id="{1CCDDC74-6C21-4CCA-9617-B53A8F9092B0}"/>
                </a:ext>
              </a:extLst>
            </p:cNvPr>
            <p:cNvSpPr/>
            <p:nvPr/>
          </p:nvSpPr>
          <p:spPr>
            <a:xfrm>
              <a:off x="2005078" y="1187223"/>
              <a:ext cx="7346016" cy="930194"/>
            </a:xfrm>
            <a:prstGeom prst="rect">
              <a:avLst/>
            </a:prstGeom>
            <a:solidFill>
              <a:schemeClr val="bg1"/>
            </a:solid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77">
                <a:defRPr/>
              </a:pPr>
              <a:r>
                <a:rPr lang="en-US" b="1" dirty="0" err="1">
                  <a:solidFill>
                    <a:srgbClr val="4472C4"/>
                  </a:solidFill>
                </a:rPr>
                <a:t>Beispiele</a:t>
              </a:r>
              <a:r>
                <a:rPr lang="en-US" b="1" dirty="0">
                  <a:solidFill>
                    <a:srgbClr val="4472C4"/>
                  </a:solidFill>
                </a:rPr>
                <a:t> und </a:t>
              </a:r>
              <a:r>
                <a:rPr lang="en-US" b="1" dirty="0" err="1">
                  <a:solidFill>
                    <a:srgbClr val="4472C4"/>
                  </a:solidFill>
                </a:rPr>
                <a:t>Fallstudien</a:t>
              </a:r>
              <a:endParaRPr lang="en-US" b="1" dirty="0">
                <a:solidFill>
                  <a:srgbClr val="4472C4"/>
                </a:solidFill>
                <a:latin typeface="Calibri" panose="020F0502020204030204"/>
              </a:endParaRPr>
            </a:p>
          </p:txBody>
        </p:sp>
      </p:grpSp>
      <p:grpSp>
        <p:nvGrpSpPr>
          <p:cNvPr id="48" name="Group 47">
            <a:extLst>
              <a:ext uri="{FF2B5EF4-FFF2-40B4-BE49-F238E27FC236}">
                <a16:creationId xmlns:a16="http://schemas.microsoft.com/office/drawing/2014/main" id="{04F6A885-5AC6-4A27-8321-86221D093F9A}"/>
              </a:ext>
            </a:extLst>
          </p:cNvPr>
          <p:cNvGrpSpPr/>
          <p:nvPr/>
        </p:nvGrpSpPr>
        <p:grpSpPr>
          <a:xfrm>
            <a:off x="969952" y="3014406"/>
            <a:ext cx="8379341" cy="252875"/>
            <a:chOff x="1128778" y="1187223"/>
            <a:chExt cx="8222316" cy="930194"/>
          </a:xfrm>
          <a:solidFill>
            <a:srgbClr val="FFC000"/>
          </a:solidFill>
        </p:grpSpPr>
        <p:sp>
          <p:nvSpPr>
            <p:cNvPr id="49" name="Rectangle 48">
              <a:extLst>
                <a:ext uri="{FF2B5EF4-FFF2-40B4-BE49-F238E27FC236}">
                  <a16:creationId xmlns:a16="http://schemas.microsoft.com/office/drawing/2014/main" id="{D4161997-2E41-4E3D-AB66-D3AEA12FAAB0}"/>
                </a:ext>
              </a:extLst>
            </p:cNvPr>
            <p:cNvSpPr/>
            <p:nvPr/>
          </p:nvSpPr>
          <p:spPr>
            <a:xfrm>
              <a:off x="1128778" y="1187223"/>
              <a:ext cx="729205" cy="930194"/>
            </a:xfrm>
            <a:prstGeom prst="rect">
              <a:avLst/>
            </a:prstGeom>
            <a:solidFill>
              <a:schemeClr val="accent6"/>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defRPr/>
              </a:pPr>
              <a:r>
                <a:rPr lang="en-US" sz="2000" b="1" dirty="0">
                  <a:solidFill>
                    <a:prstClr val="white"/>
                  </a:solidFill>
                  <a:latin typeface="Calibri" panose="020F0502020204030204"/>
                </a:rPr>
                <a:t>3</a:t>
              </a:r>
            </a:p>
          </p:txBody>
        </p:sp>
        <p:sp>
          <p:nvSpPr>
            <p:cNvPr id="51" name="Rectangle 50">
              <a:extLst>
                <a:ext uri="{FF2B5EF4-FFF2-40B4-BE49-F238E27FC236}">
                  <a16:creationId xmlns:a16="http://schemas.microsoft.com/office/drawing/2014/main" id="{22157067-1517-4979-8519-D658AC91A4F4}"/>
                </a:ext>
              </a:extLst>
            </p:cNvPr>
            <p:cNvSpPr/>
            <p:nvPr/>
          </p:nvSpPr>
          <p:spPr>
            <a:xfrm>
              <a:off x="2005078" y="1187223"/>
              <a:ext cx="7346016" cy="930194"/>
            </a:xfrm>
            <a:prstGeom prst="rect">
              <a:avLst/>
            </a:prstGeom>
            <a:no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77">
                <a:defRPr/>
              </a:pPr>
              <a:r>
                <a:rPr lang="en-US" b="1" dirty="0">
                  <a:solidFill>
                    <a:srgbClr val="4472C4"/>
                  </a:solidFill>
                </a:rPr>
                <a:t>EPC-</a:t>
              </a:r>
              <a:r>
                <a:rPr lang="en-US" b="1" dirty="0" err="1">
                  <a:solidFill>
                    <a:srgbClr val="4472C4"/>
                  </a:solidFill>
                  <a:latin typeface="Calibri" panose="020F0502020204030204"/>
                </a:rPr>
                <a:t>Prozess</a:t>
              </a:r>
              <a:endParaRPr lang="en-US" b="1" dirty="0">
                <a:solidFill>
                  <a:srgbClr val="4472C4"/>
                </a:solidFill>
                <a:latin typeface="Calibri" panose="020F0502020204030204"/>
              </a:endParaRPr>
            </a:p>
          </p:txBody>
        </p:sp>
      </p:grpSp>
      <p:grpSp>
        <p:nvGrpSpPr>
          <p:cNvPr id="52" name="Group 51">
            <a:extLst>
              <a:ext uri="{FF2B5EF4-FFF2-40B4-BE49-F238E27FC236}">
                <a16:creationId xmlns:a16="http://schemas.microsoft.com/office/drawing/2014/main" id="{04F6A885-5AC6-4A27-8321-86221D093F9A}"/>
              </a:ext>
            </a:extLst>
          </p:cNvPr>
          <p:cNvGrpSpPr/>
          <p:nvPr/>
        </p:nvGrpSpPr>
        <p:grpSpPr>
          <a:xfrm>
            <a:off x="969952" y="3347085"/>
            <a:ext cx="8379341" cy="252875"/>
            <a:chOff x="1128778" y="1187223"/>
            <a:chExt cx="8222316" cy="930194"/>
          </a:xfrm>
          <a:solidFill>
            <a:srgbClr val="FFC000"/>
          </a:solidFill>
        </p:grpSpPr>
        <p:sp>
          <p:nvSpPr>
            <p:cNvPr id="53" name="Rectangle 52">
              <a:extLst>
                <a:ext uri="{FF2B5EF4-FFF2-40B4-BE49-F238E27FC236}">
                  <a16:creationId xmlns:a16="http://schemas.microsoft.com/office/drawing/2014/main" id="{D4161997-2E41-4E3D-AB66-D3AEA12FAAB0}"/>
                </a:ext>
              </a:extLst>
            </p:cNvPr>
            <p:cNvSpPr/>
            <p:nvPr/>
          </p:nvSpPr>
          <p:spPr>
            <a:xfrm>
              <a:off x="1128778" y="1187223"/>
              <a:ext cx="729205" cy="930194"/>
            </a:xfrm>
            <a:prstGeom prst="rect">
              <a:avLst/>
            </a:prstGeom>
            <a:solidFill>
              <a:schemeClr val="accent6"/>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defRPr/>
              </a:pPr>
              <a:r>
                <a:rPr lang="en-US" sz="2000" b="1" dirty="0">
                  <a:solidFill>
                    <a:prstClr val="white"/>
                  </a:solidFill>
                  <a:latin typeface="Calibri" panose="020F0502020204030204"/>
                </a:rPr>
                <a:t>4</a:t>
              </a:r>
            </a:p>
          </p:txBody>
        </p:sp>
        <p:sp>
          <p:nvSpPr>
            <p:cNvPr id="54" name="Rectangle 53">
              <a:extLst>
                <a:ext uri="{FF2B5EF4-FFF2-40B4-BE49-F238E27FC236}">
                  <a16:creationId xmlns:a16="http://schemas.microsoft.com/office/drawing/2014/main" id="{22157067-1517-4979-8519-D658AC91A4F4}"/>
                </a:ext>
              </a:extLst>
            </p:cNvPr>
            <p:cNvSpPr/>
            <p:nvPr/>
          </p:nvSpPr>
          <p:spPr>
            <a:xfrm>
              <a:off x="2005078" y="1187223"/>
              <a:ext cx="7346016" cy="930194"/>
            </a:xfrm>
            <a:prstGeom prst="rect">
              <a:avLst/>
            </a:prstGeom>
            <a:no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77">
                <a:defRPr/>
              </a:pPr>
              <a:r>
                <a:rPr lang="en-US" b="1" dirty="0">
                  <a:solidFill>
                    <a:srgbClr val="4472C4"/>
                  </a:solidFill>
                </a:rPr>
                <a:t>EPC-</a:t>
              </a:r>
              <a:r>
                <a:rPr lang="en-US" b="1" dirty="0" err="1">
                  <a:solidFill>
                    <a:srgbClr val="4472C4"/>
                  </a:solidFill>
                </a:rPr>
                <a:t>Finanzierung</a:t>
              </a:r>
              <a:endParaRPr lang="en-US" b="1" dirty="0">
                <a:solidFill>
                  <a:srgbClr val="4472C4"/>
                </a:solidFill>
                <a:latin typeface="Calibri" panose="020F0502020204030204"/>
              </a:endParaRPr>
            </a:p>
          </p:txBody>
        </p:sp>
      </p:grpSp>
      <p:grpSp>
        <p:nvGrpSpPr>
          <p:cNvPr id="55" name="Group 54">
            <a:extLst>
              <a:ext uri="{FF2B5EF4-FFF2-40B4-BE49-F238E27FC236}">
                <a16:creationId xmlns:a16="http://schemas.microsoft.com/office/drawing/2014/main" id="{04F6A885-5AC6-4A27-8321-86221D093F9A}"/>
              </a:ext>
            </a:extLst>
          </p:cNvPr>
          <p:cNvGrpSpPr/>
          <p:nvPr/>
        </p:nvGrpSpPr>
        <p:grpSpPr>
          <a:xfrm>
            <a:off x="969952" y="3682338"/>
            <a:ext cx="8379341" cy="252875"/>
            <a:chOff x="1128778" y="1187223"/>
            <a:chExt cx="8222316" cy="930194"/>
          </a:xfrm>
          <a:solidFill>
            <a:srgbClr val="FFC000"/>
          </a:solidFill>
        </p:grpSpPr>
        <p:sp>
          <p:nvSpPr>
            <p:cNvPr id="56" name="Rectangle 55">
              <a:extLst>
                <a:ext uri="{FF2B5EF4-FFF2-40B4-BE49-F238E27FC236}">
                  <a16:creationId xmlns:a16="http://schemas.microsoft.com/office/drawing/2014/main" id="{D4161997-2E41-4E3D-AB66-D3AEA12FAAB0}"/>
                </a:ext>
              </a:extLst>
            </p:cNvPr>
            <p:cNvSpPr/>
            <p:nvPr/>
          </p:nvSpPr>
          <p:spPr>
            <a:xfrm>
              <a:off x="1128778" y="1187223"/>
              <a:ext cx="729205" cy="930194"/>
            </a:xfrm>
            <a:prstGeom prst="rect">
              <a:avLst/>
            </a:prstGeom>
            <a:solidFill>
              <a:schemeClr val="accent6"/>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defRPr/>
              </a:pPr>
              <a:r>
                <a:rPr lang="en-US" sz="2000" b="1" dirty="0">
                  <a:solidFill>
                    <a:prstClr val="white"/>
                  </a:solidFill>
                  <a:latin typeface="Calibri" panose="020F0502020204030204"/>
                </a:rPr>
                <a:t>5</a:t>
              </a:r>
            </a:p>
          </p:txBody>
        </p:sp>
        <p:sp>
          <p:nvSpPr>
            <p:cNvPr id="57" name="Rectangle 56">
              <a:extLst>
                <a:ext uri="{FF2B5EF4-FFF2-40B4-BE49-F238E27FC236}">
                  <a16:creationId xmlns:a16="http://schemas.microsoft.com/office/drawing/2014/main" id="{22157067-1517-4979-8519-D658AC91A4F4}"/>
                </a:ext>
              </a:extLst>
            </p:cNvPr>
            <p:cNvSpPr/>
            <p:nvPr/>
          </p:nvSpPr>
          <p:spPr>
            <a:xfrm>
              <a:off x="2005078" y="1187223"/>
              <a:ext cx="7346016" cy="930194"/>
            </a:xfrm>
            <a:prstGeom prst="rect">
              <a:avLst/>
            </a:prstGeom>
            <a:no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77">
                <a:defRPr/>
              </a:pPr>
              <a:r>
                <a:rPr lang="en-US" b="1" dirty="0">
                  <a:solidFill>
                    <a:srgbClr val="4472C4"/>
                  </a:solidFill>
                </a:rPr>
                <a:t>EPC-</a:t>
              </a:r>
              <a:r>
                <a:rPr lang="en-US" b="1" dirty="0" err="1">
                  <a:solidFill>
                    <a:srgbClr val="4472C4"/>
                  </a:solidFill>
                </a:rPr>
                <a:t>Barrieren</a:t>
              </a:r>
              <a:endParaRPr lang="en-US" b="1" dirty="0">
                <a:solidFill>
                  <a:srgbClr val="4472C4"/>
                </a:solidFill>
              </a:endParaRPr>
            </a:p>
          </p:txBody>
        </p:sp>
      </p:grpSp>
      <p:sp>
        <p:nvSpPr>
          <p:cNvPr id="41" name="Rectangle 25">
            <a:extLst>
              <a:ext uri="{FF2B5EF4-FFF2-40B4-BE49-F238E27FC236}">
                <a16:creationId xmlns:a16="http://schemas.microsoft.com/office/drawing/2014/main" id="{8E74C09D-8ABE-455B-B74F-4804D68AEDA6}"/>
              </a:ext>
            </a:extLst>
          </p:cNvPr>
          <p:cNvSpPr/>
          <p:nvPr/>
        </p:nvSpPr>
        <p:spPr>
          <a:xfrm>
            <a:off x="974072" y="1207568"/>
            <a:ext cx="743131" cy="276253"/>
          </a:xfrm>
          <a:prstGeom prst="rect">
            <a:avLst/>
          </a:prstGeom>
          <a:solidFill>
            <a:schemeClr val="accent4"/>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defRPr/>
            </a:pPr>
            <a:r>
              <a:rPr lang="en-US" sz="2000" b="1" dirty="0">
                <a:solidFill>
                  <a:prstClr val="white"/>
                </a:solidFill>
                <a:latin typeface="Calibri" panose="020F0502020204030204"/>
              </a:rPr>
              <a:t>1</a:t>
            </a:r>
          </a:p>
        </p:txBody>
      </p:sp>
    </p:spTree>
    <p:extLst>
      <p:ext uri="{BB962C8B-B14F-4D97-AF65-F5344CB8AC3E}">
        <p14:creationId xmlns:p14="http://schemas.microsoft.com/office/powerpoint/2010/main" val="22980142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38199" y="2043668"/>
            <a:ext cx="10404355" cy="2623582"/>
          </a:xfrm>
        </p:spPr>
        <p:txBody>
          <a:bodyPr>
            <a:normAutofit/>
          </a:bodyPr>
          <a:lstStyle/>
          <a:p>
            <a:r>
              <a:rPr lang="en-US" sz="2400" dirty="0"/>
              <a:t>EPC </a:t>
            </a:r>
            <a:r>
              <a:rPr lang="en-US" sz="2400" dirty="0" err="1"/>
              <a:t>steht</a:t>
            </a:r>
            <a:r>
              <a:rPr lang="en-US" sz="2400" dirty="0"/>
              <a:t> </a:t>
            </a:r>
            <a:r>
              <a:rPr lang="en-US" sz="2400" dirty="0" err="1"/>
              <a:t>für</a:t>
            </a:r>
            <a:r>
              <a:rPr lang="en-US" sz="2400" dirty="0"/>
              <a:t> </a:t>
            </a:r>
            <a:r>
              <a:rPr lang="en-US" sz="2400" b="1" dirty="0" err="1"/>
              <a:t>Energiespar</a:t>
            </a:r>
            <a:r>
              <a:rPr lang="en-US" sz="2400" b="1" dirty="0"/>
              <a:t>-Contracting (</a:t>
            </a:r>
            <a:r>
              <a:rPr lang="en-US" sz="2400" b="1" i="1" dirty="0" err="1"/>
              <a:t>eng.</a:t>
            </a:r>
            <a:r>
              <a:rPr lang="en-US" sz="2400" b="1" dirty="0"/>
              <a:t> </a:t>
            </a:r>
            <a:r>
              <a:rPr lang="en-US" sz="2400" b="1" i="1" dirty="0"/>
              <a:t>Energy Performance Contracting).</a:t>
            </a:r>
          </a:p>
          <a:p>
            <a:r>
              <a:rPr lang="de-DE" sz="2400" dirty="0"/>
              <a:t>Es basiert auf einer relativ einfachen Idee: Ähnlich wie bei den meisten Finanzierungsmethoden für Energieeffizienz, kann man die notwendigen Investitionen in neue Energiesparsysteme mit den zukünftigen Kosteneinsparungen begleichen. Beim EPC werden diese </a:t>
            </a:r>
            <a:r>
              <a:rPr lang="de-DE" sz="2400" b="1" dirty="0"/>
              <a:t>Kosteneinsparungen jedoch von der Organisation garantiert, die die Energiesparmaßnahmen durchführt und finanziert.</a:t>
            </a:r>
            <a:endParaRPr lang="en-US" sz="2400" b="1" dirty="0"/>
          </a:p>
          <a:p>
            <a:endParaRPr lang="en-US" sz="2400" b="1" dirty="0"/>
          </a:p>
        </p:txBody>
      </p:sp>
      <p:sp>
        <p:nvSpPr>
          <p:cNvPr id="3" name="Slide Number Placeholder 2"/>
          <p:cNvSpPr>
            <a:spLocks noGrp="1"/>
          </p:cNvSpPr>
          <p:nvPr>
            <p:ph type="sldNum" sz="quarter" idx="12"/>
          </p:nvPr>
        </p:nvSpPr>
        <p:spPr/>
        <p:txBody>
          <a:bodyPr/>
          <a:lstStyle/>
          <a:p>
            <a:fld id="{C77C6C3F-668B-4AF5-BFA9-0F657EB068D6}" type="slidenum">
              <a:rPr lang="pl-PL" smtClean="0"/>
              <a:pPr/>
              <a:t>6</a:t>
            </a:fld>
            <a:endParaRPr lang="pl-PL" dirty="0"/>
          </a:p>
        </p:txBody>
      </p:sp>
      <p:sp>
        <p:nvSpPr>
          <p:cNvPr id="4" name="Title 3"/>
          <p:cNvSpPr>
            <a:spLocks noGrp="1"/>
          </p:cNvSpPr>
          <p:nvPr>
            <p:ph type="title"/>
          </p:nvPr>
        </p:nvSpPr>
        <p:spPr/>
        <p:txBody>
          <a:bodyPr/>
          <a:lstStyle/>
          <a:p>
            <a:r>
              <a:rPr lang="en-US" dirty="0"/>
              <a:t>Was </a:t>
            </a:r>
            <a:r>
              <a:rPr lang="en-US" dirty="0" err="1"/>
              <a:t>ist</a:t>
            </a:r>
            <a:r>
              <a:rPr lang="en-US" dirty="0"/>
              <a:t> EPC?</a:t>
            </a:r>
          </a:p>
        </p:txBody>
      </p:sp>
      <p:sp>
        <p:nvSpPr>
          <p:cNvPr id="6" name="Rectangle 5">
            <a:extLst>
              <a:ext uri="{FF2B5EF4-FFF2-40B4-BE49-F238E27FC236}">
                <a16:creationId xmlns:a16="http://schemas.microsoft.com/office/drawing/2014/main" id="{383E1335-119D-4914-8DF2-438EEAD7D3A2}"/>
              </a:ext>
            </a:extLst>
          </p:cNvPr>
          <p:cNvSpPr/>
          <p:nvPr/>
        </p:nvSpPr>
        <p:spPr>
          <a:xfrm>
            <a:off x="0" y="0"/>
            <a:ext cx="409221" cy="228600"/>
          </a:xfrm>
          <a:prstGeom prst="rect">
            <a:avLst/>
          </a:prstGeom>
          <a:solidFill>
            <a:schemeClr val="accent6"/>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GB" b="1" dirty="0">
                <a:solidFill>
                  <a:prstClr val="white"/>
                </a:solidFill>
                <a:latin typeface="Calibri" panose="020F0502020204030204"/>
              </a:rPr>
              <a:t>1</a:t>
            </a:r>
            <a:endParaRPr lang="de-DE" b="1" dirty="0">
              <a:solidFill>
                <a:prstClr val="white"/>
              </a:solidFill>
              <a:latin typeface="Calibri" panose="020F0502020204030204"/>
            </a:endParaRPr>
          </a:p>
        </p:txBody>
      </p:sp>
      <p:sp>
        <p:nvSpPr>
          <p:cNvPr id="7" name="TextBox 6"/>
          <p:cNvSpPr txBox="1"/>
          <p:nvPr/>
        </p:nvSpPr>
        <p:spPr>
          <a:xfrm>
            <a:off x="7372351" y="6203950"/>
            <a:ext cx="2952750" cy="461665"/>
          </a:xfrm>
          <a:prstGeom prst="rect">
            <a:avLst/>
          </a:prstGeom>
          <a:noFill/>
        </p:spPr>
        <p:txBody>
          <a:bodyPr wrap="square" rtlCol="0">
            <a:spAutoFit/>
          </a:bodyPr>
          <a:lstStyle/>
          <a:p>
            <a:r>
              <a:rPr lang="en-US" sz="1200" dirty="0"/>
              <a:t>Quelle: EESI2020 Facilitator Guideline und Trust EPC South: EPC Basics &amp; Financing</a:t>
            </a:r>
          </a:p>
        </p:txBody>
      </p:sp>
    </p:spTree>
    <p:extLst>
      <p:ext uri="{BB962C8B-B14F-4D97-AF65-F5344CB8AC3E}">
        <p14:creationId xmlns:p14="http://schemas.microsoft.com/office/powerpoint/2010/main" val="41598421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597877" y="1882635"/>
            <a:ext cx="11031968" cy="2844641"/>
          </a:xfrm>
        </p:spPr>
        <p:txBody>
          <a:bodyPr>
            <a:normAutofit fontScale="92500" lnSpcReduction="10000"/>
          </a:bodyPr>
          <a:lstStyle/>
          <a:p>
            <a:pPr marL="0" indent="0">
              <a:buNone/>
            </a:pPr>
            <a:r>
              <a:rPr lang="de-DE" dirty="0"/>
              <a:t>„Energiespar-</a:t>
            </a:r>
            <a:r>
              <a:rPr lang="de-DE" dirty="0" err="1"/>
              <a:t>Contracting</a:t>
            </a:r>
            <a:r>
              <a:rPr lang="de-DE" dirty="0"/>
              <a:t> ist ein Mechanismus zur Energieeffizienzfinanzierung. Energiespar-</a:t>
            </a:r>
            <a:r>
              <a:rPr lang="de-DE" dirty="0" err="1"/>
              <a:t>Contracting</a:t>
            </a:r>
            <a:r>
              <a:rPr lang="de-DE" dirty="0"/>
              <a:t> wird von einem Energiedienstleistungsunternehmen (</a:t>
            </a:r>
            <a:r>
              <a:rPr lang="de-DE" i="1" dirty="0"/>
              <a:t>eng. Energy Service Company - ESCO</a:t>
            </a:r>
            <a:r>
              <a:rPr lang="de-DE" dirty="0"/>
              <a:t>) angeboten, das verschiedene Dienstleistungen wie Finanzierung und eine garantierte Reduzierung der Energieverbrauchskosten</a:t>
            </a:r>
            <a:r>
              <a:rPr lang="de-DE" dirty="0">
                <a:solidFill>
                  <a:srgbClr val="FF0000"/>
                </a:solidFill>
              </a:rPr>
              <a:t> </a:t>
            </a:r>
            <a:r>
              <a:rPr lang="de-DE" dirty="0"/>
              <a:t>erbringt. Die ESCO erhält in der Regel eine Gebühr, welche sich aus der Höhe der Einsparungen ergibt. Auch Messung und Verifizierung der erzielten Energieeinsparungen gehören zu den Leistungen der ESCO </a:t>
            </a:r>
            <a:r>
              <a:rPr lang="en-US" dirty="0" err="1"/>
              <a:t>während</a:t>
            </a:r>
            <a:r>
              <a:rPr lang="en-US" dirty="0"/>
              <a:t> der </a:t>
            </a:r>
            <a:r>
              <a:rPr lang="en-US" dirty="0" err="1"/>
              <a:t>Vertragslaufzeit</a:t>
            </a:r>
            <a:r>
              <a:rPr lang="en-US" dirty="0"/>
              <a:t>.</a:t>
            </a:r>
            <a:r>
              <a:rPr lang="de-DE" dirty="0"/>
              <a:t>“</a:t>
            </a:r>
            <a:endParaRPr lang="en-US" dirty="0"/>
          </a:p>
        </p:txBody>
      </p:sp>
      <p:sp>
        <p:nvSpPr>
          <p:cNvPr id="3" name="Slide Number Placeholder 2"/>
          <p:cNvSpPr>
            <a:spLocks noGrp="1"/>
          </p:cNvSpPr>
          <p:nvPr>
            <p:ph type="sldNum" sz="quarter" idx="12"/>
          </p:nvPr>
        </p:nvSpPr>
        <p:spPr/>
        <p:txBody>
          <a:bodyPr/>
          <a:lstStyle/>
          <a:p>
            <a:fld id="{C77C6C3F-668B-4AF5-BFA9-0F657EB068D6}" type="slidenum">
              <a:rPr lang="pl-PL" smtClean="0"/>
              <a:pPr/>
              <a:t>7</a:t>
            </a:fld>
            <a:endParaRPr lang="pl-PL" dirty="0"/>
          </a:p>
        </p:txBody>
      </p:sp>
      <p:sp>
        <p:nvSpPr>
          <p:cNvPr id="4" name="Title 3"/>
          <p:cNvSpPr>
            <a:spLocks noGrp="1"/>
          </p:cNvSpPr>
          <p:nvPr>
            <p:ph type="title"/>
          </p:nvPr>
        </p:nvSpPr>
        <p:spPr/>
        <p:txBody>
          <a:bodyPr/>
          <a:lstStyle/>
          <a:p>
            <a:r>
              <a:rPr lang="en-US" dirty="0"/>
              <a:t>Definition</a:t>
            </a:r>
          </a:p>
        </p:txBody>
      </p:sp>
      <p:sp>
        <p:nvSpPr>
          <p:cNvPr id="5" name="Rectangle 4"/>
          <p:cNvSpPr/>
          <p:nvPr/>
        </p:nvSpPr>
        <p:spPr>
          <a:xfrm>
            <a:off x="6477000" y="6203950"/>
            <a:ext cx="4876800" cy="461665"/>
          </a:xfrm>
          <a:prstGeom prst="rect">
            <a:avLst/>
          </a:prstGeom>
        </p:spPr>
        <p:txBody>
          <a:bodyPr wrap="square">
            <a:spAutoFit/>
          </a:bodyPr>
          <a:lstStyle/>
          <a:p>
            <a:r>
              <a:rPr lang="en-US" sz="1200" dirty="0"/>
              <a:t>Quelle: https://ec.europa.eu/energy/en/content/energy-performance-contracting</a:t>
            </a:r>
          </a:p>
        </p:txBody>
      </p:sp>
      <p:sp>
        <p:nvSpPr>
          <p:cNvPr id="6" name="Rectangle 5">
            <a:extLst>
              <a:ext uri="{FF2B5EF4-FFF2-40B4-BE49-F238E27FC236}">
                <a16:creationId xmlns:a16="http://schemas.microsoft.com/office/drawing/2014/main" id="{383E1335-119D-4914-8DF2-438EEAD7D3A2}"/>
              </a:ext>
            </a:extLst>
          </p:cNvPr>
          <p:cNvSpPr/>
          <p:nvPr/>
        </p:nvSpPr>
        <p:spPr>
          <a:xfrm>
            <a:off x="0" y="0"/>
            <a:ext cx="409221" cy="228600"/>
          </a:xfrm>
          <a:prstGeom prst="rect">
            <a:avLst/>
          </a:prstGeom>
          <a:solidFill>
            <a:schemeClr val="accent6"/>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GB" b="1" dirty="0">
                <a:solidFill>
                  <a:prstClr val="white"/>
                </a:solidFill>
                <a:latin typeface="Calibri" panose="020F0502020204030204"/>
              </a:rPr>
              <a:t>1</a:t>
            </a:r>
            <a:endParaRPr lang="de-DE" b="1" dirty="0">
              <a:solidFill>
                <a:prstClr val="white"/>
              </a:solidFill>
              <a:latin typeface="Calibri" panose="020F0502020204030204"/>
            </a:endParaRPr>
          </a:p>
        </p:txBody>
      </p:sp>
    </p:spTree>
    <p:extLst>
      <p:ext uri="{BB962C8B-B14F-4D97-AF65-F5344CB8AC3E}">
        <p14:creationId xmlns:p14="http://schemas.microsoft.com/office/powerpoint/2010/main" val="26845894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extLst>
              <p:ext uri="{D42A27DB-BD31-4B8C-83A1-F6EECF244321}">
                <p14:modId xmlns:p14="http://schemas.microsoft.com/office/powerpoint/2010/main" val="2941146238"/>
              </p:ext>
            </p:extLst>
          </p:nvPr>
        </p:nvGraphicFramePr>
        <p:xfrm>
          <a:off x="838200" y="1671637"/>
          <a:ext cx="10515600" cy="47148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Slide Number Placeholder 2"/>
          <p:cNvSpPr>
            <a:spLocks noGrp="1"/>
          </p:cNvSpPr>
          <p:nvPr>
            <p:ph type="sldNum" sz="quarter" idx="12"/>
          </p:nvPr>
        </p:nvSpPr>
        <p:spPr/>
        <p:txBody>
          <a:bodyPr/>
          <a:lstStyle/>
          <a:p>
            <a:fld id="{C77C6C3F-668B-4AF5-BFA9-0F657EB068D6}" type="slidenum">
              <a:rPr lang="pl-PL" smtClean="0"/>
              <a:pPr/>
              <a:t>8</a:t>
            </a:fld>
            <a:endParaRPr lang="pl-PL" dirty="0"/>
          </a:p>
        </p:txBody>
      </p:sp>
      <p:sp>
        <p:nvSpPr>
          <p:cNvPr id="4" name="Title 3"/>
          <p:cNvSpPr>
            <a:spLocks noGrp="1"/>
          </p:cNvSpPr>
          <p:nvPr>
            <p:ph type="title"/>
          </p:nvPr>
        </p:nvSpPr>
        <p:spPr/>
        <p:txBody>
          <a:bodyPr/>
          <a:lstStyle/>
          <a:p>
            <a:r>
              <a:rPr lang="en-US" dirty="0" err="1"/>
              <a:t>Relevante</a:t>
            </a:r>
            <a:r>
              <a:rPr lang="en-US" dirty="0"/>
              <a:t> </a:t>
            </a:r>
            <a:r>
              <a:rPr lang="en-US" dirty="0" err="1"/>
              <a:t>Akteure</a:t>
            </a:r>
            <a:endParaRPr lang="en-US" dirty="0"/>
          </a:p>
        </p:txBody>
      </p:sp>
      <p:sp>
        <p:nvSpPr>
          <p:cNvPr id="6" name="Rounded Rectangle 5"/>
          <p:cNvSpPr/>
          <p:nvPr/>
        </p:nvSpPr>
        <p:spPr>
          <a:xfrm>
            <a:off x="881062" y="1252537"/>
            <a:ext cx="10429875" cy="8382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EPC-</a:t>
            </a:r>
            <a:r>
              <a:rPr lang="en-US" dirty="0" err="1"/>
              <a:t>Vertrag</a:t>
            </a:r>
            <a:endParaRPr lang="en-US" dirty="0"/>
          </a:p>
        </p:txBody>
      </p:sp>
      <p:sp>
        <p:nvSpPr>
          <p:cNvPr id="7" name="Rectangle 6">
            <a:extLst>
              <a:ext uri="{FF2B5EF4-FFF2-40B4-BE49-F238E27FC236}">
                <a16:creationId xmlns:a16="http://schemas.microsoft.com/office/drawing/2014/main" id="{383E1335-119D-4914-8DF2-438EEAD7D3A2}"/>
              </a:ext>
            </a:extLst>
          </p:cNvPr>
          <p:cNvSpPr/>
          <p:nvPr/>
        </p:nvSpPr>
        <p:spPr>
          <a:xfrm>
            <a:off x="0" y="0"/>
            <a:ext cx="409221" cy="228600"/>
          </a:xfrm>
          <a:prstGeom prst="rect">
            <a:avLst/>
          </a:prstGeom>
          <a:solidFill>
            <a:schemeClr val="accent6"/>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GB" b="1" dirty="0">
                <a:solidFill>
                  <a:prstClr val="white"/>
                </a:solidFill>
                <a:latin typeface="Calibri" panose="020F0502020204030204"/>
              </a:rPr>
              <a:t>1</a:t>
            </a:r>
            <a:endParaRPr lang="de-DE" b="1" dirty="0">
              <a:solidFill>
                <a:prstClr val="white"/>
              </a:solidFill>
              <a:latin typeface="Calibri" panose="020F0502020204030204"/>
            </a:endParaRPr>
          </a:p>
        </p:txBody>
      </p:sp>
      <p:sp>
        <p:nvSpPr>
          <p:cNvPr id="8" name="Rectangle 7"/>
          <p:cNvSpPr/>
          <p:nvPr/>
        </p:nvSpPr>
        <p:spPr>
          <a:xfrm>
            <a:off x="7118350" y="6246961"/>
            <a:ext cx="3997325" cy="276999"/>
          </a:xfrm>
          <a:prstGeom prst="rect">
            <a:avLst/>
          </a:prstGeom>
        </p:spPr>
        <p:txBody>
          <a:bodyPr wrap="square">
            <a:spAutoFit/>
          </a:bodyPr>
          <a:lstStyle/>
          <a:p>
            <a:r>
              <a:rPr lang="en-US" sz="1200" dirty="0"/>
              <a:t>Quelle: </a:t>
            </a:r>
            <a:r>
              <a:rPr lang="en-US" sz="1200" dirty="0">
                <a:hlinkClick r:id="rId8"/>
              </a:rPr>
              <a:t>http://www.transparense.eu/eu/trainings/eu-manual</a:t>
            </a:r>
            <a:endParaRPr lang="en-US" sz="1200" dirty="0"/>
          </a:p>
        </p:txBody>
      </p:sp>
    </p:spTree>
    <p:extLst>
      <p:ext uri="{BB962C8B-B14F-4D97-AF65-F5344CB8AC3E}">
        <p14:creationId xmlns:p14="http://schemas.microsoft.com/office/powerpoint/2010/main" val="37917654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C77C6C3F-668B-4AF5-BFA9-0F657EB068D6}" type="slidenum">
              <a:rPr lang="pl-PL" smtClean="0"/>
              <a:pPr/>
              <a:t>9</a:t>
            </a:fld>
            <a:endParaRPr lang="pl-PL" dirty="0"/>
          </a:p>
        </p:txBody>
      </p:sp>
      <p:sp>
        <p:nvSpPr>
          <p:cNvPr id="4" name="Title 3"/>
          <p:cNvSpPr>
            <a:spLocks noGrp="1"/>
          </p:cNvSpPr>
          <p:nvPr>
            <p:ph type="title"/>
          </p:nvPr>
        </p:nvSpPr>
        <p:spPr/>
        <p:txBody>
          <a:bodyPr/>
          <a:lstStyle/>
          <a:p>
            <a:r>
              <a:rPr lang="en-US" dirty="0"/>
              <a:t>EPC-</a:t>
            </a:r>
            <a:r>
              <a:rPr lang="en-US" dirty="0" err="1"/>
              <a:t>Vereinbarung</a:t>
            </a:r>
            <a:r>
              <a:rPr lang="en-US" dirty="0"/>
              <a:t> - </a:t>
            </a:r>
            <a:r>
              <a:rPr lang="en-US" dirty="0" err="1"/>
              <a:t>Beispiel</a:t>
            </a:r>
            <a:endParaRPr lang="en-US" dirty="0"/>
          </a:p>
        </p:txBody>
      </p:sp>
      <p:sp>
        <p:nvSpPr>
          <p:cNvPr id="6" name="Rectangle 5"/>
          <p:cNvSpPr/>
          <p:nvPr/>
        </p:nvSpPr>
        <p:spPr>
          <a:xfrm>
            <a:off x="4822825" y="1592244"/>
            <a:ext cx="1803400" cy="8509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Kunde</a:t>
            </a:r>
          </a:p>
        </p:txBody>
      </p:sp>
      <p:sp>
        <p:nvSpPr>
          <p:cNvPr id="7" name="Rectangle 6"/>
          <p:cNvSpPr/>
          <p:nvPr/>
        </p:nvSpPr>
        <p:spPr>
          <a:xfrm>
            <a:off x="3492500" y="4501407"/>
            <a:ext cx="1778000" cy="787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ESCO</a:t>
            </a:r>
          </a:p>
        </p:txBody>
      </p:sp>
      <p:sp>
        <p:nvSpPr>
          <p:cNvPr id="9" name="Rectangle 8"/>
          <p:cNvSpPr/>
          <p:nvPr/>
        </p:nvSpPr>
        <p:spPr>
          <a:xfrm>
            <a:off x="9134149" y="4487068"/>
            <a:ext cx="1854200" cy="78773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a:t>Kreditgeber</a:t>
            </a:r>
            <a:r>
              <a:rPr lang="en-US" dirty="0"/>
              <a:t> / Investor</a:t>
            </a:r>
          </a:p>
        </p:txBody>
      </p:sp>
      <p:sp>
        <p:nvSpPr>
          <p:cNvPr id="10" name="Rectangle 9"/>
          <p:cNvSpPr/>
          <p:nvPr/>
        </p:nvSpPr>
        <p:spPr>
          <a:xfrm>
            <a:off x="1352550" y="1690165"/>
            <a:ext cx="1994828" cy="8509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a:t>Energieversorger</a:t>
            </a:r>
            <a:endParaRPr lang="en-US" dirty="0"/>
          </a:p>
        </p:txBody>
      </p:sp>
      <p:grpSp>
        <p:nvGrpSpPr>
          <p:cNvPr id="31" name="Group 30"/>
          <p:cNvGrpSpPr/>
          <p:nvPr/>
        </p:nvGrpSpPr>
        <p:grpSpPr>
          <a:xfrm rot="6521878">
            <a:off x="4265823" y="3343625"/>
            <a:ext cx="1337880" cy="161035"/>
            <a:chOff x="2197100" y="5397500"/>
            <a:chExt cx="876300" cy="190500"/>
          </a:xfrm>
        </p:grpSpPr>
        <p:cxnSp>
          <p:nvCxnSpPr>
            <p:cNvPr id="15" name="Straight Arrow Connector 14"/>
            <p:cNvCxnSpPr/>
            <p:nvPr/>
          </p:nvCxnSpPr>
          <p:spPr>
            <a:xfrm>
              <a:off x="2197100" y="5397500"/>
              <a:ext cx="87630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flipH="1">
              <a:off x="2197100" y="5588000"/>
              <a:ext cx="87630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sp>
        <p:nvSpPr>
          <p:cNvPr id="18" name="TextBox 17"/>
          <p:cNvSpPr txBox="1"/>
          <p:nvPr/>
        </p:nvSpPr>
        <p:spPr>
          <a:xfrm>
            <a:off x="3629025" y="1578287"/>
            <a:ext cx="888448" cy="369332"/>
          </a:xfrm>
          <a:prstGeom prst="rect">
            <a:avLst/>
          </a:prstGeom>
          <a:noFill/>
        </p:spPr>
        <p:txBody>
          <a:bodyPr wrap="none" rtlCol="0">
            <a:spAutoFit/>
          </a:bodyPr>
          <a:lstStyle/>
          <a:p>
            <a:r>
              <a:rPr lang="en-US" dirty="0" err="1"/>
              <a:t>Energie</a:t>
            </a:r>
            <a:endParaRPr lang="en-US" dirty="0"/>
          </a:p>
        </p:txBody>
      </p:sp>
      <p:sp>
        <p:nvSpPr>
          <p:cNvPr id="19" name="TextBox 18"/>
          <p:cNvSpPr txBox="1"/>
          <p:nvPr/>
        </p:nvSpPr>
        <p:spPr>
          <a:xfrm>
            <a:off x="3471340" y="2332260"/>
            <a:ext cx="1350498" cy="369332"/>
          </a:xfrm>
          <a:prstGeom prst="rect">
            <a:avLst/>
          </a:prstGeom>
          <a:noFill/>
        </p:spPr>
        <p:txBody>
          <a:bodyPr wrap="none" rtlCol="0">
            <a:spAutoFit/>
          </a:bodyPr>
          <a:lstStyle/>
          <a:p>
            <a:r>
              <a:rPr lang="en-US" dirty="0" err="1"/>
              <a:t>Rechnungen</a:t>
            </a:r>
            <a:endParaRPr lang="en-US" dirty="0"/>
          </a:p>
        </p:txBody>
      </p:sp>
      <p:sp>
        <p:nvSpPr>
          <p:cNvPr id="21" name="TextBox 20"/>
          <p:cNvSpPr txBox="1"/>
          <p:nvPr/>
        </p:nvSpPr>
        <p:spPr>
          <a:xfrm>
            <a:off x="1129148" y="3363484"/>
            <a:ext cx="3553793" cy="646331"/>
          </a:xfrm>
          <a:prstGeom prst="rect">
            <a:avLst/>
          </a:prstGeom>
          <a:noFill/>
        </p:spPr>
        <p:txBody>
          <a:bodyPr wrap="none" rtlCol="0">
            <a:spAutoFit/>
          </a:bodyPr>
          <a:lstStyle/>
          <a:p>
            <a:r>
              <a:rPr lang="en-US" dirty="0" err="1"/>
              <a:t>Implementiert</a:t>
            </a:r>
            <a:r>
              <a:rPr lang="en-US" dirty="0"/>
              <a:t> </a:t>
            </a:r>
            <a:r>
              <a:rPr lang="en-US" dirty="0" err="1"/>
              <a:t>Effizienzmaßnahmen</a:t>
            </a:r>
            <a:endParaRPr lang="en-US" dirty="0"/>
          </a:p>
          <a:p>
            <a:r>
              <a:rPr lang="en-US" dirty="0" err="1"/>
              <a:t>Garantiert</a:t>
            </a:r>
            <a:r>
              <a:rPr lang="en-US" dirty="0"/>
              <a:t> </a:t>
            </a:r>
            <a:r>
              <a:rPr lang="en-US" dirty="0" err="1"/>
              <a:t>Kosteneinsparungen</a:t>
            </a:r>
            <a:endParaRPr lang="en-US" dirty="0"/>
          </a:p>
        </p:txBody>
      </p:sp>
      <p:sp>
        <p:nvSpPr>
          <p:cNvPr id="22" name="TextBox 21"/>
          <p:cNvSpPr txBox="1"/>
          <p:nvPr/>
        </p:nvSpPr>
        <p:spPr>
          <a:xfrm>
            <a:off x="4954073" y="3640483"/>
            <a:ext cx="1164229" cy="369332"/>
          </a:xfrm>
          <a:prstGeom prst="rect">
            <a:avLst/>
          </a:prstGeom>
          <a:noFill/>
        </p:spPr>
        <p:txBody>
          <a:bodyPr wrap="none" rtlCol="0">
            <a:spAutoFit/>
          </a:bodyPr>
          <a:lstStyle/>
          <a:p>
            <a:r>
              <a:rPr lang="en-US" dirty="0" err="1"/>
              <a:t>Zahlungen</a:t>
            </a:r>
            <a:endParaRPr lang="en-US" dirty="0"/>
          </a:p>
        </p:txBody>
      </p:sp>
      <p:sp>
        <p:nvSpPr>
          <p:cNvPr id="23" name="TextBox 22"/>
          <p:cNvSpPr txBox="1"/>
          <p:nvPr/>
        </p:nvSpPr>
        <p:spPr>
          <a:xfrm>
            <a:off x="6526308" y="3633469"/>
            <a:ext cx="1386527" cy="1200329"/>
          </a:xfrm>
          <a:prstGeom prst="rect">
            <a:avLst/>
          </a:prstGeom>
          <a:noFill/>
        </p:spPr>
        <p:txBody>
          <a:bodyPr wrap="square" rtlCol="0">
            <a:spAutoFit/>
          </a:bodyPr>
          <a:lstStyle/>
          <a:p>
            <a:r>
              <a:rPr lang="en-US" dirty="0" err="1"/>
              <a:t>bietet</a:t>
            </a:r>
            <a:r>
              <a:rPr lang="en-US" dirty="0"/>
              <a:t> </a:t>
            </a:r>
            <a:r>
              <a:rPr lang="en-US" dirty="0" err="1"/>
              <a:t>Darlehen</a:t>
            </a:r>
            <a:r>
              <a:rPr lang="en-US" dirty="0"/>
              <a:t> </a:t>
            </a:r>
            <a:r>
              <a:rPr lang="en-US" dirty="0" err="1"/>
              <a:t>oder</a:t>
            </a:r>
            <a:r>
              <a:rPr lang="en-US" dirty="0"/>
              <a:t> </a:t>
            </a:r>
            <a:r>
              <a:rPr lang="en-US" dirty="0" err="1"/>
              <a:t>Zuschuss</a:t>
            </a:r>
            <a:endParaRPr lang="en-US" dirty="0"/>
          </a:p>
        </p:txBody>
      </p:sp>
      <p:sp>
        <p:nvSpPr>
          <p:cNvPr id="26" name="TextBox 25"/>
          <p:cNvSpPr txBox="1"/>
          <p:nvPr/>
        </p:nvSpPr>
        <p:spPr>
          <a:xfrm>
            <a:off x="8151694" y="3422624"/>
            <a:ext cx="1702728" cy="646331"/>
          </a:xfrm>
          <a:prstGeom prst="rect">
            <a:avLst/>
          </a:prstGeom>
          <a:noFill/>
        </p:spPr>
        <p:txBody>
          <a:bodyPr wrap="square" rtlCol="0">
            <a:spAutoFit/>
          </a:bodyPr>
          <a:lstStyle/>
          <a:p>
            <a:r>
              <a:rPr lang="de-DE" dirty="0"/>
              <a:t>zahlt das Darlehen zurück</a:t>
            </a:r>
            <a:endParaRPr lang="en-US" dirty="0"/>
          </a:p>
        </p:txBody>
      </p:sp>
      <p:sp>
        <p:nvSpPr>
          <p:cNvPr id="28" name="Rectangle 27"/>
          <p:cNvSpPr/>
          <p:nvPr/>
        </p:nvSpPr>
        <p:spPr>
          <a:xfrm>
            <a:off x="9214759" y="1776452"/>
            <a:ext cx="1702728" cy="65040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EPC-Moderator</a:t>
            </a:r>
          </a:p>
        </p:txBody>
      </p:sp>
      <p:cxnSp>
        <p:nvCxnSpPr>
          <p:cNvPr id="29" name="Straight Arrow Connector 28"/>
          <p:cNvCxnSpPr/>
          <p:nvPr/>
        </p:nvCxnSpPr>
        <p:spPr>
          <a:xfrm>
            <a:off x="3614542" y="2061495"/>
            <a:ext cx="87630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p:nvPr/>
        </p:nvCxnSpPr>
        <p:spPr>
          <a:xfrm flipH="1">
            <a:off x="3614542" y="2251995"/>
            <a:ext cx="87630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nvGrpSpPr>
          <p:cNvPr id="32" name="Group 31"/>
          <p:cNvGrpSpPr/>
          <p:nvPr/>
        </p:nvGrpSpPr>
        <p:grpSpPr>
          <a:xfrm rot="2151914">
            <a:off x="5746110" y="3576977"/>
            <a:ext cx="3234486" cy="216297"/>
            <a:chOff x="2197100" y="5397500"/>
            <a:chExt cx="876300" cy="190500"/>
          </a:xfrm>
        </p:grpSpPr>
        <p:cxnSp>
          <p:nvCxnSpPr>
            <p:cNvPr id="33" name="Straight Arrow Connector 32"/>
            <p:cNvCxnSpPr/>
            <p:nvPr/>
          </p:nvCxnSpPr>
          <p:spPr>
            <a:xfrm>
              <a:off x="2197100" y="5397500"/>
              <a:ext cx="87630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4" name="Straight Arrow Connector 33"/>
            <p:cNvCxnSpPr/>
            <p:nvPr/>
          </p:nvCxnSpPr>
          <p:spPr>
            <a:xfrm flipH="1">
              <a:off x="2197100" y="5588000"/>
              <a:ext cx="87630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grpSp>
        <p:nvGrpSpPr>
          <p:cNvPr id="35" name="Group 34"/>
          <p:cNvGrpSpPr/>
          <p:nvPr/>
        </p:nvGrpSpPr>
        <p:grpSpPr>
          <a:xfrm>
            <a:off x="6760492" y="1984819"/>
            <a:ext cx="2242566" cy="210449"/>
            <a:chOff x="2197100" y="5397500"/>
            <a:chExt cx="876300" cy="190500"/>
          </a:xfrm>
        </p:grpSpPr>
        <p:cxnSp>
          <p:nvCxnSpPr>
            <p:cNvPr id="36" name="Straight Arrow Connector 35"/>
            <p:cNvCxnSpPr/>
            <p:nvPr/>
          </p:nvCxnSpPr>
          <p:spPr>
            <a:xfrm>
              <a:off x="2197100" y="5397500"/>
              <a:ext cx="87630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7" name="Straight Arrow Connector 36"/>
            <p:cNvCxnSpPr/>
            <p:nvPr/>
          </p:nvCxnSpPr>
          <p:spPr>
            <a:xfrm flipH="1">
              <a:off x="2197100" y="5588000"/>
              <a:ext cx="87630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sp>
        <p:nvSpPr>
          <p:cNvPr id="38" name="TextBox 37"/>
          <p:cNvSpPr txBox="1"/>
          <p:nvPr/>
        </p:nvSpPr>
        <p:spPr>
          <a:xfrm>
            <a:off x="6837926" y="2274778"/>
            <a:ext cx="2705984" cy="369332"/>
          </a:xfrm>
          <a:prstGeom prst="rect">
            <a:avLst/>
          </a:prstGeom>
          <a:noFill/>
        </p:spPr>
        <p:txBody>
          <a:bodyPr wrap="square" rtlCol="0">
            <a:spAutoFit/>
          </a:bodyPr>
          <a:lstStyle/>
          <a:p>
            <a:r>
              <a:rPr lang="en-US" dirty="0" err="1"/>
              <a:t>Bietet</a:t>
            </a:r>
            <a:r>
              <a:rPr lang="en-US" dirty="0"/>
              <a:t> EPC-Expertise</a:t>
            </a:r>
          </a:p>
        </p:txBody>
      </p:sp>
      <p:sp>
        <p:nvSpPr>
          <p:cNvPr id="39" name="TextBox 38"/>
          <p:cNvSpPr txBox="1"/>
          <p:nvPr/>
        </p:nvSpPr>
        <p:spPr>
          <a:xfrm>
            <a:off x="7912835" y="1508356"/>
            <a:ext cx="2102183" cy="369332"/>
          </a:xfrm>
          <a:prstGeom prst="rect">
            <a:avLst/>
          </a:prstGeom>
          <a:noFill/>
        </p:spPr>
        <p:txBody>
          <a:bodyPr wrap="square" rtlCol="0">
            <a:spAutoFit/>
          </a:bodyPr>
          <a:lstStyle/>
          <a:p>
            <a:r>
              <a:rPr lang="en-US" dirty="0" err="1"/>
              <a:t>Zahlung</a:t>
            </a:r>
            <a:endParaRPr lang="en-US" dirty="0"/>
          </a:p>
        </p:txBody>
      </p:sp>
      <p:sp>
        <p:nvSpPr>
          <p:cNvPr id="40" name="Rectangle 39"/>
          <p:cNvSpPr/>
          <p:nvPr/>
        </p:nvSpPr>
        <p:spPr>
          <a:xfrm>
            <a:off x="7288005" y="6167588"/>
            <a:ext cx="3484560" cy="646331"/>
          </a:xfrm>
          <a:prstGeom prst="rect">
            <a:avLst/>
          </a:prstGeom>
        </p:spPr>
        <p:txBody>
          <a:bodyPr wrap="square">
            <a:spAutoFit/>
          </a:bodyPr>
          <a:lstStyle/>
          <a:p>
            <a:r>
              <a:rPr lang="en-US" sz="1200" dirty="0"/>
              <a:t>Quelle: https://www.eib.org/attachments/pj/guide_to_statistical_treatment_of_epcs_en.pdf</a:t>
            </a:r>
          </a:p>
        </p:txBody>
      </p:sp>
      <p:sp>
        <p:nvSpPr>
          <p:cNvPr id="43" name="TextBox 42"/>
          <p:cNvSpPr txBox="1"/>
          <p:nvPr/>
        </p:nvSpPr>
        <p:spPr>
          <a:xfrm>
            <a:off x="7881775" y="5601789"/>
            <a:ext cx="4519743" cy="369332"/>
          </a:xfrm>
          <a:prstGeom prst="rect">
            <a:avLst/>
          </a:prstGeom>
          <a:noFill/>
        </p:spPr>
        <p:txBody>
          <a:bodyPr wrap="square" rtlCol="0">
            <a:spAutoFit/>
          </a:bodyPr>
          <a:lstStyle/>
          <a:p>
            <a:r>
              <a:rPr lang="de-DE" dirty="0"/>
              <a:t>* Nicht die einzige Art von EPC-Vereinbarung</a:t>
            </a:r>
            <a:endParaRPr lang="en-US" dirty="0"/>
          </a:p>
        </p:txBody>
      </p:sp>
      <p:sp>
        <p:nvSpPr>
          <p:cNvPr id="44" name="TextBox 43"/>
          <p:cNvSpPr txBox="1"/>
          <p:nvPr/>
        </p:nvSpPr>
        <p:spPr>
          <a:xfrm>
            <a:off x="5415455" y="5185048"/>
            <a:ext cx="3608232" cy="369332"/>
          </a:xfrm>
          <a:prstGeom prst="rect">
            <a:avLst/>
          </a:prstGeom>
          <a:noFill/>
        </p:spPr>
        <p:txBody>
          <a:bodyPr wrap="none" rtlCol="0">
            <a:spAutoFit/>
          </a:bodyPr>
          <a:lstStyle/>
          <a:p>
            <a:r>
              <a:rPr lang="de-DE" dirty="0"/>
              <a:t>Garantiert die Tilgung des Darlehens</a:t>
            </a:r>
            <a:endParaRPr lang="en-US" dirty="0"/>
          </a:p>
        </p:txBody>
      </p:sp>
      <p:cxnSp>
        <p:nvCxnSpPr>
          <p:cNvPr id="46" name="Straight Arrow Connector 45"/>
          <p:cNvCxnSpPr/>
          <p:nvPr/>
        </p:nvCxnSpPr>
        <p:spPr>
          <a:xfrm>
            <a:off x="5501594" y="5062408"/>
            <a:ext cx="3462332" cy="1541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47" name="Rectangle 46">
            <a:extLst>
              <a:ext uri="{FF2B5EF4-FFF2-40B4-BE49-F238E27FC236}">
                <a16:creationId xmlns:a16="http://schemas.microsoft.com/office/drawing/2014/main" id="{383E1335-119D-4914-8DF2-438EEAD7D3A2}"/>
              </a:ext>
            </a:extLst>
          </p:cNvPr>
          <p:cNvSpPr/>
          <p:nvPr/>
        </p:nvSpPr>
        <p:spPr>
          <a:xfrm>
            <a:off x="0" y="0"/>
            <a:ext cx="409221" cy="228600"/>
          </a:xfrm>
          <a:prstGeom prst="rect">
            <a:avLst/>
          </a:prstGeom>
          <a:solidFill>
            <a:schemeClr val="accent6"/>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GB" b="1" dirty="0">
                <a:solidFill>
                  <a:prstClr val="white"/>
                </a:solidFill>
                <a:latin typeface="Calibri" panose="020F0502020204030204"/>
              </a:rPr>
              <a:t>1</a:t>
            </a:r>
            <a:endParaRPr lang="de-DE" b="1" dirty="0">
              <a:solidFill>
                <a:prstClr val="white"/>
              </a:solidFill>
              <a:latin typeface="Calibri" panose="020F0502020204030204"/>
            </a:endParaRPr>
          </a:p>
        </p:txBody>
      </p:sp>
    </p:spTree>
    <p:extLst>
      <p:ext uri="{BB962C8B-B14F-4D97-AF65-F5344CB8AC3E}">
        <p14:creationId xmlns:p14="http://schemas.microsoft.com/office/powerpoint/2010/main" val="14628011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10000"/>
          </a:bodyPr>
          <a:lstStyle/>
          <a:p>
            <a:r>
              <a:rPr lang="de-DE" dirty="0"/>
              <a:t>Energiespar-</a:t>
            </a:r>
            <a:r>
              <a:rPr lang="de-DE" dirty="0" err="1"/>
              <a:t>Contracting</a:t>
            </a:r>
            <a:r>
              <a:rPr lang="de-DE" dirty="0"/>
              <a:t> reduziert das technische Leistungsrisiko von Energieeffizienzinvestitionen und kann deshalb die Bewertung des finanziellen Risikos positiv beeinflussen.</a:t>
            </a:r>
          </a:p>
          <a:p>
            <a:pPr lvl="1"/>
            <a:r>
              <a:rPr lang="de-DE" dirty="0"/>
              <a:t>Kann das Problem mangelnder Bonität der Kunden lösen, da es außerbilanzielle Finanzierung ermöglicht</a:t>
            </a:r>
            <a:endParaRPr lang="en-US" dirty="0"/>
          </a:p>
          <a:p>
            <a:pPr lvl="1"/>
            <a:r>
              <a:rPr lang="de-DE" dirty="0"/>
              <a:t>Kann fehlende Mittel (Eigenmittel / Darlehen) für das Projekt bereitstellen</a:t>
            </a:r>
          </a:p>
          <a:p>
            <a:r>
              <a:rPr lang="de-DE" dirty="0"/>
              <a:t>EPC-Projekte wurden im öffentlichen und privaten Sektor erfolgreich umgesetzt.</a:t>
            </a:r>
            <a:endParaRPr lang="en-US" dirty="0"/>
          </a:p>
          <a:p>
            <a:r>
              <a:rPr lang="de-DE" dirty="0"/>
              <a:t>EPC kann für „Quick-</a:t>
            </a:r>
            <a:r>
              <a:rPr lang="de-DE" dirty="0" err="1"/>
              <a:t>Wins</a:t>
            </a:r>
            <a:r>
              <a:rPr lang="de-DE" dirty="0"/>
              <a:t>“ oder für größere, ehrgeizigere Nachrüstprojekte verwendet werden.</a:t>
            </a:r>
            <a:endParaRPr lang="en-US" dirty="0"/>
          </a:p>
          <a:p>
            <a:r>
              <a:rPr lang="de-DE" dirty="0"/>
              <a:t>Die Finanzierung kann eine Herausforderung sein, wenn die lokalen Banken dem Modell nicht vertrauen.</a:t>
            </a:r>
            <a:endParaRPr lang="en-US" dirty="0"/>
          </a:p>
          <a:p>
            <a:endParaRPr lang="en-US" dirty="0"/>
          </a:p>
        </p:txBody>
      </p:sp>
      <p:sp>
        <p:nvSpPr>
          <p:cNvPr id="3" name="Slide Number Placeholder 2"/>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77C6C3F-668B-4AF5-BFA9-0F657EB068D6}" type="slidenum">
              <a:rPr kumimoji="0" lang="pl-PL"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pl-PL"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4" name="Title 3"/>
          <p:cNvSpPr>
            <a:spLocks noGrp="1"/>
          </p:cNvSpPr>
          <p:nvPr>
            <p:ph type="title"/>
          </p:nvPr>
        </p:nvSpPr>
        <p:spPr/>
        <p:txBody>
          <a:bodyPr/>
          <a:lstStyle/>
          <a:p>
            <a:r>
              <a:rPr lang="en-US" dirty="0" err="1"/>
              <a:t>Wichtige</a:t>
            </a:r>
            <a:r>
              <a:rPr lang="en-US" dirty="0"/>
              <a:t> </a:t>
            </a:r>
            <a:r>
              <a:rPr lang="en-US" dirty="0" err="1"/>
              <a:t>Punkte</a:t>
            </a:r>
            <a:endParaRPr lang="en-US" dirty="0"/>
          </a:p>
        </p:txBody>
      </p:sp>
      <p:sp>
        <p:nvSpPr>
          <p:cNvPr id="5" name="TextBox 4"/>
          <p:cNvSpPr txBox="1"/>
          <p:nvPr/>
        </p:nvSpPr>
        <p:spPr>
          <a:xfrm>
            <a:off x="7442200" y="6203950"/>
            <a:ext cx="3178175" cy="646331"/>
          </a:xfrm>
          <a:prstGeom prst="rect">
            <a:avLst/>
          </a:prstGeom>
          <a:noFill/>
        </p:spPr>
        <p:txBody>
          <a:bodyPr wrap="square" rtlCol="0">
            <a:spAutoFit/>
          </a:bodyPr>
          <a:lstStyle/>
          <a:p>
            <a:r>
              <a:rPr lang="en-US" sz="1200" dirty="0"/>
              <a:t>Quelle: http://www.buildup.eu/sites/default/files/content/Mobilising_investment_EE_FINAL.pdf</a:t>
            </a:r>
          </a:p>
        </p:txBody>
      </p:sp>
      <p:sp>
        <p:nvSpPr>
          <p:cNvPr id="8" name="Rectangle 7">
            <a:extLst>
              <a:ext uri="{FF2B5EF4-FFF2-40B4-BE49-F238E27FC236}">
                <a16:creationId xmlns:a16="http://schemas.microsoft.com/office/drawing/2014/main" id="{383E1335-119D-4914-8DF2-438EEAD7D3A2}"/>
              </a:ext>
            </a:extLst>
          </p:cNvPr>
          <p:cNvSpPr/>
          <p:nvPr/>
        </p:nvSpPr>
        <p:spPr>
          <a:xfrm>
            <a:off x="0" y="0"/>
            <a:ext cx="409221" cy="228600"/>
          </a:xfrm>
          <a:prstGeom prst="rect">
            <a:avLst/>
          </a:prstGeom>
          <a:solidFill>
            <a:schemeClr val="accent6"/>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GB" b="1" dirty="0">
                <a:solidFill>
                  <a:prstClr val="white"/>
                </a:solidFill>
                <a:latin typeface="Calibri" panose="020F0502020204030204"/>
              </a:rPr>
              <a:t>1</a:t>
            </a:r>
            <a:endParaRPr lang="de-DE" b="1" dirty="0">
              <a:solidFill>
                <a:prstClr val="white"/>
              </a:solidFill>
              <a:latin typeface="Calibri" panose="020F0502020204030204"/>
            </a:endParaRPr>
          </a:p>
        </p:txBody>
      </p:sp>
    </p:spTree>
    <p:extLst>
      <p:ext uri="{BB962C8B-B14F-4D97-AF65-F5344CB8AC3E}">
        <p14:creationId xmlns:p14="http://schemas.microsoft.com/office/powerpoint/2010/main" val="21930276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a:xfrm>
            <a:off x="700178" y="3003372"/>
            <a:ext cx="10515600" cy="3565703"/>
          </a:xfrm>
        </p:spPr>
        <p:txBody>
          <a:bodyPr/>
          <a:lstStyle/>
          <a:p>
            <a:r>
              <a:rPr lang="de-DE" dirty="0"/>
              <a:t>Wer kann ein Kunde in einem EPC-Vertrag werden?</a:t>
            </a:r>
            <a:endParaRPr lang="en-US" dirty="0"/>
          </a:p>
          <a:p>
            <a:endParaRPr lang="en-US" dirty="0"/>
          </a:p>
          <a:p>
            <a:r>
              <a:rPr lang="en-US" dirty="0"/>
              <a:t>Was </a:t>
            </a:r>
            <a:r>
              <a:rPr lang="en-US" dirty="0" err="1"/>
              <a:t>ist</a:t>
            </a:r>
            <a:r>
              <a:rPr lang="en-US" dirty="0"/>
              <a:t> </a:t>
            </a:r>
            <a:r>
              <a:rPr lang="en-US" dirty="0" err="1"/>
              <a:t>eine</a:t>
            </a:r>
            <a:r>
              <a:rPr lang="en-US" dirty="0"/>
              <a:t> ESCO? </a:t>
            </a:r>
          </a:p>
        </p:txBody>
      </p:sp>
      <p:sp>
        <p:nvSpPr>
          <p:cNvPr id="5" name="Title 4"/>
          <p:cNvSpPr>
            <a:spLocks noGrp="1"/>
          </p:cNvSpPr>
          <p:nvPr>
            <p:ph type="title"/>
          </p:nvPr>
        </p:nvSpPr>
        <p:spPr>
          <a:xfrm>
            <a:off x="547244" y="1168053"/>
            <a:ext cx="10515600" cy="1325563"/>
          </a:xfrm>
        </p:spPr>
        <p:txBody>
          <a:bodyPr/>
          <a:lstStyle/>
          <a:p>
            <a:r>
              <a:rPr lang="en-US" dirty="0" err="1"/>
              <a:t>Aktivierung</a:t>
            </a:r>
            <a:r>
              <a:rPr lang="en-US" dirty="0"/>
              <a:t>!</a:t>
            </a:r>
          </a:p>
        </p:txBody>
      </p:sp>
      <p:sp>
        <p:nvSpPr>
          <p:cNvPr id="3" name="Slide Number Placeholder 2"/>
          <p:cNvSpPr>
            <a:spLocks noGrp="1"/>
          </p:cNvSpPr>
          <p:nvPr>
            <p:ph type="sldNum" sz="quarter" idx="4294967295"/>
          </p:nvPr>
        </p:nvSpPr>
        <p:spPr>
          <a:xfrm>
            <a:off x="9448800" y="6203950"/>
            <a:ext cx="2743200" cy="365125"/>
          </a:xfrm>
        </p:spPr>
        <p:txBody>
          <a:bodyPr/>
          <a:lstStyle/>
          <a:p>
            <a:fld id="{C77C6C3F-668B-4AF5-BFA9-0F657EB068D6}" type="slidenum">
              <a:rPr lang="pl-PL" smtClean="0"/>
              <a:pPr/>
              <a:t>11</a:t>
            </a:fld>
            <a:endParaRPr lang="pl-PL" dirty="0"/>
          </a:p>
        </p:txBody>
      </p:sp>
    </p:spTree>
    <p:extLst>
      <p:ext uri="{BB962C8B-B14F-4D97-AF65-F5344CB8AC3E}">
        <p14:creationId xmlns:p14="http://schemas.microsoft.com/office/powerpoint/2010/main" val="31150949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 name="Picture 6" descr="declutter-checklist">
            <a:extLst>
              <a:ext uri="{FF2B5EF4-FFF2-40B4-BE49-F238E27FC236}">
                <a16:creationId xmlns:a16="http://schemas.microsoft.com/office/drawing/2014/main" id="{4479BF9C-F9E4-4AA8-A574-31BDCC47386F}"/>
              </a:ext>
            </a:extLst>
          </p:cNvPr>
          <p:cNvPicPr>
            <a:picLocks noChangeAspect="1" noChangeArrowheads="1"/>
          </p:cNvPicPr>
          <p:nvPr>
            <p:custDataLst>
              <p:tags r:id="rId2"/>
            </p:custDataLst>
          </p:nvPr>
        </p:nvPicPr>
        <p:blipFill>
          <a:blip r:embed="rId6">
            <a:extLst>
              <a:ext uri="{28A0092B-C50C-407E-A947-70E740481C1C}">
                <a14:useLocalDpi xmlns:a14="http://schemas.microsoft.com/office/drawing/2010/main" val="0"/>
              </a:ext>
            </a:extLst>
          </a:blip>
          <a:srcRect/>
          <a:stretch>
            <a:fillRect/>
          </a:stretch>
        </p:blipFill>
        <p:spPr bwMode="gray">
          <a:xfrm>
            <a:off x="9008068" y="3226088"/>
            <a:ext cx="3183933" cy="2743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6" name="Object 5" hidden="1">
            <a:extLst>
              <a:ext uri="{FF2B5EF4-FFF2-40B4-BE49-F238E27FC236}">
                <a16:creationId xmlns:a16="http://schemas.microsoft.com/office/drawing/2014/main" id="{8E5124B0-3A92-4585-8F27-3D7F36083E90}"/>
              </a:ext>
            </a:extLst>
          </p:cNvPr>
          <p:cNvGraphicFramePr>
            <a:graphicFrameLocks noChangeAspect="1"/>
          </p:cNvGraphicFramePr>
          <p:nvPr>
            <p:custDataLst>
              <p:tags r:id="rId3"/>
            </p:custDataLst>
          </p:nvPr>
        </p:nvGraphicFramePr>
        <p:xfrm>
          <a:off x="1525589" y="1589"/>
          <a:ext cx="1588" cy="1588"/>
        </p:xfrm>
        <a:graphic>
          <a:graphicData uri="http://schemas.openxmlformats.org/presentationml/2006/ole">
            <mc:AlternateContent xmlns:mc="http://schemas.openxmlformats.org/markup-compatibility/2006">
              <mc:Choice xmlns:v="urn:schemas-microsoft-com:vml" Requires="v">
                <p:oleObj spid="_x0000_s21719" name="think-cell Slide" r:id="rId7" imgW="425" imgH="426" progId="TCLayout.ActiveDocument.1">
                  <p:embed/>
                </p:oleObj>
              </mc:Choice>
              <mc:Fallback>
                <p:oleObj name="think-cell Slide" r:id="rId7" imgW="425" imgH="426" progId="TCLayout.ActiveDocument.1">
                  <p:embed/>
                  <p:pic>
                    <p:nvPicPr>
                      <p:cNvPr id="6" name="Object 5" hidden="1">
                        <a:extLst>
                          <a:ext uri="{FF2B5EF4-FFF2-40B4-BE49-F238E27FC236}">
                            <a16:creationId xmlns:a16="http://schemas.microsoft.com/office/drawing/2014/main" id="{8E5124B0-3A92-4585-8F27-3D7F36083E90}"/>
                          </a:ext>
                        </a:extLst>
                      </p:cNvPr>
                      <p:cNvPicPr/>
                      <p:nvPr/>
                    </p:nvPicPr>
                    <p:blipFill>
                      <a:blip r:embed="rId8"/>
                      <a:stretch>
                        <a:fillRect/>
                      </a:stretch>
                    </p:blipFill>
                    <p:spPr>
                      <a:xfrm>
                        <a:off x="1525589" y="1589"/>
                        <a:ext cx="1588" cy="1588"/>
                      </a:xfrm>
                      <a:prstGeom prst="rect">
                        <a:avLst/>
                      </a:prstGeom>
                    </p:spPr>
                  </p:pic>
                </p:oleObj>
              </mc:Fallback>
            </mc:AlternateContent>
          </a:graphicData>
        </a:graphic>
      </p:graphicFrame>
      <p:sp>
        <p:nvSpPr>
          <p:cNvPr id="7" name="Rectangle 6" hidden="1">
            <a:extLst>
              <a:ext uri="{FF2B5EF4-FFF2-40B4-BE49-F238E27FC236}">
                <a16:creationId xmlns:a16="http://schemas.microsoft.com/office/drawing/2014/main" id="{3ECA6C22-BC38-4F94-9B01-12D2F57294C4}"/>
              </a:ext>
            </a:extLst>
          </p:cNvPr>
          <p:cNvSpPr/>
          <p:nvPr>
            <p:custDataLst>
              <p:tags r:id="rId4"/>
            </p:custDataLst>
          </p:nvPr>
        </p:nvSpPr>
        <p:spPr>
          <a:xfrm>
            <a:off x="1524001" y="1"/>
            <a:ext cx="158751" cy="15875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algn="ctr" defTabSz="914377">
              <a:lnSpc>
                <a:spcPct val="90000"/>
              </a:lnSpc>
              <a:spcBef>
                <a:spcPct val="0"/>
              </a:spcBef>
              <a:spcAft>
                <a:spcPct val="0"/>
              </a:spcAft>
              <a:defRPr/>
            </a:pPr>
            <a:endParaRPr lang="en-GB" sz="2800" b="1" dirty="0">
              <a:solidFill>
                <a:prstClr val="white"/>
              </a:solidFill>
              <a:latin typeface="Calibri" panose="020F0502020204030204" pitchFamily="34" charset="0"/>
              <a:cs typeface="Calibri" panose="020F0502020204030204" pitchFamily="34" charset="0"/>
              <a:sym typeface="Calibri" panose="020F0502020204030204" pitchFamily="34" charset="0"/>
            </a:endParaRPr>
          </a:p>
        </p:txBody>
      </p:sp>
      <p:sp>
        <p:nvSpPr>
          <p:cNvPr id="9" name="Slide Number Placeholder 8"/>
          <p:cNvSpPr>
            <a:spLocks noGrp="1"/>
          </p:cNvSpPr>
          <p:nvPr>
            <p:ph type="sldNum" sz="quarter" idx="12"/>
          </p:nvPr>
        </p:nvSpPr>
        <p:spPr/>
        <p:txBody>
          <a:bodyPr/>
          <a:lstStyle/>
          <a:p>
            <a:pPr defTabSz="914377">
              <a:defRPr/>
            </a:pPr>
            <a:fld id="{C77C6C3F-668B-4AF5-BFA9-0F657EB068D6}" type="slidenum">
              <a:rPr lang="pl-PL">
                <a:solidFill>
                  <a:prstClr val="black">
                    <a:tint val="75000"/>
                  </a:prstClr>
                </a:solidFill>
                <a:latin typeface="Calibri" panose="020F0502020204030204"/>
              </a:rPr>
              <a:pPr defTabSz="914377">
                <a:defRPr/>
              </a:pPr>
              <a:t>12</a:t>
            </a:fld>
            <a:endParaRPr lang="pl-PL">
              <a:solidFill>
                <a:prstClr val="black">
                  <a:tint val="75000"/>
                </a:prstClr>
              </a:solidFill>
              <a:latin typeface="Calibri" panose="020F0502020204030204"/>
            </a:endParaRPr>
          </a:p>
        </p:txBody>
      </p:sp>
      <p:sp>
        <p:nvSpPr>
          <p:cNvPr id="2" name="Tytuł 1">
            <a:extLst>
              <a:ext uri="{FF2B5EF4-FFF2-40B4-BE49-F238E27FC236}">
                <a16:creationId xmlns:a16="http://schemas.microsoft.com/office/drawing/2014/main" id="{DA12DFBB-F130-407B-9144-7CE7D934051D}"/>
              </a:ext>
            </a:extLst>
          </p:cNvPr>
          <p:cNvSpPr>
            <a:spLocks noGrp="1"/>
          </p:cNvSpPr>
          <p:nvPr>
            <p:ph type="title"/>
          </p:nvPr>
        </p:nvSpPr>
        <p:spPr>
          <a:xfrm>
            <a:off x="717430" y="399630"/>
            <a:ext cx="10515600" cy="523875"/>
          </a:xfrm>
        </p:spPr>
        <p:txBody>
          <a:bodyPr>
            <a:noAutofit/>
          </a:bodyPr>
          <a:lstStyle/>
          <a:p>
            <a:r>
              <a:rPr lang="en-GB" dirty="0" err="1">
                <a:latin typeface="Calibri"/>
                <a:cs typeface="Calibri"/>
              </a:rPr>
              <a:t>Übersicht</a:t>
            </a:r>
            <a:r>
              <a:rPr lang="en-GB" dirty="0">
                <a:latin typeface="Calibri"/>
                <a:cs typeface="Calibri"/>
              </a:rPr>
              <a:t> der </a:t>
            </a:r>
            <a:r>
              <a:rPr lang="en-GB" dirty="0" err="1">
                <a:latin typeface="Calibri"/>
                <a:cs typeface="Calibri"/>
              </a:rPr>
              <a:t>abgedeckten</a:t>
            </a:r>
            <a:r>
              <a:rPr lang="en-GB" dirty="0">
                <a:latin typeface="Calibri"/>
                <a:cs typeface="Calibri"/>
              </a:rPr>
              <a:t> </a:t>
            </a:r>
            <a:r>
              <a:rPr lang="en-GB" dirty="0" err="1">
                <a:latin typeface="Calibri"/>
                <a:cs typeface="Calibri"/>
              </a:rPr>
              <a:t>Themen</a:t>
            </a:r>
            <a:endParaRPr lang="pl-PL" dirty="0">
              <a:latin typeface="Calibri"/>
              <a:cs typeface="Calibri"/>
            </a:endParaRPr>
          </a:p>
        </p:txBody>
      </p:sp>
      <p:sp>
        <p:nvSpPr>
          <p:cNvPr id="27" name="Rectangle 26">
            <a:extLst>
              <a:ext uri="{FF2B5EF4-FFF2-40B4-BE49-F238E27FC236}">
                <a16:creationId xmlns:a16="http://schemas.microsoft.com/office/drawing/2014/main" id="{1CCDDC74-6C21-4CCA-9617-B53A8F9092B0}"/>
              </a:ext>
            </a:extLst>
          </p:cNvPr>
          <p:cNvSpPr/>
          <p:nvPr/>
        </p:nvSpPr>
        <p:spPr>
          <a:xfrm>
            <a:off x="1867107" y="1207568"/>
            <a:ext cx="7486306" cy="276253"/>
          </a:xfrm>
          <a:prstGeom prst="rect">
            <a:avLst/>
          </a:prstGeom>
          <a:solidFill>
            <a:schemeClr val="bg1"/>
          </a:solid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77">
              <a:defRPr/>
            </a:pPr>
            <a:r>
              <a:rPr lang="en-US" b="1" dirty="0">
                <a:solidFill>
                  <a:srgbClr val="4472C4"/>
                </a:solidFill>
                <a:latin typeface="Calibri" panose="020F0502020204030204"/>
              </a:rPr>
              <a:t>Was </a:t>
            </a:r>
            <a:r>
              <a:rPr lang="en-US" b="1" dirty="0" err="1">
                <a:solidFill>
                  <a:srgbClr val="4472C4"/>
                </a:solidFill>
                <a:latin typeface="Calibri" panose="020F0502020204030204"/>
              </a:rPr>
              <a:t>ist</a:t>
            </a:r>
            <a:r>
              <a:rPr lang="en-US" b="1" dirty="0">
                <a:solidFill>
                  <a:srgbClr val="4472C4"/>
                </a:solidFill>
                <a:latin typeface="Calibri" panose="020F0502020204030204"/>
              </a:rPr>
              <a:t> EPC </a:t>
            </a:r>
            <a:r>
              <a:rPr lang="de-DE" b="1" dirty="0">
                <a:solidFill>
                  <a:srgbClr val="4472C4"/>
                </a:solidFill>
              </a:rPr>
              <a:t>und wer sind die relevanten Akteure</a:t>
            </a:r>
            <a:r>
              <a:rPr lang="en-US" b="1" dirty="0">
                <a:solidFill>
                  <a:srgbClr val="4472C4"/>
                </a:solidFill>
                <a:latin typeface="Calibri" panose="020F0502020204030204"/>
              </a:rPr>
              <a:t>?</a:t>
            </a:r>
          </a:p>
        </p:txBody>
      </p:sp>
      <p:grpSp>
        <p:nvGrpSpPr>
          <p:cNvPr id="28" name="Group 27">
            <a:extLst>
              <a:ext uri="{FF2B5EF4-FFF2-40B4-BE49-F238E27FC236}">
                <a16:creationId xmlns:a16="http://schemas.microsoft.com/office/drawing/2014/main" id="{04F6A885-5AC6-4A27-8321-86221D093F9A}"/>
              </a:ext>
            </a:extLst>
          </p:cNvPr>
          <p:cNvGrpSpPr/>
          <p:nvPr/>
        </p:nvGrpSpPr>
        <p:grpSpPr>
          <a:xfrm>
            <a:off x="974072" y="1537183"/>
            <a:ext cx="8379341" cy="252875"/>
            <a:chOff x="1128778" y="1187223"/>
            <a:chExt cx="8222316" cy="930194"/>
          </a:xfrm>
          <a:solidFill>
            <a:srgbClr val="FFC000"/>
          </a:solidFill>
        </p:grpSpPr>
        <p:sp>
          <p:nvSpPr>
            <p:cNvPr id="29" name="Rectangle 28">
              <a:extLst>
                <a:ext uri="{FF2B5EF4-FFF2-40B4-BE49-F238E27FC236}">
                  <a16:creationId xmlns:a16="http://schemas.microsoft.com/office/drawing/2014/main" id="{D4161997-2E41-4E3D-AB66-D3AEA12FAAB0}"/>
                </a:ext>
              </a:extLst>
            </p:cNvPr>
            <p:cNvSpPr/>
            <p:nvPr/>
          </p:nvSpPr>
          <p:spPr>
            <a:xfrm>
              <a:off x="1128778" y="1187223"/>
              <a:ext cx="729205" cy="930194"/>
            </a:xfrm>
            <a:prstGeom prst="rect">
              <a:avLst/>
            </a:prstGeom>
            <a:grp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defRPr/>
              </a:pPr>
              <a:r>
                <a:rPr lang="en-US" sz="2000" b="1" dirty="0">
                  <a:solidFill>
                    <a:prstClr val="white"/>
                  </a:solidFill>
                  <a:latin typeface="Calibri" panose="020F0502020204030204"/>
                </a:rPr>
                <a:t>2</a:t>
              </a:r>
            </a:p>
          </p:txBody>
        </p:sp>
        <p:sp>
          <p:nvSpPr>
            <p:cNvPr id="30" name="Rectangle 29">
              <a:extLst>
                <a:ext uri="{FF2B5EF4-FFF2-40B4-BE49-F238E27FC236}">
                  <a16:creationId xmlns:a16="http://schemas.microsoft.com/office/drawing/2014/main" id="{22157067-1517-4979-8519-D658AC91A4F4}"/>
                </a:ext>
              </a:extLst>
            </p:cNvPr>
            <p:cNvSpPr/>
            <p:nvPr/>
          </p:nvSpPr>
          <p:spPr>
            <a:xfrm>
              <a:off x="2005078" y="1187223"/>
              <a:ext cx="7346016" cy="930194"/>
            </a:xfrm>
            <a:prstGeom prst="rect">
              <a:avLst/>
            </a:prstGeom>
            <a:grp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77">
                <a:defRPr/>
              </a:pPr>
              <a:r>
                <a:rPr lang="en-US" b="1" dirty="0" err="1">
                  <a:solidFill>
                    <a:srgbClr val="4472C4"/>
                  </a:solidFill>
                </a:rPr>
                <a:t>Arten</a:t>
              </a:r>
              <a:r>
                <a:rPr lang="en-US" b="1" dirty="0">
                  <a:solidFill>
                    <a:srgbClr val="4472C4"/>
                  </a:solidFill>
                </a:rPr>
                <a:t> von EPC-</a:t>
              </a:r>
              <a:r>
                <a:rPr lang="en-US" b="1" dirty="0" err="1">
                  <a:solidFill>
                    <a:srgbClr val="4472C4"/>
                  </a:solidFill>
                </a:rPr>
                <a:t>Verträgen</a:t>
              </a:r>
              <a:endParaRPr lang="en-US" b="1" dirty="0">
                <a:solidFill>
                  <a:srgbClr val="4472C4"/>
                </a:solidFill>
                <a:latin typeface="Calibri" panose="020F0502020204030204"/>
              </a:endParaRPr>
            </a:p>
          </p:txBody>
        </p:sp>
      </p:grpSp>
      <p:grpSp>
        <p:nvGrpSpPr>
          <p:cNvPr id="34" name="Group 33">
            <a:extLst>
              <a:ext uri="{FF2B5EF4-FFF2-40B4-BE49-F238E27FC236}">
                <a16:creationId xmlns:a16="http://schemas.microsoft.com/office/drawing/2014/main" id="{54148A56-7ED1-4054-B552-C6DFF05E074E}"/>
              </a:ext>
            </a:extLst>
          </p:cNvPr>
          <p:cNvGrpSpPr/>
          <p:nvPr/>
        </p:nvGrpSpPr>
        <p:grpSpPr>
          <a:xfrm>
            <a:off x="1295168" y="1862870"/>
            <a:ext cx="8058243" cy="317095"/>
            <a:chOff x="1590893" y="1187223"/>
            <a:chExt cx="7760201" cy="930194"/>
          </a:xfrm>
        </p:grpSpPr>
        <p:sp>
          <p:nvSpPr>
            <p:cNvPr id="35" name="Rectangle 34">
              <a:extLst>
                <a:ext uri="{FF2B5EF4-FFF2-40B4-BE49-F238E27FC236}">
                  <a16:creationId xmlns:a16="http://schemas.microsoft.com/office/drawing/2014/main" id="{74ED2556-EE53-4D2B-A2F4-264A39BACF72}"/>
                </a:ext>
              </a:extLst>
            </p:cNvPr>
            <p:cNvSpPr/>
            <p:nvPr/>
          </p:nvSpPr>
          <p:spPr>
            <a:xfrm>
              <a:off x="1590893" y="1187223"/>
              <a:ext cx="729205" cy="930194"/>
            </a:xfrm>
            <a:prstGeom prst="rect">
              <a:avLst/>
            </a:prstGeom>
            <a:solidFill>
              <a:schemeClr val="accent6">
                <a:lumMod val="60000"/>
                <a:lumOff val="4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defRPr/>
              </a:pPr>
              <a:r>
                <a:rPr lang="en-US" sz="2000" b="1" dirty="0">
                  <a:solidFill>
                    <a:prstClr val="white"/>
                  </a:solidFill>
                  <a:latin typeface="Calibri" panose="020F0502020204030204"/>
                </a:rPr>
                <a:t>2A</a:t>
              </a:r>
            </a:p>
          </p:txBody>
        </p:sp>
        <p:sp>
          <p:nvSpPr>
            <p:cNvPr id="36" name="Rectangle 35">
              <a:extLst>
                <a:ext uri="{FF2B5EF4-FFF2-40B4-BE49-F238E27FC236}">
                  <a16:creationId xmlns:a16="http://schemas.microsoft.com/office/drawing/2014/main" id="{2195A090-DF04-4CCF-86AE-1533D2BBC431}"/>
                </a:ext>
              </a:extLst>
            </p:cNvPr>
            <p:cNvSpPr/>
            <p:nvPr/>
          </p:nvSpPr>
          <p:spPr>
            <a:xfrm>
              <a:off x="2448234" y="1187223"/>
              <a:ext cx="6902860" cy="930194"/>
            </a:xfrm>
            <a:prstGeom prst="rect">
              <a:avLst/>
            </a:prstGeom>
            <a:solidFill>
              <a:schemeClr val="bg1"/>
            </a:solid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77">
                <a:defRPr/>
              </a:pPr>
              <a:r>
                <a:rPr lang="en-US" b="1" i="1" dirty="0">
                  <a:solidFill>
                    <a:srgbClr val="4472C4"/>
                  </a:solidFill>
                </a:rPr>
                <a:t>Shared Savings</a:t>
              </a:r>
              <a:r>
                <a:rPr lang="en-US" b="1" dirty="0">
                  <a:solidFill>
                    <a:srgbClr val="4472C4"/>
                  </a:solidFill>
                </a:rPr>
                <a:t>-Modell</a:t>
              </a:r>
              <a:endParaRPr lang="en-US" b="1" dirty="0">
                <a:solidFill>
                  <a:srgbClr val="4472C4"/>
                </a:solidFill>
                <a:latin typeface="Calibri" panose="020F0502020204030204"/>
              </a:endParaRPr>
            </a:p>
          </p:txBody>
        </p:sp>
      </p:grpSp>
      <p:grpSp>
        <p:nvGrpSpPr>
          <p:cNvPr id="61" name="Group 60">
            <a:extLst>
              <a:ext uri="{FF2B5EF4-FFF2-40B4-BE49-F238E27FC236}">
                <a16:creationId xmlns:a16="http://schemas.microsoft.com/office/drawing/2014/main" id="{54148A56-7ED1-4054-B552-C6DFF05E074E}"/>
              </a:ext>
            </a:extLst>
          </p:cNvPr>
          <p:cNvGrpSpPr/>
          <p:nvPr/>
        </p:nvGrpSpPr>
        <p:grpSpPr>
          <a:xfrm>
            <a:off x="1295168" y="2218866"/>
            <a:ext cx="8058243" cy="317095"/>
            <a:chOff x="1590893" y="1187223"/>
            <a:chExt cx="7760201" cy="930194"/>
          </a:xfrm>
        </p:grpSpPr>
        <p:sp>
          <p:nvSpPr>
            <p:cNvPr id="62" name="Rectangle 61">
              <a:extLst>
                <a:ext uri="{FF2B5EF4-FFF2-40B4-BE49-F238E27FC236}">
                  <a16:creationId xmlns:a16="http://schemas.microsoft.com/office/drawing/2014/main" id="{74ED2556-EE53-4D2B-A2F4-264A39BACF72}"/>
                </a:ext>
              </a:extLst>
            </p:cNvPr>
            <p:cNvSpPr/>
            <p:nvPr/>
          </p:nvSpPr>
          <p:spPr>
            <a:xfrm>
              <a:off x="1590893" y="1187223"/>
              <a:ext cx="729205" cy="930194"/>
            </a:xfrm>
            <a:prstGeom prst="rect">
              <a:avLst/>
            </a:prstGeom>
            <a:solidFill>
              <a:schemeClr val="accent6">
                <a:lumMod val="60000"/>
                <a:lumOff val="4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defRPr/>
              </a:pPr>
              <a:r>
                <a:rPr lang="en-US" sz="2000" b="1" dirty="0">
                  <a:solidFill>
                    <a:prstClr val="white"/>
                  </a:solidFill>
                  <a:latin typeface="Calibri" panose="020F0502020204030204"/>
                </a:rPr>
                <a:t>2B</a:t>
              </a:r>
            </a:p>
          </p:txBody>
        </p:sp>
        <p:sp>
          <p:nvSpPr>
            <p:cNvPr id="63" name="Rectangle 62">
              <a:extLst>
                <a:ext uri="{FF2B5EF4-FFF2-40B4-BE49-F238E27FC236}">
                  <a16:creationId xmlns:a16="http://schemas.microsoft.com/office/drawing/2014/main" id="{2195A090-DF04-4CCF-86AE-1533D2BBC431}"/>
                </a:ext>
              </a:extLst>
            </p:cNvPr>
            <p:cNvSpPr/>
            <p:nvPr/>
          </p:nvSpPr>
          <p:spPr>
            <a:xfrm>
              <a:off x="2448234" y="1187223"/>
              <a:ext cx="6902860" cy="930194"/>
            </a:xfrm>
            <a:prstGeom prst="rect">
              <a:avLst/>
            </a:prstGeom>
            <a:solidFill>
              <a:schemeClr val="bg1"/>
            </a:solid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77">
                <a:defRPr/>
              </a:pPr>
              <a:r>
                <a:rPr lang="en-US" b="1" i="1" dirty="0">
                  <a:solidFill>
                    <a:srgbClr val="4472C4"/>
                  </a:solidFill>
                  <a:latin typeface="Calibri" panose="020F0502020204030204"/>
                </a:rPr>
                <a:t>Guaranteed Savings</a:t>
              </a:r>
              <a:r>
                <a:rPr lang="en-US" b="1" dirty="0">
                  <a:solidFill>
                    <a:srgbClr val="4472C4"/>
                  </a:solidFill>
                </a:rPr>
                <a:t>-Modell</a:t>
              </a:r>
              <a:endParaRPr lang="en-US" b="1" i="1" dirty="0">
                <a:solidFill>
                  <a:srgbClr val="4472C4"/>
                </a:solidFill>
                <a:latin typeface="Calibri" panose="020F0502020204030204"/>
              </a:endParaRPr>
            </a:p>
          </p:txBody>
        </p:sp>
      </p:grpSp>
      <p:grpSp>
        <p:nvGrpSpPr>
          <p:cNvPr id="64" name="Group 63">
            <a:extLst>
              <a:ext uri="{FF2B5EF4-FFF2-40B4-BE49-F238E27FC236}">
                <a16:creationId xmlns:a16="http://schemas.microsoft.com/office/drawing/2014/main" id="{54148A56-7ED1-4054-B552-C6DFF05E074E}"/>
              </a:ext>
            </a:extLst>
          </p:cNvPr>
          <p:cNvGrpSpPr/>
          <p:nvPr/>
        </p:nvGrpSpPr>
        <p:grpSpPr>
          <a:xfrm>
            <a:off x="1713083" y="2582742"/>
            <a:ext cx="7640329" cy="351860"/>
            <a:chOff x="1590892" y="1187223"/>
            <a:chExt cx="7760202" cy="930194"/>
          </a:xfrm>
        </p:grpSpPr>
        <p:sp>
          <p:nvSpPr>
            <p:cNvPr id="65" name="Rectangle 64">
              <a:extLst>
                <a:ext uri="{FF2B5EF4-FFF2-40B4-BE49-F238E27FC236}">
                  <a16:creationId xmlns:a16="http://schemas.microsoft.com/office/drawing/2014/main" id="{74ED2556-EE53-4D2B-A2F4-264A39BACF72}"/>
                </a:ext>
              </a:extLst>
            </p:cNvPr>
            <p:cNvSpPr/>
            <p:nvPr/>
          </p:nvSpPr>
          <p:spPr>
            <a:xfrm>
              <a:off x="1590892" y="1187223"/>
              <a:ext cx="729205" cy="930194"/>
            </a:xfrm>
            <a:prstGeom prst="rect">
              <a:avLst/>
            </a:prstGeom>
            <a:solidFill>
              <a:schemeClr val="accent6">
                <a:lumMod val="60000"/>
                <a:lumOff val="4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defRPr/>
              </a:pPr>
              <a:r>
                <a:rPr lang="en-US" sz="2000" b="1" dirty="0">
                  <a:solidFill>
                    <a:prstClr val="white"/>
                  </a:solidFill>
                  <a:latin typeface="Calibri" panose="020F0502020204030204"/>
                </a:rPr>
                <a:t>2B.1</a:t>
              </a:r>
            </a:p>
          </p:txBody>
        </p:sp>
        <p:sp>
          <p:nvSpPr>
            <p:cNvPr id="66" name="Rectangle 65">
              <a:extLst>
                <a:ext uri="{FF2B5EF4-FFF2-40B4-BE49-F238E27FC236}">
                  <a16:creationId xmlns:a16="http://schemas.microsoft.com/office/drawing/2014/main" id="{2195A090-DF04-4CCF-86AE-1533D2BBC431}"/>
                </a:ext>
              </a:extLst>
            </p:cNvPr>
            <p:cNvSpPr/>
            <p:nvPr/>
          </p:nvSpPr>
          <p:spPr>
            <a:xfrm>
              <a:off x="2448234" y="1187223"/>
              <a:ext cx="6902860" cy="930194"/>
            </a:xfrm>
            <a:prstGeom prst="rect">
              <a:avLst/>
            </a:prstGeom>
            <a:solidFill>
              <a:schemeClr val="bg1"/>
            </a:solid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77">
                <a:defRPr/>
              </a:pPr>
              <a:r>
                <a:rPr lang="en-US" b="1" dirty="0" err="1">
                  <a:solidFill>
                    <a:srgbClr val="4472C4"/>
                  </a:solidFill>
                </a:rPr>
                <a:t>Vorteile</a:t>
              </a:r>
              <a:r>
                <a:rPr lang="en-US" b="1" dirty="0">
                  <a:solidFill>
                    <a:srgbClr val="4472C4"/>
                  </a:solidFill>
                </a:rPr>
                <a:t> </a:t>
              </a:r>
              <a:r>
                <a:rPr lang="en-US" b="1" dirty="0" err="1">
                  <a:solidFill>
                    <a:srgbClr val="4472C4"/>
                  </a:solidFill>
                </a:rPr>
                <a:t>im</a:t>
              </a:r>
              <a:r>
                <a:rPr lang="en-US" b="1" dirty="0">
                  <a:solidFill>
                    <a:srgbClr val="4472C4"/>
                  </a:solidFill>
                </a:rPr>
                <a:t> Detail</a:t>
              </a:r>
              <a:endParaRPr lang="en-US" b="1" dirty="0">
                <a:solidFill>
                  <a:srgbClr val="4472C4"/>
                </a:solidFill>
                <a:latin typeface="Calibri" panose="020F0502020204030204"/>
              </a:endParaRPr>
            </a:p>
          </p:txBody>
        </p:sp>
      </p:grpSp>
      <p:grpSp>
        <p:nvGrpSpPr>
          <p:cNvPr id="85" name="Group 84"/>
          <p:cNvGrpSpPr/>
          <p:nvPr/>
        </p:nvGrpSpPr>
        <p:grpSpPr>
          <a:xfrm>
            <a:off x="965836" y="4015140"/>
            <a:ext cx="8379341" cy="610200"/>
            <a:chOff x="1821146" y="3184880"/>
            <a:chExt cx="8379341" cy="610200"/>
          </a:xfrm>
        </p:grpSpPr>
        <p:grpSp>
          <p:nvGrpSpPr>
            <p:cNvPr id="86" name="Group 85">
              <a:extLst>
                <a:ext uri="{FF2B5EF4-FFF2-40B4-BE49-F238E27FC236}">
                  <a16:creationId xmlns:a16="http://schemas.microsoft.com/office/drawing/2014/main" id="{793121AC-C9C5-4486-BA42-33BB6F723AFD}"/>
                </a:ext>
              </a:extLst>
            </p:cNvPr>
            <p:cNvGrpSpPr/>
            <p:nvPr/>
          </p:nvGrpSpPr>
          <p:grpSpPr>
            <a:xfrm>
              <a:off x="1821146" y="3518827"/>
              <a:ext cx="8379341" cy="276253"/>
              <a:chOff x="1128778" y="1187223"/>
              <a:chExt cx="8222316" cy="930194"/>
            </a:xfrm>
          </p:grpSpPr>
          <p:sp>
            <p:nvSpPr>
              <p:cNvPr id="90" name="Rectangle 89">
                <a:extLst>
                  <a:ext uri="{FF2B5EF4-FFF2-40B4-BE49-F238E27FC236}">
                    <a16:creationId xmlns:a16="http://schemas.microsoft.com/office/drawing/2014/main" id="{383E1335-119D-4914-8DF2-438EEAD7D3A2}"/>
                  </a:ext>
                </a:extLst>
              </p:cNvPr>
              <p:cNvSpPr/>
              <p:nvPr/>
            </p:nvSpPr>
            <p:spPr>
              <a:xfrm>
                <a:off x="1128778" y="1187223"/>
                <a:ext cx="729205" cy="930194"/>
              </a:xfrm>
              <a:prstGeom prst="rect">
                <a:avLst/>
              </a:prstGeom>
              <a:solidFill>
                <a:schemeClr val="accent6"/>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defRPr/>
                </a:pPr>
                <a:r>
                  <a:rPr lang="en-US" sz="2000" b="1" dirty="0">
                    <a:solidFill>
                      <a:prstClr val="white"/>
                    </a:solidFill>
                    <a:latin typeface="Calibri" panose="020F0502020204030204"/>
                  </a:rPr>
                  <a:t>7</a:t>
                </a:r>
              </a:p>
            </p:txBody>
          </p:sp>
          <p:sp>
            <p:nvSpPr>
              <p:cNvPr id="91" name="Rectangle 90">
                <a:extLst>
                  <a:ext uri="{FF2B5EF4-FFF2-40B4-BE49-F238E27FC236}">
                    <a16:creationId xmlns:a16="http://schemas.microsoft.com/office/drawing/2014/main" id="{1CCDDC74-6C21-4CCA-9617-B53A8F9092B0}"/>
                  </a:ext>
                </a:extLst>
              </p:cNvPr>
              <p:cNvSpPr/>
              <p:nvPr/>
            </p:nvSpPr>
            <p:spPr>
              <a:xfrm>
                <a:off x="2005078" y="1187223"/>
                <a:ext cx="7346016" cy="930194"/>
              </a:xfrm>
              <a:prstGeom prst="rect">
                <a:avLst/>
              </a:prstGeom>
              <a:solidFill>
                <a:schemeClr val="bg1"/>
              </a:solid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77">
                  <a:defRPr/>
                </a:pPr>
                <a:r>
                  <a:rPr lang="en-US" b="1" dirty="0" err="1">
                    <a:solidFill>
                      <a:srgbClr val="4472C4"/>
                    </a:solidFill>
                    <a:latin typeface="Calibri" panose="020F0502020204030204"/>
                  </a:rPr>
                  <a:t>Fallstudie</a:t>
                </a:r>
                <a:r>
                  <a:rPr lang="en-US" b="1" dirty="0">
                    <a:solidFill>
                      <a:srgbClr val="4472C4"/>
                    </a:solidFill>
                    <a:latin typeface="Calibri" panose="020F0502020204030204"/>
                  </a:rPr>
                  <a:t>	</a:t>
                </a:r>
              </a:p>
            </p:txBody>
          </p:sp>
        </p:grpSp>
        <p:grpSp>
          <p:nvGrpSpPr>
            <p:cNvPr id="87" name="Group 86">
              <a:extLst>
                <a:ext uri="{FF2B5EF4-FFF2-40B4-BE49-F238E27FC236}">
                  <a16:creationId xmlns:a16="http://schemas.microsoft.com/office/drawing/2014/main" id="{793121AC-C9C5-4486-BA42-33BB6F723AFD}"/>
                </a:ext>
              </a:extLst>
            </p:cNvPr>
            <p:cNvGrpSpPr/>
            <p:nvPr/>
          </p:nvGrpSpPr>
          <p:grpSpPr>
            <a:xfrm>
              <a:off x="1821146" y="3184880"/>
              <a:ext cx="8379341" cy="276253"/>
              <a:chOff x="1128778" y="1187223"/>
              <a:chExt cx="8222316" cy="930194"/>
            </a:xfrm>
          </p:grpSpPr>
          <p:sp>
            <p:nvSpPr>
              <p:cNvPr id="88" name="Rectangle 87">
                <a:extLst>
                  <a:ext uri="{FF2B5EF4-FFF2-40B4-BE49-F238E27FC236}">
                    <a16:creationId xmlns:a16="http://schemas.microsoft.com/office/drawing/2014/main" id="{383E1335-119D-4914-8DF2-438EEAD7D3A2}"/>
                  </a:ext>
                </a:extLst>
              </p:cNvPr>
              <p:cNvSpPr/>
              <p:nvPr/>
            </p:nvSpPr>
            <p:spPr>
              <a:xfrm>
                <a:off x="1128778" y="1187223"/>
                <a:ext cx="729205" cy="930194"/>
              </a:xfrm>
              <a:prstGeom prst="rect">
                <a:avLst/>
              </a:prstGeom>
              <a:solidFill>
                <a:schemeClr val="accent6"/>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defRPr/>
                </a:pPr>
                <a:r>
                  <a:rPr lang="en-US" sz="2000" b="1" dirty="0">
                    <a:solidFill>
                      <a:prstClr val="white"/>
                    </a:solidFill>
                    <a:latin typeface="Calibri" panose="020F0502020204030204"/>
                  </a:rPr>
                  <a:t>6</a:t>
                </a:r>
              </a:p>
            </p:txBody>
          </p:sp>
          <p:sp>
            <p:nvSpPr>
              <p:cNvPr id="89" name="Rectangle 88">
                <a:extLst>
                  <a:ext uri="{FF2B5EF4-FFF2-40B4-BE49-F238E27FC236}">
                    <a16:creationId xmlns:a16="http://schemas.microsoft.com/office/drawing/2014/main" id="{1CCDDC74-6C21-4CCA-9617-B53A8F9092B0}"/>
                  </a:ext>
                </a:extLst>
              </p:cNvPr>
              <p:cNvSpPr/>
              <p:nvPr/>
            </p:nvSpPr>
            <p:spPr>
              <a:xfrm>
                <a:off x="2005078" y="1187223"/>
                <a:ext cx="7346016" cy="930194"/>
              </a:xfrm>
              <a:prstGeom prst="rect">
                <a:avLst/>
              </a:prstGeom>
              <a:solidFill>
                <a:schemeClr val="bg1"/>
              </a:solid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77">
                  <a:defRPr/>
                </a:pPr>
                <a:r>
                  <a:rPr lang="en-US" b="1" dirty="0">
                    <a:solidFill>
                      <a:srgbClr val="4472C4"/>
                    </a:solidFill>
                    <a:latin typeface="Calibri" panose="020F0502020204030204"/>
                  </a:rPr>
                  <a:t>EPC und die EU </a:t>
                </a:r>
              </a:p>
            </p:txBody>
          </p:sp>
        </p:grpSp>
      </p:grpSp>
      <p:grpSp>
        <p:nvGrpSpPr>
          <p:cNvPr id="94" name="Group 93">
            <a:extLst>
              <a:ext uri="{FF2B5EF4-FFF2-40B4-BE49-F238E27FC236}">
                <a16:creationId xmlns:a16="http://schemas.microsoft.com/office/drawing/2014/main" id="{793121AC-C9C5-4486-BA42-33BB6F723AFD}"/>
              </a:ext>
            </a:extLst>
          </p:cNvPr>
          <p:cNvGrpSpPr/>
          <p:nvPr/>
        </p:nvGrpSpPr>
        <p:grpSpPr>
          <a:xfrm>
            <a:off x="969952" y="4690517"/>
            <a:ext cx="8379341" cy="276253"/>
            <a:chOff x="1128778" y="1187223"/>
            <a:chExt cx="8222316" cy="930194"/>
          </a:xfrm>
        </p:grpSpPr>
        <p:sp>
          <p:nvSpPr>
            <p:cNvPr id="95" name="Rectangle 94">
              <a:extLst>
                <a:ext uri="{FF2B5EF4-FFF2-40B4-BE49-F238E27FC236}">
                  <a16:creationId xmlns:a16="http://schemas.microsoft.com/office/drawing/2014/main" id="{383E1335-119D-4914-8DF2-438EEAD7D3A2}"/>
                </a:ext>
              </a:extLst>
            </p:cNvPr>
            <p:cNvSpPr/>
            <p:nvPr/>
          </p:nvSpPr>
          <p:spPr>
            <a:xfrm>
              <a:off x="1128778" y="1187223"/>
              <a:ext cx="729205" cy="930194"/>
            </a:xfrm>
            <a:prstGeom prst="rect">
              <a:avLst/>
            </a:prstGeom>
            <a:solidFill>
              <a:schemeClr val="accent6"/>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defRPr/>
              </a:pPr>
              <a:r>
                <a:rPr lang="en-US" sz="2000" b="1" dirty="0">
                  <a:solidFill>
                    <a:prstClr val="white"/>
                  </a:solidFill>
                  <a:latin typeface="Calibri" panose="020F0502020204030204"/>
                </a:rPr>
                <a:t>8</a:t>
              </a:r>
            </a:p>
          </p:txBody>
        </p:sp>
        <p:sp>
          <p:nvSpPr>
            <p:cNvPr id="96" name="Rectangle 95">
              <a:extLst>
                <a:ext uri="{FF2B5EF4-FFF2-40B4-BE49-F238E27FC236}">
                  <a16:creationId xmlns:a16="http://schemas.microsoft.com/office/drawing/2014/main" id="{1CCDDC74-6C21-4CCA-9617-B53A8F9092B0}"/>
                </a:ext>
              </a:extLst>
            </p:cNvPr>
            <p:cNvSpPr/>
            <p:nvPr/>
          </p:nvSpPr>
          <p:spPr>
            <a:xfrm>
              <a:off x="2005078" y="1187223"/>
              <a:ext cx="7346016" cy="930194"/>
            </a:xfrm>
            <a:prstGeom prst="rect">
              <a:avLst/>
            </a:prstGeom>
            <a:solidFill>
              <a:schemeClr val="bg1"/>
            </a:solid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77">
                <a:defRPr/>
              </a:pPr>
              <a:r>
                <a:rPr lang="en-US" b="1" dirty="0" err="1">
                  <a:solidFill>
                    <a:srgbClr val="4472C4"/>
                  </a:solidFill>
                </a:rPr>
                <a:t>Beispiele</a:t>
              </a:r>
              <a:r>
                <a:rPr lang="en-US" b="1" dirty="0">
                  <a:solidFill>
                    <a:srgbClr val="4472C4"/>
                  </a:solidFill>
                </a:rPr>
                <a:t> und </a:t>
              </a:r>
              <a:r>
                <a:rPr lang="en-US" b="1" dirty="0" err="1">
                  <a:solidFill>
                    <a:srgbClr val="4472C4"/>
                  </a:solidFill>
                </a:rPr>
                <a:t>Fallstudien</a:t>
              </a:r>
              <a:endParaRPr lang="en-US" b="1" dirty="0">
                <a:solidFill>
                  <a:srgbClr val="4472C4"/>
                </a:solidFill>
                <a:latin typeface="Calibri" panose="020F0502020204030204"/>
              </a:endParaRPr>
            </a:p>
          </p:txBody>
        </p:sp>
      </p:grpSp>
      <p:grpSp>
        <p:nvGrpSpPr>
          <p:cNvPr id="48" name="Group 47">
            <a:extLst>
              <a:ext uri="{FF2B5EF4-FFF2-40B4-BE49-F238E27FC236}">
                <a16:creationId xmlns:a16="http://schemas.microsoft.com/office/drawing/2014/main" id="{04F6A885-5AC6-4A27-8321-86221D093F9A}"/>
              </a:ext>
            </a:extLst>
          </p:cNvPr>
          <p:cNvGrpSpPr/>
          <p:nvPr/>
        </p:nvGrpSpPr>
        <p:grpSpPr>
          <a:xfrm>
            <a:off x="969952" y="3014406"/>
            <a:ext cx="8379341" cy="252875"/>
            <a:chOff x="1128778" y="1187223"/>
            <a:chExt cx="8222316" cy="930194"/>
          </a:xfrm>
          <a:solidFill>
            <a:srgbClr val="FFC000"/>
          </a:solidFill>
        </p:grpSpPr>
        <p:sp>
          <p:nvSpPr>
            <p:cNvPr id="49" name="Rectangle 48">
              <a:extLst>
                <a:ext uri="{FF2B5EF4-FFF2-40B4-BE49-F238E27FC236}">
                  <a16:creationId xmlns:a16="http://schemas.microsoft.com/office/drawing/2014/main" id="{D4161997-2E41-4E3D-AB66-D3AEA12FAAB0}"/>
                </a:ext>
              </a:extLst>
            </p:cNvPr>
            <p:cNvSpPr/>
            <p:nvPr/>
          </p:nvSpPr>
          <p:spPr>
            <a:xfrm>
              <a:off x="1128778" y="1187223"/>
              <a:ext cx="729205" cy="930194"/>
            </a:xfrm>
            <a:prstGeom prst="rect">
              <a:avLst/>
            </a:prstGeom>
            <a:solidFill>
              <a:schemeClr val="accent6"/>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defRPr/>
              </a:pPr>
              <a:r>
                <a:rPr lang="en-US" sz="2000" b="1" dirty="0">
                  <a:solidFill>
                    <a:prstClr val="white"/>
                  </a:solidFill>
                  <a:latin typeface="Calibri" panose="020F0502020204030204"/>
                </a:rPr>
                <a:t>3</a:t>
              </a:r>
            </a:p>
          </p:txBody>
        </p:sp>
        <p:sp>
          <p:nvSpPr>
            <p:cNvPr id="51" name="Rectangle 50">
              <a:extLst>
                <a:ext uri="{FF2B5EF4-FFF2-40B4-BE49-F238E27FC236}">
                  <a16:creationId xmlns:a16="http://schemas.microsoft.com/office/drawing/2014/main" id="{22157067-1517-4979-8519-D658AC91A4F4}"/>
                </a:ext>
              </a:extLst>
            </p:cNvPr>
            <p:cNvSpPr/>
            <p:nvPr/>
          </p:nvSpPr>
          <p:spPr>
            <a:xfrm>
              <a:off x="2005078" y="1187223"/>
              <a:ext cx="7346016" cy="930194"/>
            </a:xfrm>
            <a:prstGeom prst="rect">
              <a:avLst/>
            </a:prstGeom>
            <a:no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77">
                <a:defRPr/>
              </a:pPr>
              <a:r>
                <a:rPr lang="en-US" b="1" dirty="0">
                  <a:solidFill>
                    <a:srgbClr val="4472C4"/>
                  </a:solidFill>
                  <a:latin typeface="Calibri" panose="020F0502020204030204"/>
                </a:rPr>
                <a:t>EPC-</a:t>
              </a:r>
              <a:r>
                <a:rPr lang="en-US" b="1" dirty="0" err="1">
                  <a:solidFill>
                    <a:srgbClr val="4472C4"/>
                  </a:solidFill>
                  <a:latin typeface="Calibri" panose="020F0502020204030204"/>
                </a:rPr>
                <a:t>Prozess</a:t>
              </a:r>
              <a:endParaRPr lang="en-US" b="1" dirty="0">
                <a:solidFill>
                  <a:srgbClr val="4472C4"/>
                </a:solidFill>
                <a:latin typeface="Calibri" panose="020F0502020204030204"/>
              </a:endParaRPr>
            </a:p>
          </p:txBody>
        </p:sp>
      </p:grpSp>
      <p:grpSp>
        <p:nvGrpSpPr>
          <p:cNvPr id="52" name="Group 51">
            <a:extLst>
              <a:ext uri="{FF2B5EF4-FFF2-40B4-BE49-F238E27FC236}">
                <a16:creationId xmlns:a16="http://schemas.microsoft.com/office/drawing/2014/main" id="{04F6A885-5AC6-4A27-8321-86221D093F9A}"/>
              </a:ext>
            </a:extLst>
          </p:cNvPr>
          <p:cNvGrpSpPr/>
          <p:nvPr/>
        </p:nvGrpSpPr>
        <p:grpSpPr>
          <a:xfrm>
            <a:off x="969952" y="3347085"/>
            <a:ext cx="8379341" cy="252875"/>
            <a:chOff x="1128778" y="1187223"/>
            <a:chExt cx="8222316" cy="930194"/>
          </a:xfrm>
          <a:solidFill>
            <a:srgbClr val="FFC000"/>
          </a:solidFill>
        </p:grpSpPr>
        <p:sp>
          <p:nvSpPr>
            <p:cNvPr id="53" name="Rectangle 52">
              <a:extLst>
                <a:ext uri="{FF2B5EF4-FFF2-40B4-BE49-F238E27FC236}">
                  <a16:creationId xmlns:a16="http://schemas.microsoft.com/office/drawing/2014/main" id="{D4161997-2E41-4E3D-AB66-D3AEA12FAAB0}"/>
                </a:ext>
              </a:extLst>
            </p:cNvPr>
            <p:cNvSpPr/>
            <p:nvPr/>
          </p:nvSpPr>
          <p:spPr>
            <a:xfrm>
              <a:off x="1128778" y="1187223"/>
              <a:ext cx="729205" cy="930194"/>
            </a:xfrm>
            <a:prstGeom prst="rect">
              <a:avLst/>
            </a:prstGeom>
            <a:solidFill>
              <a:schemeClr val="accent6"/>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defRPr/>
              </a:pPr>
              <a:r>
                <a:rPr lang="en-US" sz="2000" b="1" dirty="0">
                  <a:solidFill>
                    <a:prstClr val="white"/>
                  </a:solidFill>
                  <a:latin typeface="Calibri" panose="020F0502020204030204"/>
                </a:rPr>
                <a:t>4</a:t>
              </a:r>
            </a:p>
          </p:txBody>
        </p:sp>
        <p:sp>
          <p:nvSpPr>
            <p:cNvPr id="54" name="Rectangle 53">
              <a:extLst>
                <a:ext uri="{FF2B5EF4-FFF2-40B4-BE49-F238E27FC236}">
                  <a16:creationId xmlns:a16="http://schemas.microsoft.com/office/drawing/2014/main" id="{22157067-1517-4979-8519-D658AC91A4F4}"/>
                </a:ext>
              </a:extLst>
            </p:cNvPr>
            <p:cNvSpPr/>
            <p:nvPr/>
          </p:nvSpPr>
          <p:spPr>
            <a:xfrm>
              <a:off x="2005078" y="1187223"/>
              <a:ext cx="7346016" cy="930194"/>
            </a:xfrm>
            <a:prstGeom prst="rect">
              <a:avLst/>
            </a:prstGeom>
            <a:no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77">
                <a:defRPr/>
              </a:pPr>
              <a:r>
                <a:rPr lang="en-US" b="1" dirty="0">
                  <a:solidFill>
                    <a:srgbClr val="4472C4"/>
                  </a:solidFill>
                </a:rPr>
                <a:t>EPC-</a:t>
              </a:r>
              <a:r>
                <a:rPr lang="en-US" b="1" dirty="0" err="1">
                  <a:solidFill>
                    <a:srgbClr val="4472C4"/>
                  </a:solidFill>
                </a:rPr>
                <a:t>Finanzierung</a:t>
              </a:r>
              <a:endParaRPr lang="en-US" b="1" dirty="0">
                <a:solidFill>
                  <a:srgbClr val="4472C4"/>
                </a:solidFill>
                <a:latin typeface="Calibri" panose="020F0502020204030204"/>
              </a:endParaRPr>
            </a:p>
          </p:txBody>
        </p:sp>
      </p:grpSp>
      <p:grpSp>
        <p:nvGrpSpPr>
          <p:cNvPr id="55" name="Group 54">
            <a:extLst>
              <a:ext uri="{FF2B5EF4-FFF2-40B4-BE49-F238E27FC236}">
                <a16:creationId xmlns:a16="http://schemas.microsoft.com/office/drawing/2014/main" id="{04F6A885-5AC6-4A27-8321-86221D093F9A}"/>
              </a:ext>
            </a:extLst>
          </p:cNvPr>
          <p:cNvGrpSpPr/>
          <p:nvPr/>
        </p:nvGrpSpPr>
        <p:grpSpPr>
          <a:xfrm>
            <a:off x="969952" y="3682338"/>
            <a:ext cx="8379341" cy="252875"/>
            <a:chOff x="1128778" y="1187223"/>
            <a:chExt cx="8222316" cy="930194"/>
          </a:xfrm>
          <a:solidFill>
            <a:srgbClr val="FFC000"/>
          </a:solidFill>
        </p:grpSpPr>
        <p:sp>
          <p:nvSpPr>
            <p:cNvPr id="56" name="Rectangle 55">
              <a:extLst>
                <a:ext uri="{FF2B5EF4-FFF2-40B4-BE49-F238E27FC236}">
                  <a16:creationId xmlns:a16="http://schemas.microsoft.com/office/drawing/2014/main" id="{D4161997-2E41-4E3D-AB66-D3AEA12FAAB0}"/>
                </a:ext>
              </a:extLst>
            </p:cNvPr>
            <p:cNvSpPr/>
            <p:nvPr/>
          </p:nvSpPr>
          <p:spPr>
            <a:xfrm>
              <a:off x="1128778" y="1187223"/>
              <a:ext cx="729205" cy="930194"/>
            </a:xfrm>
            <a:prstGeom prst="rect">
              <a:avLst/>
            </a:prstGeom>
            <a:solidFill>
              <a:schemeClr val="accent6"/>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defRPr/>
              </a:pPr>
              <a:r>
                <a:rPr lang="en-US" sz="2000" b="1" dirty="0">
                  <a:solidFill>
                    <a:prstClr val="white"/>
                  </a:solidFill>
                  <a:latin typeface="Calibri" panose="020F0502020204030204"/>
                </a:rPr>
                <a:t>5</a:t>
              </a:r>
            </a:p>
          </p:txBody>
        </p:sp>
        <p:sp>
          <p:nvSpPr>
            <p:cNvPr id="57" name="Rectangle 56">
              <a:extLst>
                <a:ext uri="{FF2B5EF4-FFF2-40B4-BE49-F238E27FC236}">
                  <a16:creationId xmlns:a16="http://schemas.microsoft.com/office/drawing/2014/main" id="{22157067-1517-4979-8519-D658AC91A4F4}"/>
                </a:ext>
              </a:extLst>
            </p:cNvPr>
            <p:cNvSpPr/>
            <p:nvPr/>
          </p:nvSpPr>
          <p:spPr>
            <a:xfrm>
              <a:off x="2005078" y="1187223"/>
              <a:ext cx="7346016" cy="930194"/>
            </a:xfrm>
            <a:prstGeom prst="rect">
              <a:avLst/>
            </a:prstGeom>
            <a:no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77">
                <a:defRPr/>
              </a:pPr>
              <a:r>
                <a:rPr lang="en-US" b="1" dirty="0">
                  <a:solidFill>
                    <a:srgbClr val="4472C4"/>
                  </a:solidFill>
                </a:rPr>
                <a:t>EPC-</a:t>
              </a:r>
              <a:r>
                <a:rPr lang="en-US" b="1" dirty="0" err="1">
                  <a:solidFill>
                    <a:srgbClr val="4472C4"/>
                  </a:solidFill>
                </a:rPr>
                <a:t>Barrieren</a:t>
              </a:r>
              <a:endParaRPr lang="en-US" b="1" dirty="0">
                <a:solidFill>
                  <a:srgbClr val="4472C4"/>
                </a:solidFill>
              </a:endParaRPr>
            </a:p>
          </p:txBody>
        </p:sp>
      </p:grpSp>
      <p:sp>
        <p:nvSpPr>
          <p:cNvPr id="41" name="Rectangle 25">
            <a:extLst>
              <a:ext uri="{FF2B5EF4-FFF2-40B4-BE49-F238E27FC236}">
                <a16:creationId xmlns:a16="http://schemas.microsoft.com/office/drawing/2014/main" id="{8E74C09D-8ABE-455B-B74F-4804D68AEDA6}"/>
              </a:ext>
            </a:extLst>
          </p:cNvPr>
          <p:cNvSpPr/>
          <p:nvPr/>
        </p:nvSpPr>
        <p:spPr>
          <a:xfrm>
            <a:off x="974072" y="1207568"/>
            <a:ext cx="743131" cy="276253"/>
          </a:xfrm>
          <a:prstGeom prst="rect">
            <a:avLst/>
          </a:prstGeom>
          <a:solidFill>
            <a:srgbClr val="70AD47"/>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defRPr/>
            </a:pPr>
            <a:r>
              <a:rPr lang="en-US" sz="2000" b="1" dirty="0">
                <a:solidFill>
                  <a:prstClr val="white"/>
                </a:solidFill>
                <a:latin typeface="Calibri" panose="020F0502020204030204"/>
              </a:rPr>
              <a:t>1</a:t>
            </a:r>
          </a:p>
        </p:txBody>
      </p:sp>
    </p:spTree>
    <p:extLst>
      <p:ext uri="{BB962C8B-B14F-4D97-AF65-F5344CB8AC3E}">
        <p14:creationId xmlns:p14="http://schemas.microsoft.com/office/powerpoint/2010/main" val="6561298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38200" y="1261533"/>
            <a:ext cx="10515600" cy="1011767"/>
          </a:xfrm>
        </p:spPr>
        <p:txBody>
          <a:bodyPr>
            <a:normAutofit fontScale="77500" lnSpcReduction="20000"/>
          </a:bodyPr>
          <a:lstStyle/>
          <a:p>
            <a:r>
              <a:rPr lang="de-DE" dirty="0"/>
              <a:t>Es gibt zwei Arten von EPC-Modellen, die in europäischen Ländern verwendet werden</a:t>
            </a:r>
            <a:r>
              <a:rPr lang="en-US" dirty="0"/>
              <a:t>:</a:t>
            </a:r>
          </a:p>
          <a:p>
            <a:pPr lvl="1"/>
            <a:r>
              <a:rPr lang="en-US" i="1" dirty="0"/>
              <a:t>Shared Savings</a:t>
            </a:r>
            <a:r>
              <a:rPr lang="en-US" dirty="0"/>
              <a:t>-Modell (</a:t>
            </a:r>
            <a:r>
              <a:rPr lang="en-US" dirty="0" err="1"/>
              <a:t>höheres</a:t>
            </a:r>
            <a:r>
              <a:rPr lang="en-US" dirty="0"/>
              <a:t> </a:t>
            </a:r>
            <a:r>
              <a:rPr lang="en-US" dirty="0" err="1"/>
              <a:t>Risiko</a:t>
            </a:r>
            <a:r>
              <a:rPr lang="en-US" dirty="0"/>
              <a:t>)</a:t>
            </a:r>
          </a:p>
          <a:p>
            <a:pPr lvl="1"/>
            <a:r>
              <a:rPr lang="en-US" i="1" dirty="0"/>
              <a:t>Guaranteed Savings</a:t>
            </a:r>
            <a:r>
              <a:rPr lang="en-US" dirty="0"/>
              <a:t>-Modell (</a:t>
            </a:r>
            <a:r>
              <a:rPr lang="en-US" dirty="0" err="1"/>
              <a:t>häufiger</a:t>
            </a:r>
            <a:r>
              <a:rPr lang="en-US" dirty="0"/>
              <a:t> </a:t>
            </a:r>
            <a:r>
              <a:rPr lang="en-US" dirty="0" err="1"/>
              <a:t>verwendet</a:t>
            </a:r>
            <a:r>
              <a:rPr lang="en-US" dirty="0"/>
              <a:t>)</a:t>
            </a:r>
          </a:p>
          <a:p>
            <a:pPr lvl="1"/>
            <a:endParaRPr lang="en-US" dirty="0"/>
          </a:p>
        </p:txBody>
      </p:sp>
      <p:sp>
        <p:nvSpPr>
          <p:cNvPr id="3" name="Slide Number Placeholder 2"/>
          <p:cNvSpPr>
            <a:spLocks noGrp="1"/>
          </p:cNvSpPr>
          <p:nvPr>
            <p:ph type="sldNum" sz="quarter" idx="12"/>
          </p:nvPr>
        </p:nvSpPr>
        <p:spPr/>
        <p:txBody>
          <a:bodyPr/>
          <a:lstStyle/>
          <a:p>
            <a:fld id="{C77C6C3F-668B-4AF5-BFA9-0F657EB068D6}" type="slidenum">
              <a:rPr lang="pl-PL" smtClean="0"/>
              <a:pPr/>
              <a:t>13</a:t>
            </a:fld>
            <a:endParaRPr lang="pl-PL" dirty="0"/>
          </a:p>
        </p:txBody>
      </p:sp>
      <p:sp>
        <p:nvSpPr>
          <p:cNvPr id="4" name="Title 3"/>
          <p:cNvSpPr>
            <a:spLocks noGrp="1"/>
          </p:cNvSpPr>
          <p:nvPr>
            <p:ph type="title"/>
          </p:nvPr>
        </p:nvSpPr>
        <p:spPr/>
        <p:txBody>
          <a:bodyPr/>
          <a:lstStyle/>
          <a:p>
            <a:pPr>
              <a:defRPr/>
            </a:pPr>
            <a:r>
              <a:rPr lang="en-US" dirty="0" err="1"/>
              <a:t>Arten</a:t>
            </a:r>
            <a:r>
              <a:rPr lang="en-US" dirty="0"/>
              <a:t> von EPC-</a:t>
            </a:r>
            <a:r>
              <a:rPr lang="en-US" dirty="0" err="1"/>
              <a:t>Verträgen</a:t>
            </a:r>
            <a:endParaRPr lang="en-US" dirty="0">
              <a:latin typeface="Calibri" panose="020F0502020204030204"/>
            </a:endParaRPr>
          </a:p>
        </p:txBody>
      </p:sp>
      <p:graphicFrame>
        <p:nvGraphicFramePr>
          <p:cNvPr id="8" name="Diagram 7"/>
          <p:cNvGraphicFramePr/>
          <p:nvPr>
            <p:extLst>
              <p:ext uri="{D42A27DB-BD31-4B8C-83A1-F6EECF244321}">
                <p14:modId xmlns:p14="http://schemas.microsoft.com/office/powerpoint/2010/main" val="3196228011"/>
              </p:ext>
            </p:extLst>
          </p:nvPr>
        </p:nvGraphicFramePr>
        <p:xfrm>
          <a:off x="838200" y="2351616"/>
          <a:ext cx="10655300" cy="338878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 name="Rectangle 8">
            <a:extLst>
              <a:ext uri="{FF2B5EF4-FFF2-40B4-BE49-F238E27FC236}">
                <a16:creationId xmlns:a16="http://schemas.microsoft.com/office/drawing/2014/main" id="{383E1335-119D-4914-8DF2-438EEAD7D3A2}"/>
              </a:ext>
            </a:extLst>
          </p:cNvPr>
          <p:cNvSpPr/>
          <p:nvPr/>
        </p:nvSpPr>
        <p:spPr>
          <a:xfrm>
            <a:off x="0" y="0"/>
            <a:ext cx="409221" cy="228600"/>
          </a:xfrm>
          <a:prstGeom prst="rect">
            <a:avLst/>
          </a:prstGeom>
          <a:solidFill>
            <a:schemeClr val="accent6"/>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GB" b="1">
                <a:solidFill>
                  <a:prstClr val="white"/>
                </a:solidFill>
                <a:latin typeface="Calibri" panose="020F0502020204030204"/>
              </a:rPr>
              <a:t>2</a:t>
            </a:r>
          </a:p>
        </p:txBody>
      </p:sp>
      <p:grpSp>
        <p:nvGrpSpPr>
          <p:cNvPr id="10" name="Group 9">
            <a:extLst>
              <a:ext uri="{FF2B5EF4-FFF2-40B4-BE49-F238E27FC236}">
                <a16:creationId xmlns:a16="http://schemas.microsoft.com/office/drawing/2014/main" id="{8D8031CD-E429-48AB-B8D1-1AD4BEF1E682}"/>
              </a:ext>
            </a:extLst>
          </p:cNvPr>
          <p:cNvGrpSpPr/>
          <p:nvPr/>
        </p:nvGrpSpPr>
        <p:grpSpPr>
          <a:xfrm>
            <a:off x="10526521" y="76495"/>
            <a:ext cx="1392562" cy="210314"/>
            <a:chOff x="-122562" y="21843"/>
            <a:chExt cx="1392562" cy="210314"/>
          </a:xfrm>
        </p:grpSpPr>
        <p:sp>
          <p:nvSpPr>
            <p:cNvPr id="11" name="StickerRectangle">
              <a:extLst>
                <a:ext uri="{FF2B5EF4-FFF2-40B4-BE49-F238E27FC236}">
                  <a16:creationId xmlns:a16="http://schemas.microsoft.com/office/drawing/2014/main" id="{5BEDA206-CF71-44C4-9383-554C7B6CE3F0}"/>
                </a:ext>
              </a:extLst>
            </p:cNvPr>
            <p:cNvSpPr/>
            <p:nvPr/>
          </p:nvSpPr>
          <p:spPr>
            <a:xfrm>
              <a:off x="-122562" y="21843"/>
              <a:ext cx="1392562" cy="210314"/>
            </a:xfrm>
            <a:prstGeom prst="leftRightArrow">
              <a:avLst>
                <a:gd name="adj1" fmla="val 10000000"/>
                <a:gd name="adj2" fmla="val 0"/>
              </a:avLst>
            </a:prstGeom>
            <a:noFill/>
            <a:ln w="12700" cap="flat" cmpd="sng" algn="ctr">
              <a:noFill/>
              <a:prstDash val="solid"/>
              <a:miter lim="800000"/>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lgn="ctr">
                  <a:solidFill>
                    <a:srgbClr val="FFFFFF"/>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lIns="38100" tIns="0" rIns="0" bIns="25400" rtlCol="0" anchor="t">
              <a:spAutoFit/>
            </a:bodyPr>
            <a:lstStyle/>
            <a:p>
              <a:pPr algn="r"/>
              <a:r>
                <a:rPr lang="de-DE" sz="1200" dirty="0">
                  <a:solidFill>
                    <a:srgbClr val="808080"/>
                  </a:solidFill>
                  <a:latin typeface="Calibri" panose="020F0502020204030204"/>
                </a:rPr>
                <a:t>NICHT ERSCHÖPFEND</a:t>
              </a:r>
            </a:p>
          </p:txBody>
        </p:sp>
        <p:cxnSp>
          <p:nvCxnSpPr>
            <p:cNvPr id="12" name="Straight Arrow Connector 11">
              <a:extLst>
                <a:ext uri="{FF2B5EF4-FFF2-40B4-BE49-F238E27FC236}">
                  <a16:creationId xmlns:a16="http://schemas.microsoft.com/office/drawing/2014/main" id="{23F96FC9-B98C-434B-A16B-E493A47A04A7}"/>
                </a:ext>
              </a:extLst>
            </p:cNvPr>
            <p:cNvCxnSpPr>
              <a:cxnSpLocks/>
              <a:stCxn id="11" idx="6"/>
              <a:endCxn id="11" idx="4"/>
            </p:cNvCxnSpPr>
            <p:nvPr/>
          </p:nvCxnSpPr>
          <p:spPr>
            <a:xfrm flipH="1">
              <a:off x="-122562" y="232157"/>
              <a:ext cx="1392562" cy="0"/>
            </a:xfrm>
            <a:prstGeom prst="straightConnector1">
              <a:avLst/>
            </a:prstGeom>
            <a:ln w="19050">
              <a:solidFill>
                <a:srgbClr val="808080"/>
              </a:solidFill>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F528A3F8-291B-43B4-9AAE-92780CC3BF6D}"/>
                </a:ext>
              </a:extLst>
            </p:cNvPr>
            <p:cNvCxnSpPr>
              <a:cxnSpLocks/>
              <a:stCxn id="11" idx="2"/>
              <a:endCxn id="11" idx="4"/>
            </p:cNvCxnSpPr>
            <p:nvPr/>
          </p:nvCxnSpPr>
          <p:spPr>
            <a:xfrm>
              <a:off x="-122562" y="21843"/>
              <a:ext cx="0" cy="210314"/>
            </a:xfrm>
            <a:prstGeom prst="straightConnector1">
              <a:avLst/>
            </a:prstGeom>
            <a:ln>
              <a:solidFill>
                <a:srgbClr val="808080"/>
              </a:solidFill>
            </a:ln>
          </p:spPr>
          <p:style>
            <a:lnRef idx="1">
              <a:schemeClr val="accent1"/>
            </a:lnRef>
            <a:fillRef idx="0">
              <a:schemeClr val="accent1"/>
            </a:fillRef>
            <a:effectRef idx="0">
              <a:schemeClr val="accent1"/>
            </a:effectRef>
            <a:fontRef idx="minor">
              <a:schemeClr val="tx1"/>
            </a:fontRef>
          </p:style>
        </p:cxnSp>
      </p:grpSp>
      <p:sp>
        <p:nvSpPr>
          <p:cNvPr id="14" name="Rectangle 13"/>
          <p:cNvSpPr/>
          <p:nvPr/>
        </p:nvSpPr>
        <p:spPr>
          <a:xfrm>
            <a:off x="5489575" y="6248012"/>
            <a:ext cx="6035675" cy="276999"/>
          </a:xfrm>
          <a:prstGeom prst="rect">
            <a:avLst/>
          </a:prstGeom>
        </p:spPr>
        <p:txBody>
          <a:bodyPr wrap="square">
            <a:spAutoFit/>
          </a:bodyPr>
          <a:lstStyle/>
          <a:p>
            <a:r>
              <a:rPr lang="en-US" sz="1200" dirty="0"/>
              <a:t>Quelle: </a:t>
            </a:r>
            <a:r>
              <a:rPr lang="en-US" sz="1200" dirty="0">
                <a:hlinkClick r:id="rId8"/>
              </a:rPr>
              <a:t>http://www.transparense.eu/eu/trainings/eu-manual</a:t>
            </a:r>
            <a:r>
              <a:rPr lang="en-US" sz="1200" dirty="0"/>
              <a:t> (pg. 10)</a:t>
            </a:r>
          </a:p>
        </p:txBody>
      </p:sp>
    </p:spTree>
    <p:extLst>
      <p:ext uri="{BB962C8B-B14F-4D97-AF65-F5344CB8AC3E}">
        <p14:creationId xmlns:p14="http://schemas.microsoft.com/office/powerpoint/2010/main" val="414692534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p:cNvGraphicFramePr>
            <a:graphicFrameLocks noGrp="1"/>
          </p:cNvGraphicFramePr>
          <p:nvPr>
            <p:ph idx="1"/>
            <p:extLst>
              <p:ext uri="{D42A27DB-BD31-4B8C-83A1-F6EECF244321}">
                <p14:modId xmlns:p14="http://schemas.microsoft.com/office/powerpoint/2010/main" val="3852956117"/>
              </p:ext>
            </p:extLst>
          </p:nvPr>
        </p:nvGraphicFramePr>
        <p:xfrm>
          <a:off x="838200" y="1371084"/>
          <a:ext cx="10436525" cy="436548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Slide Number Placeholder 2"/>
          <p:cNvSpPr>
            <a:spLocks noGrp="1"/>
          </p:cNvSpPr>
          <p:nvPr>
            <p:ph type="sldNum" sz="quarter" idx="12"/>
          </p:nvPr>
        </p:nvSpPr>
        <p:spPr/>
        <p:txBody>
          <a:bodyPr/>
          <a:lstStyle/>
          <a:p>
            <a:fld id="{C77C6C3F-668B-4AF5-BFA9-0F657EB068D6}" type="slidenum">
              <a:rPr lang="pl-PL" smtClean="0"/>
              <a:pPr/>
              <a:t>14</a:t>
            </a:fld>
            <a:endParaRPr lang="pl-PL" dirty="0"/>
          </a:p>
        </p:txBody>
      </p:sp>
      <p:sp>
        <p:nvSpPr>
          <p:cNvPr id="4" name="Title 3"/>
          <p:cNvSpPr>
            <a:spLocks noGrp="1"/>
          </p:cNvSpPr>
          <p:nvPr>
            <p:ph type="title"/>
          </p:nvPr>
        </p:nvSpPr>
        <p:spPr/>
        <p:txBody>
          <a:bodyPr/>
          <a:lstStyle/>
          <a:p>
            <a:r>
              <a:rPr lang="en-US" i="1" dirty="0"/>
              <a:t>Shared Savings</a:t>
            </a:r>
            <a:r>
              <a:rPr lang="en-US" dirty="0"/>
              <a:t>-Modell</a:t>
            </a:r>
          </a:p>
        </p:txBody>
      </p:sp>
      <p:sp>
        <p:nvSpPr>
          <p:cNvPr id="7" name="Rectangle 6">
            <a:extLst>
              <a:ext uri="{FF2B5EF4-FFF2-40B4-BE49-F238E27FC236}">
                <a16:creationId xmlns:a16="http://schemas.microsoft.com/office/drawing/2014/main" id="{383E1335-119D-4914-8DF2-438EEAD7D3A2}"/>
              </a:ext>
            </a:extLst>
          </p:cNvPr>
          <p:cNvSpPr/>
          <p:nvPr/>
        </p:nvSpPr>
        <p:spPr>
          <a:xfrm>
            <a:off x="0" y="-1"/>
            <a:ext cx="476250" cy="266701"/>
          </a:xfrm>
          <a:prstGeom prst="rect">
            <a:avLst/>
          </a:prstGeom>
          <a:solidFill>
            <a:schemeClr val="accent6"/>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GB" b="1" dirty="0">
                <a:solidFill>
                  <a:prstClr val="white"/>
                </a:solidFill>
                <a:latin typeface="Calibri" panose="020F0502020204030204"/>
              </a:rPr>
              <a:t>2A</a:t>
            </a:r>
          </a:p>
        </p:txBody>
      </p:sp>
      <p:sp>
        <p:nvSpPr>
          <p:cNvPr id="8" name="Rectangle 7"/>
          <p:cNvSpPr/>
          <p:nvPr/>
        </p:nvSpPr>
        <p:spPr>
          <a:xfrm>
            <a:off x="5489575" y="6248012"/>
            <a:ext cx="6035675" cy="276999"/>
          </a:xfrm>
          <a:prstGeom prst="rect">
            <a:avLst/>
          </a:prstGeom>
        </p:spPr>
        <p:txBody>
          <a:bodyPr wrap="square">
            <a:spAutoFit/>
          </a:bodyPr>
          <a:lstStyle/>
          <a:p>
            <a:r>
              <a:rPr lang="en-US" sz="1200" dirty="0"/>
              <a:t>Quelle: </a:t>
            </a:r>
            <a:r>
              <a:rPr lang="en-US" sz="1200" dirty="0">
                <a:hlinkClick r:id="rId8"/>
              </a:rPr>
              <a:t>http://www.transparense.eu/eu/trainings/eu-manual</a:t>
            </a:r>
            <a:r>
              <a:rPr lang="en-US" sz="1200" dirty="0"/>
              <a:t> (pg. 9)</a:t>
            </a:r>
          </a:p>
        </p:txBody>
      </p:sp>
    </p:spTree>
    <p:extLst>
      <p:ext uri="{BB962C8B-B14F-4D97-AF65-F5344CB8AC3E}">
        <p14:creationId xmlns:p14="http://schemas.microsoft.com/office/powerpoint/2010/main" val="31404563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p:cNvGraphicFramePr>
            <a:graphicFrameLocks noGrp="1"/>
          </p:cNvGraphicFramePr>
          <p:nvPr>
            <p:ph idx="1"/>
            <p:extLst>
              <p:ext uri="{D42A27DB-BD31-4B8C-83A1-F6EECF244321}">
                <p14:modId xmlns:p14="http://schemas.microsoft.com/office/powerpoint/2010/main" val="1588807672"/>
              </p:ext>
            </p:extLst>
          </p:nvPr>
        </p:nvGraphicFramePr>
        <p:xfrm>
          <a:off x="838200" y="1261533"/>
          <a:ext cx="10515600" cy="4648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Slide Number Placeholder 2"/>
          <p:cNvSpPr>
            <a:spLocks noGrp="1"/>
          </p:cNvSpPr>
          <p:nvPr>
            <p:ph type="sldNum" sz="quarter" idx="12"/>
          </p:nvPr>
        </p:nvSpPr>
        <p:spPr/>
        <p:txBody>
          <a:bodyPr/>
          <a:lstStyle/>
          <a:p>
            <a:fld id="{C77C6C3F-668B-4AF5-BFA9-0F657EB068D6}" type="slidenum">
              <a:rPr lang="pl-PL" smtClean="0"/>
              <a:pPr/>
              <a:t>15</a:t>
            </a:fld>
            <a:endParaRPr lang="pl-PL" dirty="0"/>
          </a:p>
        </p:txBody>
      </p:sp>
      <p:sp>
        <p:nvSpPr>
          <p:cNvPr id="4" name="Title 3"/>
          <p:cNvSpPr>
            <a:spLocks noGrp="1"/>
          </p:cNvSpPr>
          <p:nvPr>
            <p:ph type="title"/>
          </p:nvPr>
        </p:nvSpPr>
        <p:spPr/>
        <p:txBody>
          <a:bodyPr/>
          <a:lstStyle/>
          <a:p>
            <a:r>
              <a:rPr lang="en-US" i="1" dirty="0"/>
              <a:t>Guaranteed Savings</a:t>
            </a:r>
            <a:r>
              <a:rPr lang="en-US" dirty="0"/>
              <a:t>-Modell</a:t>
            </a:r>
          </a:p>
        </p:txBody>
      </p:sp>
      <p:sp>
        <p:nvSpPr>
          <p:cNvPr id="7" name="Rectangle 6">
            <a:extLst>
              <a:ext uri="{FF2B5EF4-FFF2-40B4-BE49-F238E27FC236}">
                <a16:creationId xmlns:a16="http://schemas.microsoft.com/office/drawing/2014/main" id="{383E1335-119D-4914-8DF2-438EEAD7D3A2}"/>
              </a:ext>
            </a:extLst>
          </p:cNvPr>
          <p:cNvSpPr/>
          <p:nvPr/>
        </p:nvSpPr>
        <p:spPr>
          <a:xfrm>
            <a:off x="0" y="0"/>
            <a:ext cx="457200" cy="200025"/>
          </a:xfrm>
          <a:prstGeom prst="rect">
            <a:avLst/>
          </a:prstGeom>
          <a:solidFill>
            <a:schemeClr val="accent6"/>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GB" b="1" dirty="0">
                <a:solidFill>
                  <a:prstClr val="white"/>
                </a:solidFill>
                <a:latin typeface="Calibri" panose="020F0502020204030204"/>
              </a:rPr>
              <a:t>2B</a:t>
            </a:r>
          </a:p>
        </p:txBody>
      </p:sp>
      <p:sp>
        <p:nvSpPr>
          <p:cNvPr id="8" name="Rectangle 7"/>
          <p:cNvSpPr/>
          <p:nvPr/>
        </p:nvSpPr>
        <p:spPr>
          <a:xfrm>
            <a:off x="5489575" y="6248012"/>
            <a:ext cx="6035675" cy="276999"/>
          </a:xfrm>
          <a:prstGeom prst="rect">
            <a:avLst/>
          </a:prstGeom>
        </p:spPr>
        <p:txBody>
          <a:bodyPr wrap="square">
            <a:spAutoFit/>
          </a:bodyPr>
          <a:lstStyle/>
          <a:p>
            <a:r>
              <a:rPr lang="en-US" sz="1200" dirty="0"/>
              <a:t>Sources: </a:t>
            </a:r>
            <a:r>
              <a:rPr lang="en-US" sz="1200" dirty="0">
                <a:hlinkClick r:id="rId8"/>
              </a:rPr>
              <a:t>http://www.transparense.eu/eu/trainings/eu-manual</a:t>
            </a:r>
            <a:r>
              <a:rPr lang="en-US" sz="1200" dirty="0"/>
              <a:t> (pg. 8)</a:t>
            </a:r>
          </a:p>
        </p:txBody>
      </p:sp>
    </p:spTree>
    <p:extLst>
      <p:ext uri="{BB962C8B-B14F-4D97-AF65-F5344CB8AC3E}">
        <p14:creationId xmlns:p14="http://schemas.microsoft.com/office/powerpoint/2010/main" val="76445760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C77C6C3F-668B-4AF5-BFA9-0F657EB068D6}" type="slidenum">
              <a:rPr lang="pl-PL" smtClean="0"/>
              <a:pPr/>
              <a:t>16</a:t>
            </a:fld>
            <a:endParaRPr lang="pl-PL" dirty="0"/>
          </a:p>
        </p:txBody>
      </p:sp>
      <p:sp>
        <p:nvSpPr>
          <p:cNvPr id="4" name="Title 3"/>
          <p:cNvSpPr>
            <a:spLocks noGrp="1"/>
          </p:cNvSpPr>
          <p:nvPr>
            <p:ph type="title"/>
          </p:nvPr>
        </p:nvSpPr>
        <p:spPr/>
        <p:txBody>
          <a:bodyPr/>
          <a:lstStyle/>
          <a:p>
            <a:r>
              <a:rPr lang="en-US" dirty="0" err="1"/>
              <a:t>Typische</a:t>
            </a:r>
            <a:r>
              <a:rPr lang="en-US" dirty="0"/>
              <a:t> </a:t>
            </a:r>
            <a:r>
              <a:rPr lang="en-US" dirty="0" err="1"/>
              <a:t>Kosteneinsparungen</a:t>
            </a:r>
            <a:r>
              <a:rPr lang="en-US" dirty="0"/>
              <a:t> </a:t>
            </a:r>
            <a:r>
              <a:rPr lang="en-US" dirty="0" err="1"/>
              <a:t>bei</a:t>
            </a:r>
            <a:r>
              <a:rPr lang="en-US" dirty="0"/>
              <a:t> EPC</a:t>
            </a:r>
          </a:p>
        </p:txBody>
      </p:sp>
      <p:sp>
        <p:nvSpPr>
          <p:cNvPr id="7" name="TextBox 6"/>
          <p:cNvSpPr txBox="1"/>
          <p:nvPr/>
        </p:nvSpPr>
        <p:spPr>
          <a:xfrm>
            <a:off x="7710308" y="1163507"/>
            <a:ext cx="3771900" cy="4801314"/>
          </a:xfrm>
          <a:prstGeom prst="rect">
            <a:avLst/>
          </a:prstGeom>
          <a:noFill/>
        </p:spPr>
        <p:txBody>
          <a:bodyPr wrap="square" rtlCol="0">
            <a:spAutoFit/>
          </a:bodyPr>
          <a:lstStyle/>
          <a:p>
            <a:r>
              <a:rPr lang="de-DE" dirty="0"/>
              <a:t>Hier ein Beispiel dafür, wie mit einem EPC-Vertrag Einsparungen erzielt werden können.</a:t>
            </a:r>
          </a:p>
          <a:p>
            <a:endParaRPr lang="en-US" dirty="0"/>
          </a:p>
          <a:p>
            <a:r>
              <a:rPr lang="de-DE" dirty="0"/>
              <a:t>In diesem Fall kommen die Einsparungen sowohl dem Kunden als auch dem EPC-Anbieter zugute.</a:t>
            </a:r>
            <a:endParaRPr lang="en-US" dirty="0"/>
          </a:p>
          <a:p>
            <a:endParaRPr lang="en-US" dirty="0"/>
          </a:p>
          <a:p>
            <a:r>
              <a:rPr lang="de-DE" dirty="0"/>
              <a:t>Alle Vorteile nach Vertragsablauf gehen direkt an den Kunden. Der Vertrag zwischen ESCO und Auftraggeber enthält Garantien für Kosteneinsparungen und übernimmt finanzielle und technische Risiken der Implementierung und des Betriebs für die gesamte Projektdauer (normalerweise 5 bis 15 Jahre).</a:t>
            </a:r>
            <a:endParaRPr lang="en-US" dirty="0"/>
          </a:p>
        </p:txBody>
      </p:sp>
      <p:pic>
        <p:nvPicPr>
          <p:cNvPr id="9" name="Content Placeholder 8"/>
          <p:cNvPicPr>
            <a:picLocks noGrp="1" noChangeAspect="1"/>
          </p:cNvPicPr>
          <p:nvPr>
            <p:ph idx="1"/>
          </p:nvPr>
        </p:nvPicPr>
        <p:blipFill>
          <a:blip r:embed="rId3"/>
          <a:stretch>
            <a:fillRect/>
          </a:stretch>
        </p:blipFill>
        <p:spPr>
          <a:xfrm>
            <a:off x="709792" y="1491014"/>
            <a:ext cx="6562725" cy="3762375"/>
          </a:xfrm>
          <a:prstGeom prst="rect">
            <a:avLst/>
          </a:prstGeom>
        </p:spPr>
      </p:pic>
      <p:sp>
        <p:nvSpPr>
          <p:cNvPr id="11" name="Rectangle 10">
            <a:extLst>
              <a:ext uri="{FF2B5EF4-FFF2-40B4-BE49-F238E27FC236}">
                <a16:creationId xmlns:a16="http://schemas.microsoft.com/office/drawing/2014/main" id="{383E1335-119D-4914-8DF2-438EEAD7D3A2}"/>
              </a:ext>
            </a:extLst>
          </p:cNvPr>
          <p:cNvSpPr/>
          <p:nvPr/>
        </p:nvSpPr>
        <p:spPr>
          <a:xfrm>
            <a:off x="0" y="0"/>
            <a:ext cx="542925" cy="228600"/>
          </a:xfrm>
          <a:prstGeom prst="rect">
            <a:avLst/>
          </a:prstGeom>
          <a:solidFill>
            <a:schemeClr val="accent6"/>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GB" b="1" dirty="0">
                <a:solidFill>
                  <a:prstClr val="white"/>
                </a:solidFill>
                <a:latin typeface="Calibri" panose="020F0502020204030204"/>
              </a:rPr>
              <a:t>2B</a:t>
            </a:r>
          </a:p>
        </p:txBody>
      </p:sp>
      <p:sp>
        <p:nvSpPr>
          <p:cNvPr id="12" name="Rectangle 11"/>
          <p:cNvSpPr/>
          <p:nvPr/>
        </p:nvSpPr>
        <p:spPr>
          <a:xfrm>
            <a:off x="6974887" y="6239329"/>
            <a:ext cx="3659913" cy="276999"/>
          </a:xfrm>
          <a:prstGeom prst="rect">
            <a:avLst/>
          </a:prstGeom>
        </p:spPr>
        <p:txBody>
          <a:bodyPr wrap="none">
            <a:spAutoFit/>
          </a:bodyPr>
          <a:lstStyle/>
          <a:p>
            <a:r>
              <a:rPr lang="en-US" sz="1200" dirty="0"/>
              <a:t>Quelle: Trust EPC South: EPC Basics &amp; Financing (pg. 67)</a:t>
            </a:r>
          </a:p>
        </p:txBody>
      </p:sp>
    </p:spTree>
    <p:extLst>
      <p:ext uri="{BB962C8B-B14F-4D97-AF65-F5344CB8AC3E}">
        <p14:creationId xmlns:p14="http://schemas.microsoft.com/office/powerpoint/2010/main" val="272747798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C77C6C3F-668B-4AF5-BFA9-0F657EB068D6}" type="slidenum">
              <a:rPr lang="pl-PL" smtClean="0"/>
              <a:pPr/>
              <a:t>17</a:t>
            </a:fld>
            <a:endParaRPr lang="pl-PL" dirty="0"/>
          </a:p>
        </p:txBody>
      </p:sp>
      <p:sp>
        <p:nvSpPr>
          <p:cNvPr id="4" name="Title 3"/>
          <p:cNvSpPr>
            <a:spLocks noGrp="1"/>
          </p:cNvSpPr>
          <p:nvPr>
            <p:ph type="title"/>
          </p:nvPr>
        </p:nvSpPr>
        <p:spPr/>
        <p:txBody>
          <a:bodyPr/>
          <a:lstStyle/>
          <a:p>
            <a:r>
              <a:rPr lang="en-US" dirty="0" err="1"/>
              <a:t>Energieeffizienz</a:t>
            </a:r>
            <a:r>
              <a:rPr lang="en-US" dirty="0"/>
              <a:t> und </a:t>
            </a:r>
            <a:r>
              <a:rPr lang="en-US" dirty="0" err="1"/>
              <a:t>Risikoübertragung</a:t>
            </a:r>
            <a:endParaRPr lang="en-US" dirty="0"/>
          </a:p>
        </p:txBody>
      </p:sp>
      <p:sp>
        <p:nvSpPr>
          <p:cNvPr id="7" name="Rectangle 6"/>
          <p:cNvSpPr/>
          <p:nvPr/>
        </p:nvSpPr>
        <p:spPr>
          <a:xfrm>
            <a:off x="6807200" y="6181724"/>
            <a:ext cx="3851275" cy="646331"/>
          </a:xfrm>
          <a:prstGeom prst="rect">
            <a:avLst/>
          </a:prstGeom>
        </p:spPr>
        <p:txBody>
          <a:bodyPr wrap="square">
            <a:spAutoFit/>
          </a:bodyPr>
          <a:lstStyle/>
          <a:p>
            <a:r>
              <a:rPr lang="en-US" sz="1200" dirty="0"/>
              <a:t>Quelle: http://publications.jrc.ec.europa.eu/repository/bitstream/JRC106624/kjna28716enn.pdf page 44</a:t>
            </a:r>
          </a:p>
        </p:txBody>
      </p:sp>
      <p:pic>
        <p:nvPicPr>
          <p:cNvPr id="8" name="Content Placeholder 4"/>
          <p:cNvPicPr>
            <a:picLocks noChangeAspect="1"/>
          </p:cNvPicPr>
          <p:nvPr/>
        </p:nvPicPr>
        <p:blipFill rotWithShape="1">
          <a:blip r:embed="rId3"/>
          <a:srcRect t="8142" r="27093" b="16226"/>
          <a:stretch/>
        </p:blipFill>
        <p:spPr>
          <a:xfrm>
            <a:off x="838200" y="1531027"/>
            <a:ext cx="7030002" cy="4008670"/>
          </a:xfrm>
          <a:prstGeom prst="rect">
            <a:avLst/>
          </a:prstGeom>
        </p:spPr>
      </p:pic>
      <p:sp>
        <p:nvSpPr>
          <p:cNvPr id="10" name="TextBox 9"/>
          <p:cNvSpPr txBox="1"/>
          <p:nvPr/>
        </p:nvSpPr>
        <p:spPr>
          <a:xfrm>
            <a:off x="7868202" y="1284317"/>
            <a:ext cx="3771900" cy="3970318"/>
          </a:xfrm>
          <a:prstGeom prst="rect">
            <a:avLst/>
          </a:prstGeom>
          <a:noFill/>
        </p:spPr>
        <p:txBody>
          <a:bodyPr wrap="square" rtlCol="0">
            <a:spAutoFit/>
          </a:bodyPr>
          <a:lstStyle/>
          <a:p>
            <a:r>
              <a:rPr lang="de-DE" dirty="0"/>
              <a:t>Hier ein Beispiel dafür, wie ein EPC zur Umverteilung von Risiken verwendet werden kann.</a:t>
            </a:r>
            <a:r>
              <a:rPr lang="en-US" dirty="0"/>
              <a:t> </a:t>
            </a:r>
          </a:p>
          <a:p>
            <a:endParaRPr lang="en-US" dirty="0"/>
          </a:p>
          <a:p>
            <a:r>
              <a:rPr lang="en-US" dirty="0"/>
              <a:t>1. </a:t>
            </a:r>
            <a:r>
              <a:rPr lang="de-DE" dirty="0"/>
              <a:t>Auf der rechten Seite entspricht die Risikoallokation dem </a:t>
            </a:r>
            <a:r>
              <a:rPr lang="de-DE" i="1" dirty="0" err="1"/>
              <a:t>Guaranteed</a:t>
            </a:r>
            <a:r>
              <a:rPr lang="de-DE" i="1" dirty="0"/>
              <a:t> </a:t>
            </a:r>
            <a:r>
              <a:rPr lang="de-DE" i="1" dirty="0" err="1"/>
              <a:t>Savings</a:t>
            </a:r>
            <a:r>
              <a:rPr lang="de-DE" dirty="0"/>
              <a:t>-Modell. Die ESCO trägt das gesamte Leistungsrisiko.</a:t>
            </a:r>
            <a:endParaRPr lang="en-US" dirty="0"/>
          </a:p>
          <a:p>
            <a:endParaRPr lang="en-US" u="sng" dirty="0"/>
          </a:p>
          <a:p>
            <a:r>
              <a:rPr lang="en-US" dirty="0"/>
              <a:t>2. </a:t>
            </a:r>
            <a:r>
              <a:rPr lang="de-DE" dirty="0"/>
              <a:t>Bewegt man sich von rechts nach links auf dem Schema, übernimmt der Kunde einen Teil des Leistungsrisikos. Die Risikoallokation entspricht dem </a:t>
            </a:r>
            <a:r>
              <a:rPr lang="de-DE" i="1" dirty="0" err="1"/>
              <a:t>Shared</a:t>
            </a:r>
            <a:r>
              <a:rPr lang="de-DE" i="1" dirty="0"/>
              <a:t> </a:t>
            </a:r>
            <a:r>
              <a:rPr lang="de-DE" i="1" dirty="0" err="1"/>
              <a:t>Savings</a:t>
            </a:r>
            <a:r>
              <a:rPr lang="de-DE" dirty="0"/>
              <a:t>-Modell.</a:t>
            </a:r>
            <a:endParaRPr lang="en-US" dirty="0"/>
          </a:p>
        </p:txBody>
      </p:sp>
      <p:sp>
        <p:nvSpPr>
          <p:cNvPr id="12" name="Rectangle 11">
            <a:extLst>
              <a:ext uri="{FF2B5EF4-FFF2-40B4-BE49-F238E27FC236}">
                <a16:creationId xmlns:a16="http://schemas.microsoft.com/office/drawing/2014/main" id="{383E1335-119D-4914-8DF2-438EEAD7D3A2}"/>
              </a:ext>
            </a:extLst>
          </p:cNvPr>
          <p:cNvSpPr/>
          <p:nvPr/>
        </p:nvSpPr>
        <p:spPr>
          <a:xfrm>
            <a:off x="0" y="0"/>
            <a:ext cx="542925" cy="228600"/>
          </a:xfrm>
          <a:prstGeom prst="rect">
            <a:avLst/>
          </a:prstGeom>
          <a:solidFill>
            <a:schemeClr val="accent6"/>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GB" b="1" dirty="0">
                <a:solidFill>
                  <a:prstClr val="white"/>
                </a:solidFill>
                <a:latin typeface="Calibri" panose="020F0502020204030204"/>
              </a:rPr>
              <a:t>2B</a:t>
            </a:r>
          </a:p>
        </p:txBody>
      </p:sp>
    </p:spTree>
    <p:extLst>
      <p:ext uri="{BB962C8B-B14F-4D97-AF65-F5344CB8AC3E}">
        <p14:creationId xmlns:p14="http://schemas.microsoft.com/office/powerpoint/2010/main" val="365149012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38200" y="1261533"/>
            <a:ext cx="10515600" cy="730561"/>
          </a:xfrm>
        </p:spPr>
        <p:txBody>
          <a:bodyPr>
            <a:normAutofit/>
          </a:bodyPr>
          <a:lstStyle/>
          <a:p>
            <a:r>
              <a:rPr lang="en-US" dirty="0" err="1"/>
              <a:t>Einige</a:t>
            </a:r>
            <a:r>
              <a:rPr lang="en-US" dirty="0"/>
              <a:t> </a:t>
            </a:r>
            <a:r>
              <a:rPr lang="en-US" dirty="0" err="1"/>
              <a:t>wesentliche</a:t>
            </a:r>
            <a:r>
              <a:rPr lang="en-US" dirty="0"/>
              <a:t> </a:t>
            </a:r>
            <a:r>
              <a:rPr lang="en-US" dirty="0" err="1"/>
              <a:t>Unterschiede</a:t>
            </a:r>
            <a:endParaRPr lang="en-US" dirty="0"/>
          </a:p>
        </p:txBody>
      </p:sp>
      <p:sp>
        <p:nvSpPr>
          <p:cNvPr id="3" name="Slide Number Placeholder 2"/>
          <p:cNvSpPr>
            <a:spLocks noGrp="1"/>
          </p:cNvSpPr>
          <p:nvPr>
            <p:ph type="sldNum" sz="quarter" idx="12"/>
          </p:nvPr>
        </p:nvSpPr>
        <p:spPr/>
        <p:txBody>
          <a:bodyPr/>
          <a:lstStyle/>
          <a:p>
            <a:fld id="{C77C6C3F-668B-4AF5-BFA9-0F657EB068D6}" type="slidenum">
              <a:rPr lang="pl-PL" smtClean="0"/>
              <a:pPr/>
              <a:t>18</a:t>
            </a:fld>
            <a:endParaRPr lang="pl-PL" dirty="0"/>
          </a:p>
        </p:txBody>
      </p:sp>
      <p:sp>
        <p:nvSpPr>
          <p:cNvPr id="4" name="Title 3"/>
          <p:cNvSpPr>
            <a:spLocks noGrp="1"/>
          </p:cNvSpPr>
          <p:nvPr>
            <p:ph type="title"/>
          </p:nvPr>
        </p:nvSpPr>
        <p:spPr/>
        <p:txBody>
          <a:bodyPr/>
          <a:lstStyle/>
          <a:p>
            <a:r>
              <a:rPr lang="en-US" dirty="0" err="1"/>
              <a:t>Arten</a:t>
            </a:r>
            <a:r>
              <a:rPr lang="en-US" dirty="0"/>
              <a:t> von EPC-</a:t>
            </a:r>
            <a:r>
              <a:rPr lang="en-US" dirty="0" err="1"/>
              <a:t>Verträgen</a:t>
            </a:r>
            <a:endParaRPr lang="en-US" dirty="0"/>
          </a:p>
        </p:txBody>
      </p:sp>
      <p:graphicFrame>
        <p:nvGraphicFramePr>
          <p:cNvPr id="8" name="Diagram 7"/>
          <p:cNvGraphicFramePr/>
          <p:nvPr>
            <p:extLst>
              <p:ext uri="{D42A27DB-BD31-4B8C-83A1-F6EECF244321}">
                <p14:modId xmlns:p14="http://schemas.microsoft.com/office/powerpoint/2010/main" val="840940931"/>
              </p:ext>
            </p:extLst>
          </p:nvPr>
        </p:nvGraphicFramePr>
        <p:xfrm>
          <a:off x="838200" y="1992094"/>
          <a:ext cx="10655300" cy="374830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Rectangle 6">
            <a:extLst>
              <a:ext uri="{FF2B5EF4-FFF2-40B4-BE49-F238E27FC236}">
                <a16:creationId xmlns:a16="http://schemas.microsoft.com/office/drawing/2014/main" id="{383E1335-119D-4914-8DF2-438EEAD7D3A2}"/>
              </a:ext>
            </a:extLst>
          </p:cNvPr>
          <p:cNvSpPr/>
          <p:nvPr/>
        </p:nvSpPr>
        <p:spPr>
          <a:xfrm>
            <a:off x="0" y="0"/>
            <a:ext cx="409221" cy="228600"/>
          </a:xfrm>
          <a:prstGeom prst="rect">
            <a:avLst/>
          </a:prstGeom>
          <a:solidFill>
            <a:schemeClr val="accent6"/>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GB" b="1">
                <a:solidFill>
                  <a:prstClr val="white"/>
                </a:solidFill>
                <a:latin typeface="Calibri" panose="020F0502020204030204"/>
              </a:rPr>
              <a:t>2</a:t>
            </a:r>
          </a:p>
        </p:txBody>
      </p:sp>
      <p:sp>
        <p:nvSpPr>
          <p:cNvPr id="9" name="Rectangle 8">
            <a:extLst>
              <a:ext uri="{FF2B5EF4-FFF2-40B4-BE49-F238E27FC236}">
                <a16:creationId xmlns:a16="http://schemas.microsoft.com/office/drawing/2014/main" id="{383E1335-119D-4914-8DF2-438EEAD7D3A2}"/>
              </a:ext>
            </a:extLst>
          </p:cNvPr>
          <p:cNvSpPr/>
          <p:nvPr/>
        </p:nvSpPr>
        <p:spPr>
          <a:xfrm>
            <a:off x="0" y="0"/>
            <a:ext cx="542925" cy="228600"/>
          </a:xfrm>
          <a:prstGeom prst="rect">
            <a:avLst/>
          </a:prstGeom>
          <a:solidFill>
            <a:schemeClr val="accent6"/>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GB" b="1" dirty="0">
                <a:solidFill>
                  <a:prstClr val="white"/>
                </a:solidFill>
                <a:latin typeface="Calibri" panose="020F0502020204030204"/>
              </a:rPr>
              <a:t>2B</a:t>
            </a:r>
          </a:p>
        </p:txBody>
      </p:sp>
      <p:sp>
        <p:nvSpPr>
          <p:cNvPr id="10" name="Rectangle 9"/>
          <p:cNvSpPr/>
          <p:nvPr/>
        </p:nvSpPr>
        <p:spPr>
          <a:xfrm>
            <a:off x="5489575" y="6248012"/>
            <a:ext cx="6035675" cy="276999"/>
          </a:xfrm>
          <a:prstGeom prst="rect">
            <a:avLst/>
          </a:prstGeom>
        </p:spPr>
        <p:txBody>
          <a:bodyPr wrap="square">
            <a:spAutoFit/>
          </a:bodyPr>
          <a:lstStyle/>
          <a:p>
            <a:r>
              <a:rPr lang="en-US" sz="1200" dirty="0"/>
              <a:t>Quelle: </a:t>
            </a:r>
            <a:r>
              <a:rPr lang="en-US" sz="1200" dirty="0">
                <a:hlinkClick r:id="rId8"/>
              </a:rPr>
              <a:t>http://www.transparense.eu/eu/trainings/eu-manual</a:t>
            </a:r>
            <a:r>
              <a:rPr lang="en-US" sz="1200" dirty="0"/>
              <a:t> (pg. 10)</a:t>
            </a:r>
          </a:p>
        </p:txBody>
      </p:sp>
    </p:spTree>
    <p:extLst>
      <p:ext uri="{BB962C8B-B14F-4D97-AF65-F5344CB8AC3E}">
        <p14:creationId xmlns:p14="http://schemas.microsoft.com/office/powerpoint/2010/main" val="424348731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extLst>
              <p:ext uri="{D42A27DB-BD31-4B8C-83A1-F6EECF244321}">
                <p14:modId xmlns:p14="http://schemas.microsoft.com/office/powerpoint/2010/main" val="1453983046"/>
              </p:ext>
            </p:extLst>
          </p:nvPr>
        </p:nvGraphicFramePr>
        <p:xfrm>
          <a:off x="838200" y="1222375"/>
          <a:ext cx="10515600" cy="361466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Slide Number Placeholder 2"/>
          <p:cNvSpPr>
            <a:spLocks noGrp="1"/>
          </p:cNvSpPr>
          <p:nvPr>
            <p:ph type="sldNum" sz="quarter" idx="12"/>
          </p:nvPr>
        </p:nvSpPr>
        <p:spPr/>
        <p:txBody>
          <a:bodyPr/>
          <a:lstStyle/>
          <a:p>
            <a:fld id="{C77C6C3F-668B-4AF5-BFA9-0F657EB068D6}" type="slidenum">
              <a:rPr lang="pl-PL" smtClean="0"/>
              <a:pPr/>
              <a:t>19</a:t>
            </a:fld>
            <a:endParaRPr lang="pl-PL" dirty="0"/>
          </a:p>
        </p:txBody>
      </p:sp>
      <p:sp>
        <p:nvSpPr>
          <p:cNvPr id="4" name="Title 3"/>
          <p:cNvSpPr>
            <a:spLocks noGrp="1"/>
          </p:cNvSpPr>
          <p:nvPr>
            <p:ph type="title"/>
          </p:nvPr>
        </p:nvSpPr>
        <p:spPr/>
        <p:txBody>
          <a:bodyPr/>
          <a:lstStyle/>
          <a:p>
            <a:r>
              <a:rPr lang="en-US" i="1" dirty="0"/>
              <a:t>Guaranteed Savings</a:t>
            </a:r>
            <a:r>
              <a:rPr lang="en-US" dirty="0"/>
              <a:t>-Modell: </a:t>
            </a:r>
            <a:r>
              <a:rPr lang="en-US" dirty="0" err="1"/>
              <a:t>im</a:t>
            </a:r>
            <a:r>
              <a:rPr lang="en-US" dirty="0"/>
              <a:t> Detail</a:t>
            </a:r>
          </a:p>
        </p:txBody>
      </p:sp>
      <p:sp>
        <p:nvSpPr>
          <p:cNvPr id="6" name="Rectangle 5"/>
          <p:cNvSpPr/>
          <p:nvPr/>
        </p:nvSpPr>
        <p:spPr>
          <a:xfrm>
            <a:off x="2640633" y="5289664"/>
            <a:ext cx="7811882" cy="461665"/>
          </a:xfrm>
          <a:prstGeom prst="rect">
            <a:avLst/>
          </a:prstGeom>
        </p:spPr>
        <p:txBody>
          <a:bodyPr wrap="none">
            <a:spAutoFit/>
          </a:bodyPr>
          <a:lstStyle/>
          <a:p>
            <a:r>
              <a:rPr lang="de-DE" sz="2400" b="1" dirty="0"/>
              <a:t>Maximale Einsparungen durch professionelle Unterstützung</a:t>
            </a:r>
            <a:endParaRPr lang="en-US" sz="2400" b="1" dirty="0"/>
          </a:p>
        </p:txBody>
      </p:sp>
      <p:sp>
        <p:nvSpPr>
          <p:cNvPr id="7" name="Down Arrow 6"/>
          <p:cNvSpPr/>
          <p:nvPr/>
        </p:nvSpPr>
        <p:spPr>
          <a:xfrm>
            <a:off x="6096000" y="4790648"/>
            <a:ext cx="901148" cy="33337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383E1335-119D-4914-8DF2-438EEAD7D3A2}"/>
              </a:ext>
            </a:extLst>
          </p:cNvPr>
          <p:cNvSpPr/>
          <p:nvPr/>
        </p:nvSpPr>
        <p:spPr>
          <a:xfrm>
            <a:off x="0" y="0"/>
            <a:ext cx="619125" cy="228600"/>
          </a:xfrm>
          <a:prstGeom prst="rect">
            <a:avLst/>
          </a:prstGeom>
          <a:solidFill>
            <a:schemeClr val="accent6"/>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GB" b="1" dirty="0">
                <a:solidFill>
                  <a:prstClr val="white"/>
                </a:solidFill>
                <a:latin typeface="Calibri" panose="020F0502020204030204"/>
              </a:rPr>
              <a:t>2B.1</a:t>
            </a:r>
          </a:p>
        </p:txBody>
      </p:sp>
      <p:sp>
        <p:nvSpPr>
          <p:cNvPr id="9" name="TextBox 8"/>
          <p:cNvSpPr txBox="1"/>
          <p:nvPr/>
        </p:nvSpPr>
        <p:spPr>
          <a:xfrm>
            <a:off x="7709140" y="6248012"/>
            <a:ext cx="2564420" cy="276999"/>
          </a:xfrm>
          <a:prstGeom prst="rect">
            <a:avLst/>
          </a:prstGeom>
          <a:noFill/>
        </p:spPr>
        <p:txBody>
          <a:bodyPr wrap="none" rtlCol="0">
            <a:spAutoFit/>
          </a:bodyPr>
          <a:lstStyle/>
          <a:p>
            <a:r>
              <a:rPr lang="en-US" sz="1200" dirty="0"/>
              <a:t>Quelle: EESI2020 Facilitator Guideline </a:t>
            </a:r>
          </a:p>
        </p:txBody>
      </p:sp>
    </p:spTree>
    <p:extLst>
      <p:ext uri="{BB962C8B-B14F-4D97-AF65-F5344CB8AC3E}">
        <p14:creationId xmlns:p14="http://schemas.microsoft.com/office/powerpoint/2010/main" val="302080161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15116" y="1752070"/>
            <a:ext cx="5219700" cy="4648200"/>
          </a:xfrm>
        </p:spPr>
        <p:txBody>
          <a:bodyPr>
            <a:noAutofit/>
          </a:bodyPr>
          <a:lstStyle/>
          <a:p>
            <a:r>
              <a:rPr lang="de-DE" sz="2000" dirty="0"/>
              <a:t>Viele Kunden verfügen nicht über die technischen Kapazitäten oder Ressourcen, um einige Energieeffizienzprojekte durchzuführen.</a:t>
            </a:r>
            <a:endParaRPr lang="en-US" sz="2000" dirty="0"/>
          </a:p>
          <a:p>
            <a:r>
              <a:rPr lang="de-DE" sz="2000" dirty="0"/>
              <a:t>Beim EPC ist die ESCO für die Planung, die Konstruktion, den Bau, die Wartung und die Reparatur der neuen Systeme verantwortlich, auch wenn die installierten Systeme, die nicht ordnungsgemäß funktionieren, neu aufgebaut oder ausgetauscht werden müssen.</a:t>
            </a:r>
            <a:endParaRPr lang="en-US" sz="2000" dirty="0"/>
          </a:p>
          <a:p>
            <a:r>
              <a:rPr lang="de-DE" sz="2000" dirty="0"/>
              <a:t>Die ESCO garantiert die technische Leistung und kann haftbar gemacht werden, wenn die Leistungs- und Einsparungsziele nicht erreicht werden.</a:t>
            </a:r>
            <a:r>
              <a:rPr lang="en-US" sz="2000" dirty="0"/>
              <a:t> </a:t>
            </a:r>
          </a:p>
        </p:txBody>
      </p:sp>
      <p:sp>
        <p:nvSpPr>
          <p:cNvPr id="3" name="Slide Number Placeholder 2"/>
          <p:cNvSpPr>
            <a:spLocks noGrp="1"/>
          </p:cNvSpPr>
          <p:nvPr>
            <p:ph type="sldNum" sz="quarter" idx="12"/>
          </p:nvPr>
        </p:nvSpPr>
        <p:spPr/>
        <p:txBody>
          <a:bodyPr/>
          <a:lstStyle/>
          <a:p>
            <a:fld id="{C77C6C3F-668B-4AF5-BFA9-0F657EB068D6}" type="slidenum">
              <a:rPr lang="pl-PL" smtClean="0"/>
              <a:pPr/>
              <a:t>20</a:t>
            </a:fld>
            <a:endParaRPr lang="pl-PL" dirty="0"/>
          </a:p>
        </p:txBody>
      </p:sp>
      <p:sp>
        <p:nvSpPr>
          <p:cNvPr id="4" name="Title 3"/>
          <p:cNvSpPr>
            <a:spLocks noGrp="1"/>
          </p:cNvSpPr>
          <p:nvPr>
            <p:ph type="title"/>
          </p:nvPr>
        </p:nvSpPr>
        <p:spPr/>
        <p:txBody>
          <a:bodyPr/>
          <a:lstStyle/>
          <a:p>
            <a:r>
              <a:rPr lang="en-US" dirty="0" err="1"/>
              <a:t>Auslagerung</a:t>
            </a:r>
            <a:r>
              <a:rPr lang="en-US" dirty="0"/>
              <a:t> von </a:t>
            </a:r>
            <a:r>
              <a:rPr lang="en-US" dirty="0" err="1"/>
              <a:t>technischem</a:t>
            </a:r>
            <a:r>
              <a:rPr lang="en-US" dirty="0"/>
              <a:t> </a:t>
            </a:r>
            <a:r>
              <a:rPr lang="en-US" dirty="0" err="1"/>
              <a:t>Risiko</a:t>
            </a:r>
            <a:endParaRPr lang="en-US" dirty="0"/>
          </a:p>
        </p:txBody>
      </p:sp>
      <p:pic>
        <p:nvPicPr>
          <p:cNvPr id="5" name="Picture 4"/>
          <p:cNvPicPr>
            <a:picLocks noChangeAspect="1"/>
          </p:cNvPicPr>
          <p:nvPr/>
        </p:nvPicPr>
        <p:blipFill rotWithShape="1">
          <a:blip r:embed="rId2"/>
          <a:srcRect l="30068"/>
          <a:stretch/>
        </p:blipFill>
        <p:spPr>
          <a:xfrm>
            <a:off x="6318191" y="1261533"/>
            <a:ext cx="5035609" cy="4643531"/>
          </a:xfrm>
          <a:prstGeom prst="rect">
            <a:avLst/>
          </a:prstGeom>
        </p:spPr>
      </p:pic>
      <p:sp>
        <p:nvSpPr>
          <p:cNvPr id="7" name="Rectangle 6">
            <a:extLst>
              <a:ext uri="{FF2B5EF4-FFF2-40B4-BE49-F238E27FC236}">
                <a16:creationId xmlns:a16="http://schemas.microsoft.com/office/drawing/2014/main" id="{383E1335-119D-4914-8DF2-438EEAD7D3A2}"/>
              </a:ext>
            </a:extLst>
          </p:cNvPr>
          <p:cNvSpPr/>
          <p:nvPr/>
        </p:nvSpPr>
        <p:spPr>
          <a:xfrm>
            <a:off x="0" y="0"/>
            <a:ext cx="619125" cy="228600"/>
          </a:xfrm>
          <a:prstGeom prst="rect">
            <a:avLst/>
          </a:prstGeom>
          <a:solidFill>
            <a:schemeClr val="accent6"/>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GB" b="1" dirty="0">
                <a:solidFill>
                  <a:prstClr val="white"/>
                </a:solidFill>
                <a:latin typeface="Calibri" panose="020F0502020204030204"/>
              </a:rPr>
              <a:t>2B.1</a:t>
            </a:r>
          </a:p>
        </p:txBody>
      </p:sp>
      <p:sp>
        <p:nvSpPr>
          <p:cNvPr id="9" name="TextBox 8"/>
          <p:cNvSpPr txBox="1"/>
          <p:nvPr/>
        </p:nvSpPr>
        <p:spPr>
          <a:xfrm>
            <a:off x="7709140" y="6248012"/>
            <a:ext cx="3002040" cy="276999"/>
          </a:xfrm>
          <a:prstGeom prst="rect">
            <a:avLst/>
          </a:prstGeom>
          <a:noFill/>
        </p:spPr>
        <p:txBody>
          <a:bodyPr wrap="none" rtlCol="0">
            <a:spAutoFit/>
          </a:bodyPr>
          <a:lstStyle/>
          <a:p>
            <a:r>
              <a:rPr lang="en-US" sz="1200" dirty="0"/>
              <a:t>Quelle: EESI2020 Facilitator Guideline (</a:t>
            </a:r>
            <a:r>
              <a:rPr lang="en-US" sz="1200" dirty="0" err="1"/>
              <a:t>pg</a:t>
            </a:r>
            <a:r>
              <a:rPr lang="en-US" sz="1200" dirty="0"/>
              <a:t> 19)</a:t>
            </a:r>
          </a:p>
        </p:txBody>
      </p:sp>
    </p:spTree>
    <p:extLst>
      <p:ext uri="{BB962C8B-B14F-4D97-AF65-F5344CB8AC3E}">
        <p14:creationId xmlns:p14="http://schemas.microsoft.com/office/powerpoint/2010/main" val="415896363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38200" y="1892300"/>
            <a:ext cx="5778500" cy="4311650"/>
          </a:xfrm>
        </p:spPr>
        <p:txBody>
          <a:bodyPr>
            <a:normAutofit/>
          </a:bodyPr>
          <a:lstStyle/>
          <a:p>
            <a:r>
              <a:rPr lang="de-DE" sz="2000" dirty="0"/>
              <a:t>Die ESCO garantiert Einsparungen für die Vertragsdauer.</a:t>
            </a:r>
            <a:endParaRPr lang="en-US" sz="2000" dirty="0"/>
          </a:p>
          <a:p>
            <a:r>
              <a:rPr lang="de-DE" sz="2000" dirty="0"/>
              <a:t>Die ESCO trägt das technische und unternehmerische Risiko, die garantierten Energieeinsparungen zu erzielen, und nicht der Kunde.</a:t>
            </a:r>
            <a:r>
              <a:rPr lang="en-US" sz="2000" dirty="0"/>
              <a:t> </a:t>
            </a:r>
          </a:p>
          <a:p>
            <a:r>
              <a:rPr lang="de-DE" sz="2000" dirty="0"/>
              <a:t>Da die ESCO den garantierten Preis unabhängig von den erzielten Einsparungen zahlen muss UND ihre Rendite davon abhängt, sind sie hoch motiviert, eine gute Leistung zu erbringen.</a:t>
            </a:r>
            <a:endParaRPr lang="en-US" sz="2000" dirty="0"/>
          </a:p>
        </p:txBody>
      </p:sp>
      <p:sp>
        <p:nvSpPr>
          <p:cNvPr id="3" name="Slide Number Placeholder 2"/>
          <p:cNvSpPr>
            <a:spLocks noGrp="1"/>
          </p:cNvSpPr>
          <p:nvPr>
            <p:ph type="sldNum" sz="quarter" idx="12"/>
          </p:nvPr>
        </p:nvSpPr>
        <p:spPr/>
        <p:txBody>
          <a:bodyPr/>
          <a:lstStyle/>
          <a:p>
            <a:fld id="{C77C6C3F-668B-4AF5-BFA9-0F657EB068D6}" type="slidenum">
              <a:rPr lang="pl-PL" smtClean="0"/>
              <a:pPr/>
              <a:t>21</a:t>
            </a:fld>
            <a:endParaRPr lang="pl-PL" dirty="0"/>
          </a:p>
        </p:txBody>
      </p:sp>
      <p:sp>
        <p:nvSpPr>
          <p:cNvPr id="4" name="Title 3"/>
          <p:cNvSpPr>
            <a:spLocks noGrp="1"/>
          </p:cNvSpPr>
          <p:nvPr>
            <p:ph type="title"/>
          </p:nvPr>
        </p:nvSpPr>
        <p:spPr/>
        <p:txBody>
          <a:bodyPr/>
          <a:lstStyle/>
          <a:p>
            <a:r>
              <a:rPr lang="en-US" dirty="0" err="1"/>
              <a:t>Auslagerung</a:t>
            </a:r>
            <a:r>
              <a:rPr lang="en-US" dirty="0"/>
              <a:t> von </a:t>
            </a:r>
            <a:r>
              <a:rPr lang="en-US" dirty="0" err="1"/>
              <a:t>Finanzrisiko</a:t>
            </a:r>
            <a:endParaRPr lang="en-US" dirty="0"/>
          </a:p>
        </p:txBody>
      </p:sp>
      <p:sp>
        <p:nvSpPr>
          <p:cNvPr id="7" name="Rectangle 6">
            <a:extLst>
              <a:ext uri="{FF2B5EF4-FFF2-40B4-BE49-F238E27FC236}">
                <a16:creationId xmlns:a16="http://schemas.microsoft.com/office/drawing/2014/main" id="{383E1335-119D-4914-8DF2-438EEAD7D3A2}"/>
              </a:ext>
            </a:extLst>
          </p:cNvPr>
          <p:cNvSpPr/>
          <p:nvPr/>
        </p:nvSpPr>
        <p:spPr>
          <a:xfrm>
            <a:off x="0" y="0"/>
            <a:ext cx="619125" cy="228600"/>
          </a:xfrm>
          <a:prstGeom prst="rect">
            <a:avLst/>
          </a:prstGeom>
          <a:solidFill>
            <a:schemeClr val="accent6"/>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GB" b="1" dirty="0">
                <a:solidFill>
                  <a:prstClr val="white"/>
                </a:solidFill>
                <a:latin typeface="Calibri" panose="020F0502020204030204"/>
              </a:rPr>
              <a:t>2B.1</a:t>
            </a:r>
          </a:p>
        </p:txBody>
      </p:sp>
      <p:sp>
        <p:nvSpPr>
          <p:cNvPr id="8" name="TextBox 7"/>
          <p:cNvSpPr txBox="1"/>
          <p:nvPr/>
        </p:nvSpPr>
        <p:spPr>
          <a:xfrm>
            <a:off x="7709140" y="6248012"/>
            <a:ext cx="3002040" cy="276999"/>
          </a:xfrm>
          <a:prstGeom prst="rect">
            <a:avLst/>
          </a:prstGeom>
          <a:noFill/>
        </p:spPr>
        <p:txBody>
          <a:bodyPr wrap="none" rtlCol="0">
            <a:spAutoFit/>
          </a:bodyPr>
          <a:lstStyle/>
          <a:p>
            <a:r>
              <a:rPr lang="en-US" sz="1200" dirty="0"/>
              <a:t>Quelle: EESI2020 Facilitator Guideline (</a:t>
            </a:r>
            <a:r>
              <a:rPr lang="en-US" sz="1200" dirty="0" err="1"/>
              <a:t>pg</a:t>
            </a:r>
            <a:r>
              <a:rPr lang="en-US" sz="1200" dirty="0"/>
              <a:t> 20)</a:t>
            </a:r>
          </a:p>
        </p:txBody>
      </p:sp>
      <p:pic>
        <p:nvPicPr>
          <p:cNvPr id="10" name="Picture 9"/>
          <p:cNvPicPr>
            <a:picLocks noChangeAspect="1"/>
          </p:cNvPicPr>
          <p:nvPr/>
        </p:nvPicPr>
        <p:blipFill>
          <a:blip r:embed="rId2"/>
          <a:stretch>
            <a:fillRect/>
          </a:stretch>
        </p:blipFill>
        <p:spPr>
          <a:xfrm>
            <a:off x="6897806" y="1744807"/>
            <a:ext cx="5055635" cy="3230867"/>
          </a:xfrm>
          <a:prstGeom prst="rect">
            <a:avLst/>
          </a:prstGeom>
        </p:spPr>
      </p:pic>
    </p:spTree>
    <p:extLst>
      <p:ext uri="{BB962C8B-B14F-4D97-AF65-F5344CB8AC3E}">
        <p14:creationId xmlns:p14="http://schemas.microsoft.com/office/powerpoint/2010/main" val="179087939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95287" y="1384300"/>
            <a:ext cx="6156325" cy="4648200"/>
          </a:xfrm>
        </p:spPr>
        <p:txBody>
          <a:bodyPr>
            <a:normAutofit/>
          </a:bodyPr>
          <a:lstStyle/>
          <a:p>
            <a:pPr marL="0" indent="0">
              <a:buNone/>
            </a:pPr>
            <a:r>
              <a:rPr lang="de-DE" sz="2000" dirty="0"/>
              <a:t>Der Kunde wird sich bei allen Fragen bezüglich der Maßnahmenumsetzung im Rahmen des EPC-Vertrags an ESCO wenden.</a:t>
            </a:r>
            <a:endParaRPr lang="en-US" sz="2000" dirty="0"/>
          </a:p>
          <a:p>
            <a:r>
              <a:rPr lang="en-US" sz="2000" dirty="0"/>
              <a:t>One-Stop-Shop</a:t>
            </a:r>
          </a:p>
          <a:p>
            <a:pPr lvl="1"/>
            <a:r>
              <a:rPr lang="de-DE" sz="1800" dirty="0"/>
              <a:t>Aus Kundensicht ist EPC eine praktische Lösung. Der Kunde muss keine externen Dienstleister mehr einbeziehen oder seine eigenen Ressourcen für die Planung, den Bau und die Wartung eines bestimmten technischen Systems verwenden.</a:t>
            </a:r>
            <a:endParaRPr lang="en-US" sz="1800" dirty="0"/>
          </a:p>
          <a:p>
            <a:r>
              <a:rPr lang="en-US" sz="2000" dirty="0" err="1"/>
              <a:t>Kein</a:t>
            </a:r>
            <a:r>
              <a:rPr lang="en-US" sz="2000" dirty="0"/>
              <a:t> </a:t>
            </a:r>
            <a:r>
              <a:rPr lang="en-US" sz="2000" dirty="0" err="1"/>
              <a:t>Schuldspiel</a:t>
            </a:r>
            <a:endParaRPr lang="en-US" sz="2000" dirty="0"/>
          </a:p>
          <a:p>
            <a:pPr lvl="1"/>
            <a:r>
              <a:rPr lang="de-DE" sz="1800" dirty="0"/>
              <a:t>Bei einem Ausfall mit unklarem Garantiestatus kann es bei geteilten Zuständigkeiten schwierig und zeitaufwändig sein, Konflikte zwischen verschiedenen Akteuren zu lösen, was Verzögerungen und Kosten verursacht.</a:t>
            </a:r>
          </a:p>
        </p:txBody>
      </p:sp>
      <p:sp>
        <p:nvSpPr>
          <p:cNvPr id="3" name="Slide Number Placeholder 2"/>
          <p:cNvSpPr>
            <a:spLocks noGrp="1"/>
          </p:cNvSpPr>
          <p:nvPr>
            <p:ph type="sldNum" sz="quarter" idx="12"/>
          </p:nvPr>
        </p:nvSpPr>
        <p:spPr/>
        <p:txBody>
          <a:bodyPr/>
          <a:lstStyle/>
          <a:p>
            <a:fld id="{C77C6C3F-668B-4AF5-BFA9-0F657EB068D6}" type="slidenum">
              <a:rPr lang="pl-PL" smtClean="0"/>
              <a:pPr/>
              <a:t>22</a:t>
            </a:fld>
            <a:endParaRPr lang="pl-PL" dirty="0"/>
          </a:p>
        </p:txBody>
      </p:sp>
      <p:sp>
        <p:nvSpPr>
          <p:cNvPr id="4" name="Title 3"/>
          <p:cNvSpPr>
            <a:spLocks noGrp="1"/>
          </p:cNvSpPr>
          <p:nvPr>
            <p:ph type="title"/>
          </p:nvPr>
        </p:nvSpPr>
        <p:spPr/>
        <p:txBody>
          <a:bodyPr/>
          <a:lstStyle/>
          <a:p>
            <a:pPr lvl="0"/>
            <a:r>
              <a:rPr lang="en-US" i="1" dirty="0"/>
              <a:t>One-Face-to-the-Customer</a:t>
            </a:r>
            <a:r>
              <a:rPr lang="en-US" dirty="0"/>
              <a:t>-</a:t>
            </a:r>
            <a:r>
              <a:rPr lang="en-US" dirty="0" err="1"/>
              <a:t>Prinzip</a:t>
            </a:r>
            <a:endParaRPr lang="en-US" dirty="0"/>
          </a:p>
        </p:txBody>
      </p:sp>
      <p:sp>
        <p:nvSpPr>
          <p:cNvPr id="8" name="Rectangle 7">
            <a:extLst>
              <a:ext uri="{FF2B5EF4-FFF2-40B4-BE49-F238E27FC236}">
                <a16:creationId xmlns:a16="http://schemas.microsoft.com/office/drawing/2014/main" id="{383E1335-119D-4914-8DF2-438EEAD7D3A2}"/>
              </a:ext>
            </a:extLst>
          </p:cNvPr>
          <p:cNvSpPr/>
          <p:nvPr/>
        </p:nvSpPr>
        <p:spPr>
          <a:xfrm>
            <a:off x="0" y="0"/>
            <a:ext cx="619125" cy="228600"/>
          </a:xfrm>
          <a:prstGeom prst="rect">
            <a:avLst/>
          </a:prstGeom>
          <a:solidFill>
            <a:schemeClr val="accent6"/>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GB" b="1" dirty="0">
                <a:solidFill>
                  <a:prstClr val="white"/>
                </a:solidFill>
                <a:latin typeface="Calibri" panose="020F0502020204030204"/>
              </a:rPr>
              <a:t>2B.1</a:t>
            </a:r>
          </a:p>
        </p:txBody>
      </p:sp>
      <p:sp>
        <p:nvSpPr>
          <p:cNvPr id="9" name="TextBox 8"/>
          <p:cNvSpPr txBox="1"/>
          <p:nvPr/>
        </p:nvSpPr>
        <p:spPr>
          <a:xfrm>
            <a:off x="7709140" y="6248012"/>
            <a:ext cx="3019032" cy="276999"/>
          </a:xfrm>
          <a:prstGeom prst="rect">
            <a:avLst/>
          </a:prstGeom>
          <a:noFill/>
        </p:spPr>
        <p:txBody>
          <a:bodyPr wrap="none" rtlCol="0">
            <a:spAutoFit/>
          </a:bodyPr>
          <a:lstStyle/>
          <a:p>
            <a:r>
              <a:rPr lang="en-US" sz="1200" dirty="0"/>
              <a:t>Source: EESI2020 Facilitator Guideline (</a:t>
            </a:r>
            <a:r>
              <a:rPr lang="en-US" sz="1200" dirty="0" err="1"/>
              <a:t>pg</a:t>
            </a:r>
            <a:r>
              <a:rPr lang="en-US" sz="1200" dirty="0"/>
              <a:t> 20)</a:t>
            </a:r>
          </a:p>
        </p:txBody>
      </p:sp>
      <p:pic>
        <p:nvPicPr>
          <p:cNvPr id="10" name="Picture 9"/>
          <p:cNvPicPr>
            <a:picLocks noChangeAspect="1"/>
          </p:cNvPicPr>
          <p:nvPr/>
        </p:nvPicPr>
        <p:blipFill>
          <a:blip r:embed="rId3"/>
          <a:stretch>
            <a:fillRect/>
          </a:stretch>
        </p:blipFill>
        <p:spPr>
          <a:xfrm>
            <a:off x="7338204" y="2017797"/>
            <a:ext cx="4204899" cy="2805456"/>
          </a:xfrm>
          <a:prstGeom prst="rect">
            <a:avLst/>
          </a:prstGeom>
        </p:spPr>
      </p:pic>
    </p:spTree>
    <p:extLst>
      <p:ext uri="{BB962C8B-B14F-4D97-AF65-F5344CB8AC3E}">
        <p14:creationId xmlns:p14="http://schemas.microsoft.com/office/powerpoint/2010/main" val="79699765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76250" y="1411355"/>
            <a:ext cx="7272130" cy="4648200"/>
          </a:xfrm>
        </p:spPr>
        <p:txBody>
          <a:bodyPr>
            <a:normAutofit/>
          </a:bodyPr>
          <a:lstStyle/>
          <a:p>
            <a:r>
              <a:rPr lang="de-DE" sz="2000" dirty="0"/>
              <a:t>Der Kunde und die ESCO einigen sich darauf, dass sie beide von den erzielten Einsparungen profitieren, und auch, wie die Einsparungen erzielt werden können:</a:t>
            </a:r>
            <a:endParaRPr lang="en-US" sz="2000" dirty="0"/>
          </a:p>
          <a:p>
            <a:pPr lvl="1"/>
            <a:r>
              <a:rPr lang="en-US" sz="1800" dirty="0" err="1"/>
              <a:t>Optimierung</a:t>
            </a:r>
            <a:r>
              <a:rPr lang="en-US" sz="1800" dirty="0"/>
              <a:t> der </a:t>
            </a:r>
            <a:r>
              <a:rPr lang="en-US" sz="1800" dirty="0" err="1"/>
              <a:t>Kosten</a:t>
            </a:r>
            <a:r>
              <a:rPr lang="en-US" sz="1800" dirty="0"/>
              <a:t>-</a:t>
            </a:r>
            <a:r>
              <a:rPr lang="en-US" sz="1800" dirty="0" err="1"/>
              <a:t>Nutzen</a:t>
            </a:r>
            <a:r>
              <a:rPr lang="en-US" sz="1800" dirty="0"/>
              <a:t>-Relation</a:t>
            </a:r>
          </a:p>
          <a:p>
            <a:pPr lvl="1"/>
            <a:r>
              <a:rPr lang="de-DE" sz="1800" dirty="0"/>
              <a:t>Einsatz moderner, hoch energieeffizienter Geräte und deren Wartung</a:t>
            </a:r>
            <a:endParaRPr lang="en-US" sz="1800" dirty="0"/>
          </a:p>
          <a:p>
            <a:pPr lvl="1"/>
            <a:r>
              <a:rPr lang="de-DE" sz="1800" dirty="0"/>
              <a:t>Einhaltung der hohen Standards bei der Leistungsüberwachung</a:t>
            </a:r>
            <a:endParaRPr lang="en-US" sz="1800" dirty="0"/>
          </a:p>
          <a:p>
            <a:r>
              <a:rPr lang="de-DE" sz="2000" dirty="0"/>
              <a:t>Es gibt allerdings auch Bereiche, in denen die Interessen des Kunden und der ESCO abweichen, z. B. Komfortniveau wie Innentemperaturen usw. Solche Fragen sollten daher </a:t>
            </a:r>
            <a:r>
              <a:rPr lang="de-DE" sz="2000" b="1" dirty="0"/>
              <a:t>im Angebot und im Vertrag klar definiert werden</a:t>
            </a:r>
            <a:r>
              <a:rPr lang="de-DE" sz="2000" dirty="0"/>
              <a:t>, um mögliche Konflikte zu vermeiden.</a:t>
            </a:r>
            <a:endParaRPr lang="en-US" sz="2000" dirty="0"/>
          </a:p>
        </p:txBody>
      </p:sp>
      <p:sp>
        <p:nvSpPr>
          <p:cNvPr id="3" name="Slide Number Placeholder 2"/>
          <p:cNvSpPr>
            <a:spLocks noGrp="1"/>
          </p:cNvSpPr>
          <p:nvPr>
            <p:ph type="sldNum" sz="quarter" idx="12"/>
          </p:nvPr>
        </p:nvSpPr>
        <p:spPr/>
        <p:txBody>
          <a:bodyPr/>
          <a:lstStyle/>
          <a:p>
            <a:fld id="{C77C6C3F-668B-4AF5-BFA9-0F657EB068D6}" type="slidenum">
              <a:rPr lang="pl-PL" smtClean="0"/>
              <a:pPr/>
              <a:t>23</a:t>
            </a:fld>
            <a:endParaRPr lang="pl-PL" dirty="0"/>
          </a:p>
        </p:txBody>
      </p:sp>
      <p:sp>
        <p:nvSpPr>
          <p:cNvPr id="4" name="Title 3"/>
          <p:cNvSpPr>
            <a:spLocks noGrp="1"/>
          </p:cNvSpPr>
          <p:nvPr>
            <p:ph type="title"/>
          </p:nvPr>
        </p:nvSpPr>
        <p:spPr/>
        <p:txBody>
          <a:bodyPr/>
          <a:lstStyle/>
          <a:p>
            <a:r>
              <a:rPr lang="en-US" dirty="0" err="1"/>
              <a:t>Vertraglich</a:t>
            </a:r>
            <a:r>
              <a:rPr lang="en-US" dirty="0"/>
              <a:t> </a:t>
            </a:r>
            <a:r>
              <a:rPr lang="en-US" dirty="0" err="1"/>
              <a:t>vereinbarte</a:t>
            </a:r>
            <a:r>
              <a:rPr lang="en-US" dirty="0"/>
              <a:t> </a:t>
            </a:r>
            <a:r>
              <a:rPr lang="en-US" dirty="0" err="1"/>
              <a:t>Interessen</a:t>
            </a:r>
            <a:endParaRPr lang="en-US" dirty="0"/>
          </a:p>
        </p:txBody>
      </p:sp>
      <p:sp>
        <p:nvSpPr>
          <p:cNvPr id="6" name="Rectangle 5">
            <a:extLst>
              <a:ext uri="{FF2B5EF4-FFF2-40B4-BE49-F238E27FC236}">
                <a16:creationId xmlns:a16="http://schemas.microsoft.com/office/drawing/2014/main" id="{383E1335-119D-4914-8DF2-438EEAD7D3A2}"/>
              </a:ext>
            </a:extLst>
          </p:cNvPr>
          <p:cNvSpPr/>
          <p:nvPr/>
        </p:nvSpPr>
        <p:spPr>
          <a:xfrm>
            <a:off x="0" y="0"/>
            <a:ext cx="619125" cy="228600"/>
          </a:xfrm>
          <a:prstGeom prst="rect">
            <a:avLst/>
          </a:prstGeom>
          <a:solidFill>
            <a:schemeClr val="accent6"/>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GB" b="1" dirty="0">
                <a:solidFill>
                  <a:prstClr val="white"/>
                </a:solidFill>
                <a:latin typeface="Calibri" panose="020F0502020204030204"/>
              </a:rPr>
              <a:t>2B.1</a:t>
            </a:r>
          </a:p>
        </p:txBody>
      </p:sp>
      <p:sp>
        <p:nvSpPr>
          <p:cNvPr id="7" name="TextBox 6"/>
          <p:cNvSpPr txBox="1"/>
          <p:nvPr/>
        </p:nvSpPr>
        <p:spPr>
          <a:xfrm>
            <a:off x="7709140" y="6248012"/>
            <a:ext cx="3002040" cy="276999"/>
          </a:xfrm>
          <a:prstGeom prst="rect">
            <a:avLst/>
          </a:prstGeom>
          <a:noFill/>
        </p:spPr>
        <p:txBody>
          <a:bodyPr wrap="none" rtlCol="0">
            <a:spAutoFit/>
          </a:bodyPr>
          <a:lstStyle/>
          <a:p>
            <a:r>
              <a:rPr lang="en-US" sz="1200" dirty="0"/>
              <a:t>Quelle: EESI2020 Facilitator Guideline (</a:t>
            </a:r>
            <a:r>
              <a:rPr lang="en-US" sz="1200" dirty="0" err="1"/>
              <a:t>pg</a:t>
            </a:r>
            <a:r>
              <a:rPr lang="en-US" sz="1200" dirty="0"/>
              <a:t> 21)</a:t>
            </a:r>
          </a:p>
        </p:txBody>
      </p:sp>
      <p:pic>
        <p:nvPicPr>
          <p:cNvPr id="9" name="Picture 8"/>
          <p:cNvPicPr>
            <a:picLocks noChangeAspect="1"/>
          </p:cNvPicPr>
          <p:nvPr/>
        </p:nvPicPr>
        <p:blipFill>
          <a:blip r:embed="rId2"/>
          <a:stretch>
            <a:fillRect/>
          </a:stretch>
        </p:blipFill>
        <p:spPr>
          <a:xfrm>
            <a:off x="8179538" y="2054502"/>
            <a:ext cx="3605324" cy="2405427"/>
          </a:xfrm>
          <a:prstGeom prst="rect">
            <a:avLst/>
          </a:prstGeom>
        </p:spPr>
      </p:pic>
    </p:spTree>
    <p:extLst>
      <p:ext uri="{BB962C8B-B14F-4D97-AF65-F5344CB8AC3E}">
        <p14:creationId xmlns:p14="http://schemas.microsoft.com/office/powerpoint/2010/main" val="74372396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Object 5" hidden="1">
            <a:extLst>
              <a:ext uri="{FF2B5EF4-FFF2-40B4-BE49-F238E27FC236}">
                <a16:creationId xmlns:a16="http://schemas.microsoft.com/office/drawing/2014/main" id="{8E5124B0-3A92-4585-8F27-3D7F36083E90}"/>
              </a:ext>
            </a:extLst>
          </p:cNvPr>
          <p:cNvGraphicFramePr>
            <a:graphicFrameLocks noChangeAspect="1"/>
          </p:cNvGraphicFramePr>
          <p:nvPr>
            <p:custDataLst>
              <p:tags r:id="rId2"/>
            </p:custDataLst>
          </p:nvPr>
        </p:nvGraphicFramePr>
        <p:xfrm>
          <a:off x="1525588" y="1588"/>
          <a:ext cx="1588" cy="1588"/>
        </p:xfrm>
        <a:graphic>
          <a:graphicData uri="http://schemas.openxmlformats.org/presentationml/2006/ole">
            <mc:AlternateContent xmlns:mc="http://schemas.openxmlformats.org/markup-compatibility/2006">
              <mc:Choice xmlns:v="urn:schemas-microsoft-com:vml" Requires="v">
                <p:oleObj spid="_x0000_s2321" name="think-cell Slide" r:id="rId5" imgW="425" imgH="426" progId="TCLayout.ActiveDocument.1">
                  <p:embed/>
                </p:oleObj>
              </mc:Choice>
              <mc:Fallback>
                <p:oleObj name="think-cell Slide" r:id="rId5" imgW="425" imgH="426" progId="TCLayout.ActiveDocument.1">
                  <p:embed/>
                  <p:pic>
                    <p:nvPicPr>
                      <p:cNvPr id="6" name="Object 5" hidden="1">
                        <a:extLst>
                          <a:ext uri="{FF2B5EF4-FFF2-40B4-BE49-F238E27FC236}">
                            <a16:creationId xmlns:a16="http://schemas.microsoft.com/office/drawing/2014/main" id="{8E5124B0-3A92-4585-8F27-3D7F36083E90}"/>
                          </a:ext>
                        </a:extLst>
                      </p:cNvPr>
                      <p:cNvPicPr/>
                      <p:nvPr/>
                    </p:nvPicPr>
                    <p:blipFill>
                      <a:blip r:embed="rId6"/>
                      <a:stretch>
                        <a:fillRect/>
                      </a:stretch>
                    </p:blipFill>
                    <p:spPr>
                      <a:xfrm>
                        <a:off x="1525588" y="1588"/>
                        <a:ext cx="1588" cy="1588"/>
                      </a:xfrm>
                      <a:prstGeom prst="rect">
                        <a:avLst/>
                      </a:prstGeom>
                    </p:spPr>
                  </p:pic>
                </p:oleObj>
              </mc:Fallback>
            </mc:AlternateContent>
          </a:graphicData>
        </a:graphic>
      </p:graphicFrame>
      <p:sp>
        <p:nvSpPr>
          <p:cNvPr id="7" name="Rectangle 6" hidden="1">
            <a:extLst>
              <a:ext uri="{FF2B5EF4-FFF2-40B4-BE49-F238E27FC236}">
                <a16:creationId xmlns:a16="http://schemas.microsoft.com/office/drawing/2014/main" id="{3ECA6C22-BC38-4F94-9B01-12D2F57294C4}"/>
              </a:ext>
            </a:extLst>
          </p:cNvPr>
          <p:cNvSpPr/>
          <p:nvPr>
            <p:custDataLst>
              <p:tags r:id="rId3"/>
            </p:custDataLst>
          </p:nvPr>
        </p:nvSpPr>
        <p:spPr>
          <a:xfrm>
            <a:off x="152400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algn="ctr">
              <a:lnSpc>
                <a:spcPct val="90000"/>
              </a:lnSpc>
              <a:spcBef>
                <a:spcPct val="0"/>
              </a:spcBef>
              <a:spcAft>
                <a:spcPct val="0"/>
              </a:spcAft>
            </a:pPr>
            <a:endParaRPr lang="en-GB" sz="2800" b="1" dirty="0">
              <a:solidFill>
                <a:prstClr val="white"/>
              </a:solidFill>
              <a:latin typeface="Calibri" panose="020F0502020204030204" pitchFamily="34" charset="0"/>
              <a:cs typeface="Calibri" panose="020F0502020204030204" pitchFamily="34" charset="0"/>
              <a:sym typeface="Calibri" panose="020F0502020204030204" pitchFamily="34" charset="0"/>
            </a:endParaRPr>
          </a:p>
        </p:txBody>
      </p:sp>
      <p:sp>
        <p:nvSpPr>
          <p:cNvPr id="3" name="Slide Number Placeholder 2">
            <a:extLst>
              <a:ext uri="{FF2B5EF4-FFF2-40B4-BE49-F238E27FC236}">
                <a16:creationId xmlns:a16="http://schemas.microsoft.com/office/drawing/2014/main" id="{60C23C95-1875-438F-84E4-4DCF09126F06}"/>
              </a:ext>
            </a:extLst>
          </p:cNvPr>
          <p:cNvSpPr>
            <a:spLocks noGrp="1"/>
          </p:cNvSpPr>
          <p:nvPr>
            <p:ph type="sldNum" sz="quarter" idx="12"/>
          </p:nvPr>
        </p:nvSpPr>
        <p:spPr/>
        <p:txBody>
          <a:bodyPr/>
          <a:lstStyle/>
          <a:p>
            <a:pPr>
              <a:defRPr/>
            </a:pPr>
            <a:fld id="{C77C6C3F-668B-4AF5-BFA9-0F657EB068D6}" type="slidenum">
              <a:rPr lang="pl-PL">
                <a:solidFill>
                  <a:prstClr val="black">
                    <a:tint val="75000"/>
                  </a:prstClr>
                </a:solidFill>
                <a:latin typeface="Calibri" panose="020F0502020204030204"/>
              </a:rPr>
              <a:pPr>
                <a:defRPr/>
              </a:pPr>
              <a:t>24</a:t>
            </a:fld>
            <a:endParaRPr lang="pl-PL">
              <a:solidFill>
                <a:prstClr val="black">
                  <a:tint val="75000"/>
                </a:prstClr>
              </a:solidFill>
              <a:latin typeface="Calibri" panose="020F0502020204030204"/>
            </a:endParaRPr>
          </a:p>
        </p:txBody>
      </p:sp>
      <p:sp>
        <p:nvSpPr>
          <p:cNvPr id="5" name="Title 4"/>
          <p:cNvSpPr>
            <a:spLocks noGrp="1"/>
          </p:cNvSpPr>
          <p:nvPr>
            <p:ph type="title"/>
          </p:nvPr>
        </p:nvSpPr>
        <p:spPr/>
        <p:txBody>
          <a:bodyPr/>
          <a:lstStyle/>
          <a:p>
            <a:r>
              <a:rPr lang="de-AT" dirty="0"/>
              <a:t>D</a:t>
            </a:r>
            <a:r>
              <a:rPr lang="en-US" dirty="0" err="1"/>
              <a:t>er</a:t>
            </a:r>
            <a:r>
              <a:rPr lang="en-US" dirty="0"/>
              <a:t> Rebound-</a:t>
            </a:r>
            <a:r>
              <a:rPr lang="en-US" dirty="0" err="1"/>
              <a:t>Effekt</a:t>
            </a:r>
            <a:endParaRPr lang="en-US" dirty="0"/>
          </a:p>
        </p:txBody>
      </p:sp>
      <p:sp>
        <p:nvSpPr>
          <p:cNvPr id="22" name="Rectangle 21">
            <a:extLst>
              <a:ext uri="{FF2B5EF4-FFF2-40B4-BE49-F238E27FC236}">
                <a16:creationId xmlns:a16="http://schemas.microsoft.com/office/drawing/2014/main" id="{4F98A423-F9D2-4CC6-8FFA-8F67051CAAA1}"/>
              </a:ext>
            </a:extLst>
          </p:cNvPr>
          <p:cNvSpPr/>
          <p:nvPr/>
        </p:nvSpPr>
        <p:spPr>
          <a:xfrm>
            <a:off x="4791075" y="6018016"/>
            <a:ext cx="6096000" cy="830997"/>
          </a:xfrm>
          <a:prstGeom prst="rect">
            <a:avLst/>
          </a:prstGeom>
        </p:spPr>
        <p:txBody>
          <a:bodyPr wrap="square">
            <a:spAutoFit/>
          </a:bodyPr>
          <a:lstStyle/>
          <a:p>
            <a:r>
              <a:rPr lang="de-DE" sz="1200" dirty="0">
                <a:solidFill>
                  <a:prstClr val="black"/>
                </a:solidFill>
                <a:latin typeface="Calibri" panose="020F0502020204030204"/>
              </a:rPr>
              <a:t>Quellen: </a:t>
            </a:r>
            <a:r>
              <a:rPr lang="de-DE" sz="1200" dirty="0">
                <a:solidFill>
                  <a:prstClr val="black"/>
                </a:solidFill>
                <a:latin typeface="Calibri" panose="020F0502020204030204"/>
                <a:hlinkClick r:id="rId7"/>
              </a:rPr>
              <a:t>www.energy-efficiency.gov.uk</a:t>
            </a:r>
            <a:r>
              <a:rPr lang="de-DE" sz="1200" dirty="0">
                <a:solidFill>
                  <a:prstClr val="black"/>
                </a:solidFill>
                <a:latin typeface="Calibri" panose="020F0502020204030204"/>
              </a:rPr>
              <a:t>; </a:t>
            </a:r>
            <a:r>
              <a:rPr lang="de-DE" sz="1200" dirty="0">
                <a:solidFill>
                  <a:prstClr val="black"/>
                </a:solidFill>
                <a:hlinkClick r:id="rId8"/>
              </a:rPr>
              <a:t>https://ac.els-cdn.com/S0301421500000215/1-s2.0-S0301421500000215-main.pdf?_tid=3b8f4c3b-0681-4e73-b7a3-20169192c7c9&amp;acdnat=1551795584_9be91059fdc0c1209cfc3280c37a9343</a:t>
            </a:r>
            <a:r>
              <a:rPr lang="de-DE" sz="1200" dirty="0">
                <a:solidFill>
                  <a:prstClr val="black"/>
                </a:solidFill>
              </a:rPr>
              <a:t>; </a:t>
            </a:r>
          </a:p>
          <a:p>
            <a:r>
              <a:rPr lang="en-US" sz="1200" dirty="0"/>
              <a:t>EESI2020 Facilitator Guideline (</a:t>
            </a:r>
            <a:r>
              <a:rPr lang="en-US" sz="1200" dirty="0" err="1"/>
              <a:t>pg</a:t>
            </a:r>
            <a:r>
              <a:rPr lang="en-US" sz="1200" dirty="0"/>
              <a:t> 23)</a:t>
            </a:r>
            <a:endParaRPr lang="de-DE" sz="1200" dirty="0">
              <a:solidFill>
                <a:prstClr val="black"/>
              </a:solidFill>
              <a:latin typeface="Calibri" panose="020F0502020204030204"/>
            </a:endParaRPr>
          </a:p>
        </p:txBody>
      </p:sp>
      <p:sp>
        <p:nvSpPr>
          <p:cNvPr id="24" name="Inhaltsplatzhalter 2">
            <a:extLst>
              <a:ext uri="{FF2B5EF4-FFF2-40B4-BE49-F238E27FC236}">
                <a16:creationId xmlns:a16="http://schemas.microsoft.com/office/drawing/2014/main" id="{BD39CEA8-AB89-4445-96AF-1F7B2D261FAB}"/>
              </a:ext>
            </a:extLst>
          </p:cNvPr>
          <p:cNvSpPr>
            <a:spLocks noGrp="1"/>
          </p:cNvSpPr>
          <p:nvPr/>
        </p:nvSpPr>
        <p:spPr>
          <a:xfrm>
            <a:off x="149805" y="1230116"/>
            <a:ext cx="5501695" cy="4716676"/>
          </a:xfrm>
          <a:prstGeom prst="rect">
            <a:avLst/>
          </a:prstGeom>
          <a:noFill/>
          <a:ln>
            <a:noFill/>
          </a:ln>
        </p:spPr>
        <p:txBody>
          <a:bodyPr vert="horz" wrap="square" lIns="91440" tIns="45720" rIns="91440" bIns="45720" rtlCol="0" anchor="t" anchorCtr="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300"/>
              </a:spcBef>
              <a:buClr>
                <a:prstClr val="black"/>
              </a:buClr>
              <a:buFont typeface="Wingdings" panose="05000000000000000000" pitchFamily="2" charset="2"/>
              <a:buChar char="§"/>
            </a:pPr>
            <a:r>
              <a:rPr lang="en-US" altLang="de-DE" sz="2000" b="1" dirty="0">
                <a:solidFill>
                  <a:prstClr val="black"/>
                </a:solidFill>
                <a:latin typeface="Calibri" panose="020F0502020204030204"/>
              </a:rPr>
              <a:t>Rebound-</a:t>
            </a:r>
            <a:r>
              <a:rPr lang="en-US" altLang="de-DE" sz="2000" b="1" dirty="0" err="1">
                <a:solidFill>
                  <a:prstClr val="black"/>
                </a:solidFill>
                <a:latin typeface="Calibri" panose="020F0502020204030204"/>
              </a:rPr>
              <a:t>Effekt</a:t>
            </a:r>
            <a:r>
              <a:rPr lang="en-US" altLang="de-DE" sz="2000" b="1" dirty="0">
                <a:solidFill>
                  <a:prstClr val="black"/>
                </a:solidFill>
                <a:latin typeface="Calibri" panose="020F0502020204030204"/>
              </a:rPr>
              <a:t> (</a:t>
            </a:r>
            <a:r>
              <a:rPr lang="en-US" altLang="de-DE" sz="2000" b="1" dirty="0" err="1">
                <a:solidFill>
                  <a:prstClr val="black"/>
                </a:solidFill>
                <a:latin typeface="Calibri" panose="020F0502020204030204"/>
              </a:rPr>
              <a:t>Bumerang-Effekt</a:t>
            </a:r>
            <a:r>
              <a:rPr lang="en-US" altLang="de-DE" sz="2000" b="1" dirty="0">
                <a:solidFill>
                  <a:prstClr val="black"/>
                </a:solidFill>
                <a:latin typeface="Calibri" panose="020F0502020204030204"/>
              </a:rPr>
              <a:t>):  </a:t>
            </a:r>
            <a:r>
              <a:rPr lang="de-DE" altLang="de-DE" sz="2000" dirty="0">
                <a:solidFill>
                  <a:prstClr val="black"/>
                </a:solidFill>
              </a:rPr>
              <a:t>Geschieht, wenn ein Teil der Energieeinsparungen, die sich aus energieeffizienten Technologien ergeben, durch Verhaltensweisen zunichte gemacht wird.</a:t>
            </a:r>
            <a:endParaRPr lang="en-US" altLang="de-DE" sz="2000" b="1" dirty="0">
              <a:solidFill>
                <a:prstClr val="black"/>
              </a:solidFill>
              <a:latin typeface="Calibri" panose="020F0502020204030204"/>
            </a:endParaRPr>
          </a:p>
          <a:p>
            <a:pPr>
              <a:spcBef>
                <a:spcPts val="300"/>
              </a:spcBef>
              <a:buClr>
                <a:prstClr val="black"/>
              </a:buClr>
              <a:buFont typeface="Wingdings" panose="05000000000000000000" pitchFamily="2" charset="2"/>
              <a:buChar char="§"/>
            </a:pPr>
            <a:endParaRPr lang="en-US" altLang="de-DE" sz="2000" b="1" dirty="0">
              <a:solidFill>
                <a:prstClr val="black"/>
              </a:solidFill>
              <a:latin typeface="Calibri" panose="020F0502020204030204"/>
            </a:endParaRPr>
          </a:p>
          <a:p>
            <a:pPr marL="538163">
              <a:spcBef>
                <a:spcPts val="300"/>
              </a:spcBef>
              <a:buClr>
                <a:prstClr val="black"/>
              </a:buClr>
              <a:buFont typeface="Wingdings" panose="05000000000000000000" pitchFamily="2" charset="2"/>
              <a:buChar char="§"/>
            </a:pPr>
            <a:r>
              <a:rPr lang="de-DE" altLang="de-DE" sz="2000" dirty="0">
                <a:solidFill>
                  <a:prstClr val="black"/>
                </a:solidFill>
              </a:rPr>
              <a:t>Mehr Anlagen (auch wenn diese energieeffizient sind) führen de facto zu einem höheren Energieverbrauch</a:t>
            </a:r>
          </a:p>
          <a:p>
            <a:pPr marL="538163">
              <a:spcBef>
                <a:spcPts val="300"/>
              </a:spcBef>
              <a:buClr>
                <a:prstClr val="black"/>
              </a:buClr>
              <a:buFont typeface="Wingdings" panose="05000000000000000000" pitchFamily="2" charset="2"/>
              <a:buChar char="§"/>
            </a:pPr>
            <a:r>
              <a:rPr lang="de-DE" altLang="de-DE" sz="2000" dirty="0">
                <a:solidFill>
                  <a:prstClr val="black"/>
                </a:solidFill>
              </a:rPr>
              <a:t>Energieeffiziente Technologien im Standby-Modus erhöhen den Energieverbrauch</a:t>
            </a:r>
          </a:p>
          <a:p>
            <a:pPr marL="538163">
              <a:spcBef>
                <a:spcPts val="300"/>
              </a:spcBef>
              <a:buClr>
                <a:prstClr val="black"/>
              </a:buClr>
              <a:buFont typeface="Wingdings" panose="05000000000000000000" pitchFamily="2" charset="2"/>
              <a:buChar char="§"/>
            </a:pPr>
            <a:r>
              <a:rPr lang="de-DE" altLang="de-DE" sz="2000" dirty="0">
                <a:solidFill>
                  <a:prstClr val="black"/>
                </a:solidFill>
              </a:rPr>
              <a:t>Einsparungen durch Energieeffizienz können dazu führen, dass die Anlage länger oder nachlässig verwendet wird</a:t>
            </a:r>
          </a:p>
          <a:p>
            <a:pPr marL="538163">
              <a:spcBef>
                <a:spcPts val="300"/>
              </a:spcBef>
              <a:buClr>
                <a:prstClr val="black"/>
              </a:buClr>
              <a:buFont typeface="Wingdings" panose="05000000000000000000" pitchFamily="2" charset="2"/>
              <a:buChar char="§"/>
            </a:pPr>
            <a:r>
              <a:rPr lang="de-DE" altLang="de-DE" sz="2000" dirty="0">
                <a:solidFill>
                  <a:prstClr val="black"/>
                </a:solidFill>
              </a:rPr>
              <a:t>Energieeffizienz-Einsparungen können anschließend für nicht energieeffiziente Vermögenswerte verwendet werden</a:t>
            </a:r>
            <a:endParaRPr lang="en-US" altLang="de-DE" sz="2000" dirty="0">
              <a:solidFill>
                <a:prstClr val="black"/>
              </a:solidFill>
            </a:endParaRPr>
          </a:p>
        </p:txBody>
      </p:sp>
      <p:pic>
        <p:nvPicPr>
          <p:cNvPr id="10" name="Picture 9"/>
          <p:cNvPicPr>
            <a:picLocks noChangeAspect="1"/>
          </p:cNvPicPr>
          <p:nvPr/>
        </p:nvPicPr>
        <p:blipFill rotWithShape="1">
          <a:blip r:embed="rId9"/>
          <a:srcRect l="11634" t="363" r="3548" b="8019"/>
          <a:stretch/>
        </p:blipFill>
        <p:spPr>
          <a:xfrm>
            <a:off x="5689600" y="1074934"/>
            <a:ext cx="6261100" cy="4406900"/>
          </a:xfrm>
          <a:prstGeom prst="rect">
            <a:avLst/>
          </a:prstGeom>
        </p:spPr>
      </p:pic>
      <p:sp>
        <p:nvSpPr>
          <p:cNvPr id="19" name="Rectangle 18">
            <a:extLst>
              <a:ext uri="{FF2B5EF4-FFF2-40B4-BE49-F238E27FC236}">
                <a16:creationId xmlns:a16="http://schemas.microsoft.com/office/drawing/2014/main" id="{383E1335-119D-4914-8DF2-438EEAD7D3A2}"/>
              </a:ext>
            </a:extLst>
          </p:cNvPr>
          <p:cNvSpPr/>
          <p:nvPr/>
        </p:nvSpPr>
        <p:spPr>
          <a:xfrm>
            <a:off x="0" y="0"/>
            <a:ext cx="619125" cy="228600"/>
          </a:xfrm>
          <a:prstGeom prst="rect">
            <a:avLst/>
          </a:prstGeom>
          <a:solidFill>
            <a:schemeClr val="accent6"/>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GB" b="1" dirty="0">
                <a:solidFill>
                  <a:prstClr val="white"/>
                </a:solidFill>
                <a:latin typeface="Calibri" panose="020F0502020204030204"/>
              </a:rPr>
              <a:t>2B.1</a:t>
            </a:r>
          </a:p>
        </p:txBody>
      </p:sp>
    </p:spTree>
    <p:extLst>
      <p:ext uri="{BB962C8B-B14F-4D97-AF65-F5344CB8AC3E}">
        <p14:creationId xmlns:p14="http://schemas.microsoft.com/office/powerpoint/2010/main" val="375611830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09562" y="1599812"/>
            <a:ext cx="7086600" cy="4648200"/>
          </a:xfrm>
        </p:spPr>
        <p:txBody>
          <a:bodyPr>
            <a:normAutofit/>
          </a:bodyPr>
          <a:lstStyle/>
          <a:p>
            <a:r>
              <a:rPr lang="de-DE" dirty="0"/>
              <a:t>Besonders relevant für Organisationen mit nichttechnischem Kerngeschäft, z. B. Bürogebäude oder Schulen</a:t>
            </a:r>
            <a:endParaRPr lang="en-US" dirty="0"/>
          </a:p>
          <a:p>
            <a:pPr lvl="1"/>
            <a:r>
              <a:rPr lang="de-DE" dirty="0"/>
              <a:t>Der Aufwand und die Kosten, um den Hausmeister für den Betrieb neuer Anlagen ausreichend auszubilden, können recht hoch sein </a:t>
            </a:r>
            <a:endParaRPr lang="en-US" dirty="0"/>
          </a:p>
          <a:p>
            <a:pPr lvl="1"/>
            <a:r>
              <a:rPr lang="de-DE" dirty="0"/>
              <a:t>Es muss kein internes Personal geschult werden, um neue technische Installationen zu bedienen und zu warten</a:t>
            </a:r>
            <a:endParaRPr lang="en-US" dirty="0"/>
          </a:p>
        </p:txBody>
      </p:sp>
      <p:sp>
        <p:nvSpPr>
          <p:cNvPr id="3" name="Slide Number Placeholder 2"/>
          <p:cNvSpPr>
            <a:spLocks noGrp="1"/>
          </p:cNvSpPr>
          <p:nvPr>
            <p:ph type="sldNum" sz="quarter" idx="12"/>
          </p:nvPr>
        </p:nvSpPr>
        <p:spPr/>
        <p:txBody>
          <a:bodyPr/>
          <a:lstStyle/>
          <a:p>
            <a:fld id="{C77C6C3F-668B-4AF5-BFA9-0F657EB068D6}" type="slidenum">
              <a:rPr lang="pl-PL" smtClean="0"/>
              <a:pPr/>
              <a:t>25</a:t>
            </a:fld>
            <a:endParaRPr lang="pl-PL" dirty="0"/>
          </a:p>
        </p:txBody>
      </p:sp>
      <p:sp>
        <p:nvSpPr>
          <p:cNvPr id="4" name="Title 3"/>
          <p:cNvSpPr>
            <a:spLocks noGrp="1"/>
          </p:cNvSpPr>
          <p:nvPr>
            <p:ph type="title"/>
          </p:nvPr>
        </p:nvSpPr>
        <p:spPr/>
        <p:txBody>
          <a:bodyPr/>
          <a:lstStyle/>
          <a:p>
            <a:pPr lvl="0"/>
            <a:r>
              <a:rPr lang="de-DE" dirty="0"/>
              <a:t>Fokus auf das Kerngeschäft</a:t>
            </a:r>
            <a:endParaRPr lang="en-US" dirty="0"/>
          </a:p>
        </p:txBody>
      </p:sp>
      <p:sp>
        <p:nvSpPr>
          <p:cNvPr id="6" name="Rectangle 5">
            <a:extLst>
              <a:ext uri="{FF2B5EF4-FFF2-40B4-BE49-F238E27FC236}">
                <a16:creationId xmlns:a16="http://schemas.microsoft.com/office/drawing/2014/main" id="{383E1335-119D-4914-8DF2-438EEAD7D3A2}"/>
              </a:ext>
            </a:extLst>
          </p:cNvPr>
          <p:cNvSpPr/>
          <p:nvPr/>
        </p:nvSpPr>
        <p:spPr>
          <a:xfrm>
            <a:off x="0" y="0"/>
            <a:ext cx="619125" cy="228600"/>
          </a:xfrm>
          <a:prstGeom prst="rect">
            <a:avLst/>
          </a:prstGeom>
          <a:solidFill>
            <a:schemeClr val="accent6"/>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GB" b="1" dirty="0">
                <a:solidFill>
                  <a:prstClr val="white"/>
                </a:solidFill>
                <a:latin typeface="Calibri" panose="020F0502020204030204"/>
              </a:rPr>
              <a:t>2B.1</a:t>
            </a:r>
          </a:p>
        </p:txBody>
      </p:sp>
      <p:sp>
        <p:nvSpPr>
          <p:cNvPr id="7" name="TextBox 6"/>
          <p:cNvSpPr txBox="1"/>
          <p:nvPr/>
        </p:nvSpPr>
        <p:spPr>
          <a:xfrm>
            <a:off x="7709140" y="6248012"/>
            <a:ext cx="3019032" cy="276999"/>
          </a:xfrm>
          <a:prstGeom prst="rect">
            <a:avLst/>
          </a:prstGeom>
          <a:noFill/>
        </p:spPr>
        <p:txBody>
          <a:bodyPr wrap="none" rtlCol="0">
            <a:spAutoFit/>
          </a:bodyPr>
          <a:lstStyle/>
          <a:p>
            <a:r>
              <a:rPr lang="en-US" sz="1200" dirty="0"/>
              <a:t>Source: EESI2020 Facilitator Guideline (</a:t>
            </a:r>
            <a:r>
              <a:rPr lang="en-US" sz="1200" dirty="0" err="1"/>
              <a:t>pg</a:t>
            </a:r>
            <a:r>
              <a:rPr lang="en-US" sz="1200" dirty="0"/>
              <a:t> 21)</a:t>
            </a:r>
          </a:p>
        </p:txBody>
      </p:sp>
      <p:pic>
        <p:nvPicPr>
          <p:cNvPr id="8" name="Picture 7"/>
          <p:cNvPicPr>
            <a:picLocks noChangeAspect="1"/>
          </p:cNvPicPr>
          <p:nvPr/>
        </p:nvPicPr>
        <p:blipFill>
          <a:blip r:embed="rId2"/>
          <a:stretch>
            <a:fillRect/>
          </a:stretch>
        </p:blipFill>
        <p:spPr>
          <a:xfrm>
            <a:off x="7396162" y="2449743"/>
            <a:ext cx="4419053" cy="2948337"/>
          </a:xfrm>
          <a:prstGeom prst="rect">
            <a:avLst/>
          </a:prstGeom>
        </p:spPr>
      </p:pic>
    </p:spTree>
    <p:extLst>
      <p:ext uri="{BB962C8B-B14F-4D97-AF65-F5344CB8AC3E}">
        <p14:creationId xmlns:p14="http://schemas.microsoft.com/office/powerpoint/2010/main" val="235982177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Content Placeholder 7"/>
          <p:cNvGraphicFramePr>
            <a:graphicFrameLocks noGrp="1"/>
          </p:cNvGraphicFramePr>
          <p:nvPr>
            <p:ph idx="1"/>
            <p:extLst>
              <p:ext uri="{D42A27DB-BD31-4B8C-83A1-F6EECF244321}">
                <p14:modId xmlns:p14="http://schemas.microsoft.com/office/powerpoint/2010/main" val="1572672061"/>
              </p:ext>
            </p:extLst>
          </p:nvPr>
        </p:nvGraphicFramePr>
        <p:xfrm>
          <a:off x="838200" y="1696277"/>
          <a:ext cx="10823713" cy="420080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Slide Number Placeholder 2"/>
          <p:cNvSpPr>
            <a:spLocks noGrp="1"/>
          </p:cNvSpPr>
          <p:nvPr>
            <p:ph type="sldNum" sz="quarter" idx="12"/>
          </p:nvPr>
        </p:nvSpPr>
        <p:spPr/>
        <p:txBody>
          <a:bodyPr/>
          <a:lstStyle/>
          <a:p>
            <a:fld id="{C77C6C3F-668B-4AF5-BFA9-0F657EB068D6}" type="slidenum">
              <a:rPr lang="pl-PL" smtClean="0"/>
              <a:pPr/>
              <a:t>26</a:t>
            </a:fld>
            <a:endParaRPr lang="pl-PL" dirty="0"/>
          </a:p>
        </p:txBody>
      </p:sp>
      <p:sp>
        <p:nvSpPr>
          <p:cNvPr id="4" name="Title 3"/>
          <p:cNvSpPr>
            <a:spLocks noGrp="1"/>
          </p:cNvSpPr>
          <p:nvPr>
            <p:ph type="title"/>
          </p:nvPr>
        </p:nvSpPr>
        <p:spPr/>
        <p:txBody>
          <a:bodyPr/>
          <a:lstStyle/>
          <a:p>
            <a:r>
              <a:rPr lang="de-DE" dirty="0"/>
              <a:t>Einsparungen erzielen mit professioneller Beratung</a:t>
            </a:r>
            <a:endParaRPr lang="en-US" dirty="0"/>
          </a:p>
        </p:txBody>
      </p:sp>
      <p:sp>
        <p:nvSpPr>
          <p:cNvPr id="9" name="Rectangle 8"/>
          <p:cNvSpPr/>
          <p:nvPr/>
        </p:nvSpPr>
        <p:spPr>
          <a:xfrm>
            <a:off x="1881809" y="1195872"/>
            <a:ext cx="8633791" cy="1200329"/>
          </a:xfrm>
          <a:prstGeom prst="rect">
            <a:avLst/>
          </a:prstGeom>
        </p:spPr>
        <p:txBody>
          <a:bodyPr wrap="square">
            <a:spAutoFit/>
          </a:bodyPr>
          <a:lstStyle/>
          <a:p>
            <a:r>
              <a:rPr lang="de-DE" dirty="0"/>
              <a:t>Kunden können die Kapazitäten/die Bereitschaft zur Umsetzung von Energieeffizienz-Maßnahmen fehlen, da diese oft langwierig und komplex sind</a:t>
            </a:r>
            <a:r>
              <a:rPr lang="en-US" dirty="0"/>
              <a:t> </a:t>
            </a:r>
          </a:p>
          <a:p>
            <a:pPr marL="742950" lvl="1" indent="-285750">
              <a:buFont typeface="Arial" panose="020B0604020202020204" pitchFamily="34" charset="0"/>
              <a:buChar char="•"/>
            </a:pPr>
            <a:r>
              <a:rPr lang="de-DE" dirty="0"/>
              <a:t>Gilt insbesondere für Kunden, die kein Kerngeschäft im Energiebereich haben</a:t>
            </a:r>
            <a:endParaRPr lang="en-US" dirty="0"/>
          </a:p>
          <a:p>
            <a:pPr marL="742950" lvl="1" indent="-285750">
              <a:buFont typeface="Arial" panose="020B0604020202020204" pitchFamily="34" charset="0"/>
              <a:buChar char="•"/>
            </a:pPr>
            <a:r>
              <a:rPr lang="de-DE" dirty="0"/>
              <a:t>Schwierig, die Mitarbeiter zu motivieren, energieeffizient zu handeln</a:t>
            </a:r>
            <a:endParaRPr lang="en-US" dirty="0"/>
          </a:p>
        </p:txBody>
      </p:sp>
      <p:sp>
        <p:nvSpPr>
          <p:cNvPr id="10" name="Rectangle 9">
            <a:extLst>
              <a:ext uri="{FF2B5EF4-FFF2-40B4-BE49-F238E27FC236}">
                <a16:creationId xmlns:a16="http://schemas.microsoft.com/office/drawing/2014/main" id="{383E1335-119D-4914-8DF2-438EEAD7D3A2}"/>
              </a:ext>
            </a:extLst>
          </p:cNvPr>
          <p:cNvSpPr/>
          <p:nvPr/>
        </p:nvSpPr>
        <p:spPr>
          <a:xfrm>
            <a:off x="0" y="0"/>
            <a:ext cx="619125" cy="228600"/>
          </a:xfrm>
          <a:prstGeom prst="rect">
            <a:avLst/>
          </a:prstGeom>
          <a:solidFill>
            <a:schemeClr val="accent6"/>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GB" b="1" dirty="0">
                <a:solidFill>
                  <a:prstClr val="white"/>
                </a:solidFill>
                <a:latin typeface="Calibri" panose="020F0502020204030204"/>
              </a:rPr>
              <a:t>2B.1</a:t>
            </a:r>
          </a:p>
        </p:txBody>
      </p:sp>
      <p:sp>
        <p:nvSpPr>
          <p:cNvPr id="11" name="TextBox 10"/>
          <p:cNvSpPr txBox="1"/>
          <p:nvPr/>
        </p:nvSpPr>
        <p:spPr>
          <a:xfrm>
            <a:off x="7709140" y="6248012"/>
            <a:ext cx="2564420" cy="276999"/>
          </a:xfrm>
          <a:prstGeom prst="rect">
            <a:avLst/>
          </a:prstGeom>
          <a:noFill/>
        </p:spPr>
        <p:txBody>
          <a:bodyPr wrap="none" rtlCol="0">
            <a:spAutoFit/>
          </a:bodyPr>
          <a:lstStyle/>
          <a:p>
            <a:r>
              <a:rPr lang="en-US" sz="1200" dirty="0"/>
              <a:t>Quelle: EESI2020 Facilitator Guideline </a:t>
            </a:r>
          </a:p>
        </p:txBody>
      </p:sp>
    </p:spTree>
    <p:extLst>
      <p:ext uri="{BB962C8B-B14F-4D97-AF65-F5344CB8AC3E}">
        <p14:creationId xmlns:p14="http://schemas.microsoft.com/office/powerpoint/2010/main" val="81875586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a:xfrm>
            <a:off x="700178" y="3003372"/>
            <a:ext cx="10515600" cy="3565703"/>
          </a:xfrm>
        </p:spPr>
        <p:txBody>
          <a:bodyPr/>
          <a:lstStyle/>
          <a:p>
            <a:r>
              <a:rPr lang="de-DE" dirty="0"/>
              <a:t>Was sind die Hauptunterschiede zwischen dem </a:t>
            </a:r>
            <a:r>
              <a:rPr lang="de-DE" i="1" dirty="0" err="1"/>
              <a:t>Guaranteed</a:t>
            </a:r>
            <a:r>
              <a:rPr lang="de-DE" i="1" dirty="0"/>
              <a:t> </a:t>
            </a:r>
            <a:r>
              <a:rPr lang="de-DE" i="1" dirty="0" err="1"/>
              <a:t>Savings</a:t>
            </a:r>
            <a:r>
              <a:rPr lang="de-DE" i="1" dirty="0"/>
              <a:t>-</a:t>
            </a:r>
            <a:r>
              <a:rPr lang="de-DE" dirty="0"/>
              <a:t>Modell und dem </a:t>
            </a:r>
            <a:r>
              <a:rPr lang="de-DE" i="1" dirty="0" err="1"/>
              <a:t>Shared</a:t>
            </a:r>
            <a:r>
              <a:rPr lang="de-DE" i="1" dirty="0"/>
              <a:t> </a:t>
            </a:r>
            <a:r>
              <a:rPr lang="de-DE" i="1" dirty="0" err="1"/>
              <a:t>Savings</a:t>
            </a:r>
            <a:r>
              <a:rPr lang="de-DE" dirty="0"/>
              <a:t>-Modell?</a:t>
            </a:r>
            <a:endParaRPr lang="en-US" dirty="0"/>
          </a:p>
          <a:p>
            <a:pPr lvl="1"/>
            <a:r>
              <a:rPr lang="de-DE" dirty="0"/>
              <a:t>Wer ist für die Finanzierung verantwortlich?</a:t>
            </a:r>
            <a:endParaRPr lang="en-US" dirty="0"/>
          </a:p>
          <a:p>
            <a:pPr lvl="1"/>
            <a:endParaRPr lang="en-US" dirty="0"/>
          </a:p>
          <a:p>
            <a:r>
              <a:rPr lang="de-DE" dirty="0"/>
              <a:t>Was sind die Hauptvorteile eines EPC-Vertrags?</a:t>
            </a:r>
            <a:endParaRPr lang="en-US" dirty="0"/>
          </a:p>
        </p:txBody>
      </p:sp>
      <p:sp>
        <p:nvSpPr>
          <p:cNvPr id="5" name="Title 4"/>
          <p:cNvSpPr>
            <a:spLocks noGrp="1"/>
          </p:cNvSpPr>
          <p:nvPr>
            <p:ph type="title"/>
          </p:nvPr>
        </p:nvSpPr>
        <p:spPr>
          <a:xfrm>
            <a:off x="547244" y="1168053"/>
            <a:ext cx="10515600" cy="1325563"/>
          </a:xfrm>
        </p:spPr>
        <p:txBody>
          <a:bodyPr/>
          <a:lstStyle/>
          <a:p>
            <a:r>
              <a:rPr lang="en-US" dirty="0" err="1"/>
              <a:t>Aktivierung</a:t>
            </a:r>
            <a:r>
              <a:rPr lang="en-US" dirty="0"/>
              <a:t>!</a:t>
            </a:r>
          </a:p>
        </p:txBody>
      </p:sp>
      <p:sp>
        <p:nvSpPr>
          <p:cNvPr id="3" name="Slide Number Placeholder 2"/>
          <p:cNvSpPr>
            <a:spLocks noGrp="1"/>
          </p:cNvSpPr>
          <p:nvPr>
            <p:ph type="sldNum" sz="quarter" idx="4294967295"/>
          </p:nvPr>
        </p:nvSpPr>
        <p:spPr>
          <a:xfrm>
            <a:off x="9448800" y="6203950"/>
            <a:ext cx="2743200" cy="365125"/>
          </a:xfrm>
        </p:spPr>
        <p:txBody>
          <a:bodyPr/>
          <a:lstStyle/>
          <a:p>
            <a:fld id="{C77C6C3F-668B-4AF5-BFA9-0F657EB068D6}" type="slidenum">
              <a:rPr lang="pl-PL" smtClean="0"/>
              <a:pPr/>
              <a:t>27</a:t>
            </a:fld>
            <a:endParaRPr lang="pl-PL" dirty="0"/>
          </a:p>
        </p:txBody>
      </p:sp>
    </p:spTree>
    <p:extLst>
      <p:ext uri="{BB962C8B-B14F-4D97-AF65-F5344CB8AC3E}">
        <p14:creationId xmlns:p14="http://schemas.microsoft.com/office/powerpoint/2010/main" val="300244093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 name="Picture 6" descr="declutter-checklist">
            <a:extLst>
              <a:ext uri="{FF2B5EF4-FFF2-40B4-BE49-F238E27FC236}">
                <a16:creationId xmlns:a16="http://schemas.microsoft.com/office/drawing/2014/main" id="{4479BF9C-F9E4-4AA8-A574-31BDCC47386F}"/>
              </a:ext>
            </a:extLst>
          </p:cNvPr>
          <p:cNvPicPr>
            <a:picLocks noChangeAspect="1" noChangeArrowheads="1"/>
          </p:cNvPicPr>
          <p:nvPr>
            <p:custDataLst>
              <p:tags r:id="rId2"/>
            </p:custDataLst>
          </p:nvPr>
        </p:nvPicPr>
        <p:blipFill>
          <a:blip r:embed="rId6">
            <a:extLst>
              <a:ext uri="{28A0092B-C50C-407E-A947-70E740481C1C}">
                <a14:useLocalDpi xmlns:a14="http://schemas.microsoft.com/office/drawing/2010/main" val="0"/>
              </a:ext>
            </a:extLst>
          </a:blip>
          <a:srcRect/>
          <a:stretch>
            <a:fillRect/>
          </a:stretch>
        </p:blipFill>
        <p:spPr bwMode="gray">
          <a:xfrm>
            <a:off x="9008068" y="3226088"/>
            <a:ext cx="3183933" cy="2743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6" name="Object 5" hidden="1">
            <a:extLst>
              <a:ext uri="{FF2B5EF4-FFF2-40B4-BE49-F238E27FC236}">
                <a16:creationId xmlns:a16="http://schemas.microsoft.com/office/drawing/2014/main" id="{8E5124B0-3A92-4585-8F27-3D7F36083E90}"/>
              </a:ext>
            </a:extLst>
          </p:cNvPr>
          <p:cNvGraphicFramePr>
            <a:graphicFrameLocks noChangeAspect="1"/>
          </p:cNvGraphicFramePr>
          <p:nvPr>
            <p:custDataLst>
              <p:tags r:id="rId3"/>
            </p:custDataLst>
          </p:nvPr>
        </p:nvGraphicFramePr>
        <p:xfrm>
          <a:off x="1525589" y="1589"/>
          <a:ext cx="1588" cy="1588"/>
        </p:xfrm>
        <a:graphic>
          <a:graphicData uri="http://schemas.openxmlformats.org/presentationml/2006/ole">
            <mc:AlternateContent xmlns:mc="http://schemas.openxmlformats.org/markup-compatibility/2006">
              <mc:Choice xmlns:v="urn:schemas-microsoft-com:vml" Requires="v">
                <p:oleObj spid="_x0000_s22653" name="think-cell Slide" r:id="rId7" imgW="425" imgH="426" progId="TCLayout.ActiveDocument.1">
                  <p:embed/>
                </p:oleObj>
              </mc:Choice>
              <mc:Fallback>
                <p:oleObj name="think-cell Slide" r:id="rId7" imgW="425" imgH="426" progId="TCLayout.ActiveDocument.1">
                  <p:embed/>
                  <p:pic>
                    <p:nvPicPr>
                      <p:cNvPr id="6" name="Object 5" hidden="1">
                        <a:extLst>
                          <a:ext uri="{FF2B5EF4-FFF2-40B4-BE49-F238E27FC236}">
                            <a16:creationId xmlns:a16="http://schemas.microsoft.com/office/drawing/2014/main" id="{8E5124B0-3A92-4585-8F27-3D7F36083E90}"/>
                          </a:ext>
                        </a:extLst>
                      </p:cNvPr>
                      <p:cNvPicPr/>
                      <p:nvPr/>
                    </p:nvPicPr>
                    <p:blipFill>
                      <a:blip r:embed="rId8"/>
                      <a:stretch>
                        <a:fillRect/>
                      </a:stretch>
                    </p:blipFill>
                    <p:spPr>
                      <a:xfrm>
                        <a:off x="1525589" y="1589"/>
                        <a:ext cx="1588" cy="1588"/>
                      </a:xfrm>
                      <a:prstGeom prst="rect">
                        <a:avLst/>
                      </a:prstGeom>
                    </p:spPr>
                  </p:pic>
                </p:oleObj>
              </mc:Fallback>
            </mc:AlternateContent>
          </a:graphicData>
        </a:graphic>
      </p:graphicFrame>
      <p:sp>
        <p:nvSpPr>
          <p:cNvPr id="7" name="Rectangle 6" hidden="1">
            <a:extLst>
              <a:ext uri="{FF2B5EF4-FFF2-40B4-BE49-F238E27FC236}">
                <a16:creationId xmlns:a16="http://schemas.microsoft.com/office/drawing/2014/main" id="{3ECA6C22-BC38-4F94-9B01-12D2F57294C4}"/>
              </a:ext>
            </a:extLst>
          </p:cNvPr>
          <p:cNvSpPr/>
          <p:nvPr>
            <p:custDataLst>
              <p:tags r:id="rId4"/>
            </p:custDataLst>
          </p:nvPr>
        </p:nvSpPr>
        <p:spPr>
          <a:xfrm>
            <a:off x="1524001" y="1"/>
            <a:ext cx="158751" cy="15875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marR="0" lvl="0" indent="0" algn="ctr" defTabSz="914377" rtl="0" eaLnBrk="1" fontAlgn="auto" latinLnBrk="0" hangingPunct="1">
              <a:lnSpc>
                <a:spcPct val="90000"/>
              </a:lnSpc>
              <a:spcBef>
                <a:spcPct val="0"/>
              </a:spcBef>
              <a:spcAft>
                <a:spcPct val="0"/>
              </a:spcAft>
              <a:buClrTx/>
              <a:buSzTx/>
              <a:buFontTx/>
              <a:buNone/>
              <a:tabLst/>
              <a:defRPr/>
            </a:pPr>
            <a:endParaRPr kumimoji="0" lang="en-GB" sz="28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sym typeface="Calibri" panose="020F0502020204030204" pitchFamily="34" charset="0"/>
            </a:endParaRPr>
          </a:p>
        </p:txBody>
      </p:sp>
      <p:sp>
        <p:nvSpPr>
          <p:cNvPr id="9" name="Slide Number Placeholder 8"/>
          <p:cNvSpPr>
            <a:spLocks noGrp="1"/>
          </p:cNvSpPr>
          <p:nvPr>
            <p:ph type="sldNum" sz="quarter" idx="12"/>
          </p:nvPr>
        </p:nvSpPr>
        <p:spPr/>
        <p:txBody>
          <a:bodyPr/>
          <a:lstStyle/>
          <a:p>
            <a:pPr marL="0" marR="0" lvl="0" indent="0" algn="r" defTabSz="914377" rtl="0" eaLnBrk="1" fontAlgn="auto" latinLnBrk="0" hangingPunct="1">
              <a:lnSpc>
                <a:spcPct val="100000"/>
              </a:lnSpc>
              <a:spcBef>
                <a:spcPts val="0"/>
              </a:spcBef>
              <a:spcAft>
                <a:spcPts val="0"/>
              </a:spcAft>
              <a:buClrTx/>
              <a:buSzTx/>
              <a:buFontTx/>
              <a:buNone/>
              <a:tabLst/>
              <a:defRPr/>
            </a:pPr>
            <a:fld id="{C77C6C3F-668B-4AF5-BFA9-0F657EB068D6}" type="slidenum">
              <a:rPr kumimoji="0" lang="pl-PL"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pPr marL="0" marR="0" lvl="0" indent="0" algn="r" defTabSz="914377" rtl="0" eaLnBrk="1" fontAlgn="auto" latinLnBrk="0" hangingPunct="1">
                <a:lnSpc>
                  <a:spcPct val="100000"/>
                </a:lnSpc>
                <a:spcBef>
                  <a:spcPts val="0"/>
                </a:spcBef>
                <a:spcAft>
                  <a:spcPts val="0"/>
                </a:spcAft>
                <a:buClrTx/>
                <a:buSzTx/>
                <a:buFontTx/>
                <a:buNone/>
                <a:tabLst/>
                <a:defRPr/>
              </a:pPr>
              <a:t>28</a:t>
            </a:fld>
            <a:endParaRPr kumimoji="0" lang="pl-PL"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2" name="Tytuł 1">
            <a:extLst>
              <a:ext uri="{FF2B5EF4-FFF2-40B4-BE49-F238E27FC236}">
                <a16:creationId xmlns:a16="http://schemas.microsoft.com/office/drawing/2014/main" id="{DA12DFBB-F130-407B-9144-7CE7D934051D}"/>
              </a:ext>
            </a:extLst>
          </p:cNvPr>
          <p:cNvSpPr>
            <a:spLocks noGrp="1"/>
          </p:cNvSpPr>
          <p:nvPr>
            <p:ph type="title"/>
          </p:nvPr>
        </p:nvSpPr>
        <p:spPr>
          <a:xfrm>
            <a:off x="717430" y="399630"/>
            <a:ext cx="10515600" cy="523875"/>
          </a:xfrm>
        </p:spPr>
        <p:txBody>
          <a:bodyPr>
            <a:noAutofit/>
          </a:bodyPr>
          <a:lstStyle/>
          <a:p>
            <a:r>
              <a:rPr lang="en-GB" dirty="0" err="1">
                <a:latin typeface="Calibri"/>
                <a:cs typeface="Calibri"/>
              </a:rPr>
              <a:t>Übersicht</a:t>
            </a:r>
            <a:r>
              <a:rPr lang="en-GB" dirty="0">
                <a:latin typeface="Calibri"/>
                <a:cs typeface="Calibri"/>
              </a:rPr>
              <a:t> der </a:t>
            </a:r>
            <a:r>
              <a:rPr lang="en-GB" dirty="0" err="1">
                <a:latin typeface="Calibri"/>
                <a:cs typeface="Calibri"/>
              </a:rPr>
              <a:t>abgedeckten</a:t>
            </a:r>
            <a:r>
              <a:rPr lang="en-GB" dirty="0">
                <a:latin typeface="Calibri"/>
                <a:cs typeface="Calibri"/>
              </a:rPr>
              <a:t> </a:t>
            </a:r>
            <a:r>
              <a:rPr lang="en-GB" dirty="0" err="1">
                <a:latin typeface="Calibri"/>
                <a:cs typeface="Calibri"/>
              </a:rPr>
              <a:t>Themen</a:t>
            </a:r>
            <a:endParaRPr lang="pl-PL" dirty="0">
              <a:latin typeface="Calibri"/>
              <a:cs typeface="Calibri"/>
            </a:endParaRPr>
          </a:p>
        </p:txBody>
      </p:sp>
      <p:sp>
        <p:nvSpPr>
          <p:cNvPr id="27" name="Rectangle 26">
            <a:extLst>
              <a:ext uri="{FF2B5EF4-FFF2-40B4-BE49-F238E27FC236}">
                <a16:creationId xmlns:a16="http://schemas.microsoft.com/office/drawing/2014/main" id="{1CCDDC74-6C21-4CCA-9617-B53A8F9092B0}"/>
              </a:ext>
            </a:extLst>
          </p:cNvPr>
          <p:cNvSpPr/>
          <p:nvPr/>
        </p:nvSpPr>
        <p:spPr>
          <a:xfrm>
            <a:off x="1867107" y="1207568"/>
            <a:ext cx="7486306" cy="276253"/>
          </a:xfrm>
          <a:prstGeom prst="rect">
            <a:avLst/>
          </a:prstGeom>
          <a:solidFill>
            <a:schemeClr val="bg1"/>
          </a:solid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472C4"/>
                </a:solidFill>
                <a:effectLst/>
                <a:uLnTx/>
                <a:uFillTx/>
                <a:latin typeface="Calibri" panose="020F0502020204030204"/>
                <a:ea typeface="+mn-ea"/>
                <a:cs typeface="+mn-cs"/>
              </a:rPr>
              <a:t>Was </a:t>
            </a:r>
            <a:r>
              <a:rPr kumimoji="0" lang="en-US" sz="1800" b="1" i="0" u="none" strike="noStrike" kern="1200" cap="none" spc="0" normalizeH="0" baseline="0" noProof="0" dirty="0" err="1">
                <a:ln>
                  <a:noFill/>
                </a:ln>
                <a:solidFill>
                  <a:srgbClr val="4472C4"/>
                </a:solidFill>
                <a:effectLst/>
                <a:uLnTx/>
                <a:uFillTx/>
                <a:latin typeface="Calibri" panose="020F0502020204030204"/>
                <a:ea typeface="+mn-ea"/>
                <a:cs typeface="+mn-cs"/>
              </a:rPr>
              <a:t>ist</a:t>
            </a:r>
            <a:r>
              <a:rPr kumimoji="0" lang="en-US" sz="1800" b="1" i="0" u="none" strike="noStrike" kern="1200" cap="none" spc="0" normalizeH="0" baseline="0" noProof="0" dirty="0">
                <a:ln>
                  <a:noFill/>
                </a:ln>
                <a:solidFill>
                  <a:srgbClr val="4472C4"/>
                </a:solidFill>
                <a:effectLst/>
                <a:uLnTx/>
                <a:uFillTx/>
                <a:latin typeface="Calibri" panose="020F0502020204030204"/>
                <a:ea typeface="+mn-ea"/>
                <a:cs typeface="+mn-cs"/>
              </a:rPr>
              <a:t> EPC </a:t>
            </a:r>
            <a:r>
              <a:rPr kumimoji="0" lang="de-DE" sz="1800" b="1" i="0" u="none" strike="noStrike" kern="1200" cap="none" spc="0" normalizeH="0" baseline="0" noProof="0" dirty="0">
                <a:ln>
                  <a:noFill/>
                </a:ln>
                <a:solidFill>
                  <a:srgbClr val="4472C4"/>
                </a:solidFill>
                <a:effectLst/>
                <a:uLnTx/>
                <a:uFillTx/>
                <a:latin typeface="Calibri" panose="020F0502020204030204"/>
                <a:ea typeface="+mn-ea"/>
                <a:cs typeface="+mn-cs"/>
              </a:rPr>
              <a:t>und wer sind die relevanten Akteure</a:t>
            </a:r>
            <a:r>
              <a:rPr kumimoji="0" lang="en-US" sz="1800" b="1" i="0" u="none" strike="noStrike" kern="1200" cap="none" spc="0" normalizeH="0" baseline="0" noProof="0" dirty="0">
                <a:ln>
                  <a:noFill/>
                </a:ln>
                <a:solidFill>
                  <a:srgbClr val="4472C4"/>
                </a:solidFill>
                <a:effectLst/>
                <a:uLnTx/>
                <a:uFillTx/>
                <a:latin typeface="Calibri" panose="020F0502020204030204"/>
                <a:ea typeface="+mn-ea"/>
                <a:cs typeface="+mn-cs"/>
              </a:rPr>
              <a:t>?</a:t>
            </a:r>
          </a:p>
        </p:txBody>
      </p:sp>
      <p:grpSp>
        <p:nvGrpSpPr>
          <p:cNvPr id="28" name="Group 27">
            <a:extLst>
              <a:ext uri="{FF2B5EF4-FFF2-40B4-BE49-F238E27FC236}">
                <a16:creationId xmlns:a16="http://schemas.microsoft.com/office/drawing/2014/main" id="{04F6A885-5AC6-4A27-8321-86221D093F9A}"/>
              </a:ext>
            </a:extLst>
          </p:cNvPr>
          <p:cNvGrpSpPr/>
          <p:nvPr/>
        </p:nvGrpSpPr>
        <p:grpSpPr>
          <a:xfrm>
            <a:off x="974072" y="1537183"/>
            <a:ext cx="8379341" cy="252875"/>
            <a:chOff x="1128778" y="1187223"/>
            <a:chExt cx="8222316" cy="930194"/>
          </a:xfrm>
          <a:solidFill>
            <a:srgbClr val="FFC000"/>
          </a:solidFill>
        </p:grpSpPr>
        <p:sp>
          <p:nvSpPr>
            <p:cNvPr id="29" name="Rectangle 28">
              <a:extLst>
                <a:ext uri="{FF2B5EF4-FFF2-40B4-BE49-F238E27FC236}">
                  <a16:creationId xmlns:a16="http://schemas.microsoft.com/office/drawing/2014/main" id="{D4161997-2E41-4E3D-AB66-D3AEA12FAAB0}"/>
                </a:ext>
              </a:extLst>
            </p:cNvPr>
            <p:cNvSpPr/>
            <p:nvPr/>
          </p:nvSpPr>
          <p:spPr>
            <a:xfrm>
              <a:off x="1128778" y="1187223"/>
              <a:ext cx="729205" cy="930194"/>
            </a:xfrm>
            <a:prstGeom prst="rect">
              <a:avLst/>
            </a:prstGeom>
            <a:solidFill>
              <a:srgbClr val="70AD47"/>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Calibri" panose="020F0502020204030204"/>
                  <a:ea typeface="+mn-ea"/>
                  <a:cs typeface="+mn-cs"/>
                </a:rPr>
                <a:t>2</a:t>
              </a:r>
            </a:p>
          </p:txBody>
        </p:sp>
        <p:sp>
          <p:nvSpPr>
            <p:cNvPr id="30" name="Rectangle 29">
              <a:extLst>
                <a:ext uri="{FF2B5EF4-FFF2-40B4-BE49-F238E27FC236}">
                  <a16:creationId xmlns:a16="http://schemas.microsoft.com/office/drawing/2014/main" id="{22157067-1517-4979-8519-D658AC91A4F4}"/>
                </a:ext>
              </a:extLst>
            </p:cNvPr>
            <p:cNvSpPr/>
            <p:nvPr/>
          </p:nvSpPr>
          <p:spPr>
            <a:xfrm>
              <a:off x="2005078" y="1187223"/>
              <a:ext cx="7346016" cy="930194"/>
            </a:xfrm>
            <a:prstGeom prst="rect">
              <a:avLst/>
            </a:prstGeom>
            <a:solidFill>
              <a:schemeClr val="bg1"/>
            </a:solid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err="1">
                  <a:ln>
                    <a:noFill/>
                  </a:ln>
                  <a:solidFill>
                    <a:srgbClr val="4472C4"/>
                  </a:solidFill>
                  <a:effectLst/>
                  <a:uLnTx/>
                  <a:uFillTx/>
                  <a:latin typeface="Calibri" panose="020F0502020204030204"/>
                  <a:ea typeface="+mn-ea"/>
                  <a:cs typeface="+mn-cs"/>
                </a:rPr>
                <a:t>Arten</a:t>
              </a:r>
              <a:r>
                <a:rPr kumimoji="0" lang="en-US" sz="1800" b="1" i="0" u="none" strike="noStrike" kern="1200" cap="none" spc="0" normalizeH="0" baseline="0" noProof="0" dirty="0">
                  <a:ln>
                    <a:noFill/>
                  </a:ln>
                  <a:solidFill>
                    <a:srgbClr val="4472C4"/>
                  </a:solidFill>
                  <a:effectLst/>
                  <a:uLnTx/>
                  <a:uFillTx/>
                  <a:latin typeface="Calibri" panose="020F0502020204030204"/>
                  <a:ea typeface="+mn-ea"/>
                  <a:cs typeface="+mn-cs"/>
                </a:rPr>
                <a:t> von EPC-</a:t>
              </a:r>
              <a:r>
                <a:rPr kumimoji="0" lang="en-US" sz="1800" b="1" i="0" u="none" strike="noStrike" kern="1200" cap="none" spc="0" normalizeH="0" baseline="0" noProof="0" dirty="0" err="1">
                  <a:ln>
                    <a:noFill/>
                  </a:ln>
                  <a:solidFill>
                    <a:srgbClr val="4472C4"/>
                  </a:solidFill>
                  <a:effectLst/>
                  <a:uLnTx/>
                  <a:uFillTx/>
                  <a:latin typeface="Calibri" panose="020F0502020204030204"/>
                  <a:ea typeface="+mn-ea"/>
                  <a:cs typeface="+mn-cs"/>
                </a:rPr>
                <a:t>Verträgen</a:t>
              </a:r>
              <a:endParaRPr kumimoji="0" lang="en-US" sz="1800" b="1" i="0" u="none" strike="noStrike" kern="1200" cap="none" spc="0" normalizeH="0" baseline="0" noProof="0" dirty="0">
                <a:ln>
                  <a:noFill/>
                </a:ln>
                <a:solidFill>
                  <a:srgbClr val="4472C4"/>
                </a:solidFill>
                <a:effectLst/>
                <a:uLnTx/>
                <a:uFillTx/>
                <a:latin typeface="Calibri" panose="020F0502020204030204"/>
                <a:ea typeface="+mn-ea"/>
                <a:cs typeface="+mn-cs"/>
              </a:endParaRPr>
            </a:p>
          </p:txBody>
        </p:sp>
      </p:grpSp>
      <p:grpSp>
        <p:nvGrpSpPr>
          <p:cNvPr id="34" name="Group 33">
            <a:extLst>
              <a:ext uri="{FF2B5EF4-FFF2-40B4-BE49-F238E27FC236}">
                <a16:creationId xmlns:a16="http://schemas.microsoft.com/office/drawing/2014/main" id="{54148A56-7ED1-4054-B552-C6DFF05E074E}"/>
              </a:ext>
            </a:extLst>
          </p:cNvPr>
          <p:cNvGrpSpPr/>
          <p:nvPr/>
        </p:nvGrpSpPr>
        <p:grpSpPr>
          <a:xfrm>
            <a:off x="1295168" y="1862870"/>
            <a:ext cx="8058243" cy="317095"/>
            <a:chOff x="1590893" y="1187223"/>
            <a:chExt cx="7760201" cy="930194"/>
          </a:xfrm>
        </p:grpSpPr>
        <p:sp>
          <p:nvSpPr>
            <p:cNvPr id="35" name="Rectangle 34">
              <a:extLst>
                <a:ext uri="{FF2B5EF4-FFF2-40B4-BE49-F238E27FC236}">
                  <a16:creationId xmlns:a16="http://schemas.microsoft.com/office/drawing/2014/main" id="{74ED2556-EE53-4D2B-A2F4-264A39BACF72}"/>
                </a:ext>
              </a:extLst>
            </p:cNvPr>
            <p:cNvSpPr/>
            <p:nvPr/>
          </p:nvSpPr>
          <p:spPr>
            <a:xfrm>
              <a:off x="1590893" y="1187223"/>
              <a:ext cx="729205" cy="930194"/>
            </a:xfrm>
            <a:prstGeom prst="rect">
              <a:avLst/>
            </a:prstGeom>
            <a:solidFill>
              <a:schemeClr val="accent6">
                <a:lumMod val="60000"/>
                <a:lumOff val="4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Calibri" panose="020F0502020204030204"/>
                  <a:ea typeface="+mn-ea"/>
                  <a:cs typeface="+mn-cs"/>
                </a:rPr>
                <a:t>2A</a:t>
              </a:r>
            </a:p>
          </p:txBody>
        </p:sp>
        <p:sp>
          <p:nvSpPr>
            <p:cNvPr id="36" name="Rectangle 35">
              <a:extLst>
                <a:ext uri="{FF2B5EF4-FFF2-40B4-BE49-F238E27FC236}">
                  <a16:creationId xmlns:a16="http://schemas.microsoft.com/office/drawing/2014/main" id="{2195A090-DF04-4CCF-86AE-1533D2BBC431}"/>
                </a:ext>
              </a:extLst>
            </p:cNvPr>
            <p:cNvSpPr/>
            <p:nvPr/>
          </p:nvSpPr>
          <p:spPr>
            <a:xfrm>
              <a:off x="2448234" y="1187223"/>
              <a:ext cx="6902860" cy="930194"/>
            </a:xfrm>
            <a:prstGeom prst="rect">
              <a:avLst/>
            </a:prstGeom>
            <a:solidFill>
              <a:schemeClr val="bg1"/>
            </a:solid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4472C4"/>
                  </a:solidFill>
                  <a:effectLst/>
                  <a:uLnTx/>
                  <a:uFillTx/>
                  <a:latin typeface="Calibri" panose="020F0502020204030204"/>
                  <a:ea typeface="+mn-ea"/>
                  <a:cs typeface="+mn-cs"/>
                </a:rPr>
                <a:t>Shared Savings</a:t>
              </a:r>
              <a:r>
                <a:rPr kumimoji="0" lang="en-US" sz="1800" b="1" i="0" u="none" strike="noStrike" kern="1200" cap="none" spc="0" normalizeH="0" baseline="0" noProof="0" dirty="0">
                  <a:ln>
                    <a:noFill/>
                  </a:ln>
                  <a:solidFill>
                    <a:srgbClr val="4472C4"/>
                  </a:solidFill>
                  <a:effectLst/>
                  <a:uLnTx/>
                  <a:uFillTx/>
                  <a:latin typeface="Calibri" panose="020F0502020204030204"/>
                  <a:ea typeface="+mn-ea"/>
                  <a:cs typeface="+mn-cs"/>
                </a:rPr>
                <a:t>-Modell</a:t>
              </a:r>
            </a:p>
          </p:txBody>
        </p:sp>
      </p:grpSp>
      <p:grpSp>
        <p:nvGrpSpPr>
          <p:cNvPr id="61" name="Group 60">
            <a:extLst>
              <a:ext uri="{FF2B5EF4-FFF2-40B4-BE49-F238E27FC236}">
                <a16:creationId xmlns:a16="http://schemas.microsoft.com/office/drawing/2014/main" id="{54148A56-7ED1-4054-B552-C6DFF05E074E}"/>
              </a:ext>
            </a:extLst>
          </p:cNvPr>
          <p:cNvGrpSpPr/>
          <p:nvPr/>
        </p:nvGrpSpPr>
        <p:grpSpPr>
          <a:xfrm>
            <a:off x="1295168" y="2218866"/>
            <a:ext cx="8058243" cy="317095"/>
            <a:chOff x="1590893" y="1187223"/>
            <a:chExt cx="7760201" cy="930194"/>
          </a:xfrm>
        </p:grpSpPr>
        <p:sp>
          <p:nvSpPr>
            <p:cNvPr id="62" name="Rectangle 61">
              <a:extLst>
                <a:ext uri="{FF2B5EF4-FFF2-40B4-BE49-F238E27FC236}">
                  <a16:creationId xmlns:a16="http://schemas.microsoft.com/office/drawing/2014/main" id="{74ED2556-EE53-4D2B-A2F4-264A39BACF72}"/>
                </a:ext>
              </a:extLst>
            </p:cNvPr>
            <p:cNvSpPr/>
            <p:nvPr/>
          </p:nvSpPr>
          <p:spPr>
            <a:xfrm>
              <a:off x="1590893" y="1187223"/>
              <a:ext cx="729205" cy="930194"/>
            </a:xfrm>
            <a:prstGeom prst="rect">
              <a:avLst/>
            </a:prstGeom>
            <a:solidFill>
              <a:schemeClr val="accent6">
                <a:lumMod val="60000"/>
                <a:lumOff val="4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Calibri" panose="020F0502020204030204"/>
                  <a:ea typeface="+mn-ea"/>
                  <a:cs typeface="+mn-cs"/>
                </a:rPr>
                <a:t>2B</a:t>
              </a:r>
            </a:p>
          </p:txBody>
        </p:sp>
        <p:sp>
          <p:nvSpPr>
            <p:cNvPr id="63" name="Rectangle 62">
              <a:extLst>
                <a:ext uri="{FF2B5EF4-FFF2-40B4-BE49-F238E27FC236}">
                  <a16:creationId xmlns:a16="http://schemas.microsoft.com/office/drawing/2014/main" id="{2195A090-DF04-4CCF-86AE-1533D2BBC431}"/>
                </a:ext>
              </a:extLst>
            </p:cNvPr>
            <p:cNvSpPr/>
            <p:nvPr/>
          </p:nvSpPr>
          <p:spPr>
            <a:xfrm>
              <a:off x="2448234" y="1187223"/>
              <a:ext cx="6902860" cy="930194"/>
            </a:xfrm>
            <a:prstGeom prst="rect">
              <a:avLst/>
            </a:prstGeom>
            <a:solidFill>
              <a:schemeClr val="bg1"/>
            </a:solid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4472C4"/>
                  </a:solidFill>
                  <a:effectLst/>
                  <a:uLnTx/>
                  <a:uFillTx/>
                  <a:latin typeface="Calibri" panose="020F0502020204030204"/>
                  <a:ea typeface="+mn-ea"/>
                  <a:cs typeface="+mn-cs"/>
                </a:rPr>
                <a:t>Guaranteed Savings</a:t>
              </a:r>
              <a:r>
                <a:rPr kumimoji="0" lang="en-US" sz="1800" b="1" i="0" u="none" strike="noStrike" kern="1200" cap="none" spc="0" normalizeH="0" baseline="0" noProof="0" dirty="0">
                  <a:ln>
                    <a:noFill/>
                  </a:ln>
                  <a:solidFill>
                    <a:srgbClr val="4472C4"/>
                  </a:solidFill>
                  <a:effectLst/>
                  <a:uLnTx/>
                  <a:uFillTx/>
                  <a:latin typeface="Calibri" panose="020F0502020204030204"/>
                  <a:ea typeface="+mn-ea"/>
                  <a:cs typeface="+mn-cs"/>
                </a:rPr>
                <a:t>-Modell</a:t>
              </a:r>
              <a:endParaRPr kumimoji="0" lang="en-US" sz="1800" b="1" i="1" u="none" strike="noStrike" kern="1200" cap="none" spc="0" normalizeH="0" baseline="0" noProof="0" dirty="0">
                <a:ln>
                  <a:noFill/>
                </a:ln>
                <a:solidFill>
                  <a:srgbClr val="4472C4"/>
                </a:solidFill>
                <a:effectLst/>
                <a:uLnTx/>
                <a:uFillTx/>
                <a:latin typeface="Calibri" panose="020F0502020204030204"/>
                <a:ea typeface="+mn-ea"/>
                <a:cs typeface="+mn-cs"/>
              </a:endParaRPr>
            </a:p>
          </p:txBody>
        </p:sp>
      </p:grpSp>
      <p:grpSp>
        <p:nvGrpSpPr>
          <p:cNvPr id="64" name="Group 63">
            <a:extLst>
              <a:ext uri="{FF2B5EF4-FFF2-40B4-BE49-F238E27FC236}">
                <a16:creationId xmlns:a16="http://schemas.microsoft.com/office/drawing/2014/main" id="{54148A56-7ED1-4054-B552-C6DFF05E074E}"/>
              </a:ext>
            </a:extLst>
          </p:cNvPr>
          <p:cNvGrpSpPr/>
          <p:nvPr/>
        </p:nvGrpSpPr>
        <p:grpSpPr>
          <a:xfrm>
            <a:off x="1713083" y="2582742"/>
            <a:ext cx="7640329" cy="351860"/>
            <a:chOff x="1590892" y="1187223"/>
            <a:chExt cx="7760202" cy="930194"/>
          </a:xfrm>
        </p:grpSpPr>
        <p:sp>
          <p:nvSpPr>
            <p:cNvPr id="65" name="Rectangle 64">
              <a:extLst>
                <a:ext uri="{FF2B5EF4-FFF2-40B4-BE49-F238E27FC236}">
                  <a16:creationId xmlns:a16="http://schemas.microsoft.com/office/drawing/2014/main" id="{74ED2556-EE53-4D2B-A2F4-264A39BACF72}"/>
                </a:ext>
              </a:extLst>
            </p:cNvPr>
            <p:cNvSpPr/>
            <p:nvPr/>
          </p:nvSpPr>
          <p:spPr>
            <a:xfrm>
              <a:off x="1590892" y="1187223"/>
              <a:ext cx="729205" cy="930194"/>
            </a:xfrm>
            <a:prstGeom prst="rect">
              <a:avLst/>
            </a:prstGeom>
            <a:solidFill>
              <a:schemeClr val="accent6">
                <a:lumMod val="60000"/>
                <a:lumOff val="4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Calibri" panose="020F0502020204030204"/>
                  <a:ea typeface="+mn-ea"/>
                  <a:cs typeface="+mn-cs"/>
                </a:rPr>
                <a:t>2B.1</a:t>
              </a:r>
            </a:p>
          </p:txBody>
        </p:sp>
        <p:sp>
          <p:nvSpPr>
            <p:cNvPr id="66" name="Rectangle 65">
              <a:extLst>
                <a:ext uri="{FF2B5EF4-FFF2-40B4-BE49-F238E27FC236}">
                  <a16:creationId xmlns:a16="http://schemas.microsoft.com/office/drawing/2014/main" id="{2195A090-DF04-4CCF-86AE-1533D2BBC431}"/>
                </a:ext>
              </a:extLst>
            </p:cNvPr>
            <p:cNvSpPr/>
            <p:nvPr/>
          </p:nvSpPr>
          <p:spPr>
            <a:xfrm>
              <a:off x="2448234" y="1187223"/>
              <a:ext cx="6902860" cy="930194"/>
            </a:xfrm>
            <a:prstGeom prst="rect">
              <a:avLst/>
            </a:prstGeom>
            <a:solidFill>
              <a:schemeClr val="bg1"/>
            </a:solid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err="1">
                  <a:ln>
                    <a:noFill/>
                  </a:ln>
                  <a:solidFill>
                    <a:srgbClr val="4472C4"/>
                  </a:solidFill>
                  <a:effectLst/>
                  <a:uLnTx/>
                  <a:uFillTx/>
                  <a:latin typeface="Calibri" panose="020F0502020204030204"/>
                  <a:ea typeface="+mn-ea"/>
                  <a:cs typeface="+mn-cs"/>
                </a:rPr>
                <a:t>Vorteile</a:t>
              </a:r>
              <a:r>
                <a:rPr kumimoji="0" lang="en-US" sz="1800" b="1" i="0" u="none" strike="noStrike" kern="1200" cap="none" spc="0" normalizeH="0" baseline="0" noProof="0" dirty="0">
                  <a:ln>
                    <a:noFill/>
                  </a:ln>
                  <a:solidFill>
                    <a:srgbClr val="4472C4"/>
                  </a:solidFill>
                  <a:effectLst/>
                  <a:uLnTx/>
                  <a:uFillTx/>
                  <a:latin typeface="Calibri" panose="020F0502020204030204"/>
                  <a:ea typeface="+mn-ea"/>
                  <a:cs typeface="+mn-cs"/>
                </a:rPr>
                <a:t> </a:t>
              </a:r>
              <a:r>
                <a:rPr kumimoji="0" lang="en-US" sz="1800" b="1" i="0" u="none" strike="noStrike" kern="1200" cap="none" spc="0" normalizeH="0" baseline="0" noProof="0" dirty="0" err="1">
                  <a:ln>
                    <a:noFill/>
                  </a:ln>
                  <a:solidFill>
                    <a:srgbClr val="4472C4"/>
                  </a:solidFill>
                  <a:effectLst/>
                  <a:uLnTx/>
                  <a:uFillTx/>
                  <a:latin typeface="Calibri" panose="020F0502020204030204"/>
                  <a:ea typeface="+mn-ea"/>
                  <a:cs typeface="+mn-cs"/>
                </a:rPr>
                <a:t>im</a:t>
              </a:r>
              <a:r>
                <a:rPr kumimoji="0" lang="en-US" sz="1800" b="1" i="0" u="none" strike="noStrike" kern="1200" cap="none" spc="0" normalizeH="0" baseline="0" noProof="0" dirty="0">
                  <a:ln>
                    <a:noFill/>
                  </a:ln>
                  <a:solidFill>
                    <a:srgbClr val="4472C4"/>
                  </a:solidFill>
                  <a:effectLst/>
                  <a:uLnTx/>
                  <a:uFillTx/>
                  <a:latin typeface="Calibri" panose="020F0502020204030204"/>
                  <a:ea typeface="+mn-ea"/>
                  <a:cs typeface="+mn-cs"/>
                </a:rPr>
                <a:t> Detail</a:t>
              </a:r>
            </a:p>
          </p:txBody>
        </p:sp>
      </p:grpSp>
      <p:grpSp>
        <p:nvGrpSpPr>
          <p:cNvPr id="85" name="Group 84"/>
          <p:cNvGrpSpPr/>
          <p:nvPr/>
        </p:nvGrpSpPr>
        <p:grpSpPr>
          <a:xfrm>
            <a:off x="965836" y="4015140"/>
            <a:ext cx="8379341" cy="610200"/>
            <a:chOff x="1821146" y="3184880"/>
            <a:chExt cx="8379341" cy="610200"/>
          </a:xfrm>
        </p:grpSpPr>
        <p:grpSp>
          <p:nvGrpSpPr>
            <p:cNvPr id="86" name="Group 85">
              <a:extLst>
                <a:ext uri="{FF2B5EF4-FFF2-40B4-BE49-F238E27FC236}">
                  <a16:creationId xmlns:a16="http://schemas.microsoft.com/office/drawing/2014/main" id="{793121AC-C9C5-4486-BA42-33BB6F723AFD}"/>
                </a:ext>
              </a:extLst>
            </p:cNvPr>
            <p:cNvGrpSpPr/>
            <p:nvPr/>
          </p:nvGrpSpPr>
          <p:grpSpPr>
            <a:xfrm>
              <a:off x="1821146" y="3518827"/>
              <a:ext cx="8379341" cy="276253"/>
              <a:chOff x="1128778" y="1187223"/>
              <a:chExt cx="8222316" cy="930194"/>
            </a:xfrm>
          </p:grpSpPr>
          <p:sp>
            <p:nvSpPr>
              <p:cNvPr id="90" name="Rectangle 89">
                <a:extLst>
                  <a:ext uri="{FF2B5EF4-FFF2-40B4-BE49-F238E27FC236}">
                    <a16:creationId xmlns:a16="http://schemas.microsoft.com/office/drawing/2014/main" id="{383E1335-119D-4914-8DF2-438EEAD7D3A2}"/>
                  </a:ext>
                </a:extLst>
              </p:cNvPr>
              <p:cNvSpPr/>
              <p:nvPr/>
            </p:nvSpPr>
            <p:spPr>
              <a:xfrm>
                <a:off x="1128778" y="1187223"/>
                <a:ext cx="729205" cy="930194"/>
              </a:xfrm>
              <a:prstGeom prst="rect">
                <a:avLst/>
              </a:prstGeom>
              <a:solidFill>
                <a:schemeClr val="accent6"/>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Calibri" panose="020F0502020204030204"/>
                    <a:ea typeface="+mn-ea"/>
                    <a:cs typeface="+mn-cs"/>
                  </a:rPr>
                  <a:t>7</a:t>
                </a:r>
              </a:p>
            </p:txBody>
          </p:sp>
          <p:sp>
            <p:nvSpPr>
              <p:cNvPr id="91" name="Rectangle 90">
                <a:extLst>
                  <a:ext uri="{FF2B5EF4-FFF2-40B4-BE49-F238E27FC236}">
                    <a16:creationId xmlns:a16="http://schemas.microsoft.com/office/drawing/2014/main" id="{1CCDDC74-6C21-4CCA-9617-B53A8F9092B0}"/>
                  </a:ext>
                </a:extLst>
              </p:cNvPr>
              <p:cNvSpPr/>
              <p:nvPr/>
            </p:nvSpPr>
            <p:spPr>
              <a:xfrm>
                <a:off x="2005078" y="1187223"/>
                <a:ext cx="7346016" cy="930194"/>
              </a:xfrm>
              <a:prstGeom prst="rect">
                <a:avLst/>
              </a:prstGeom>
              <a:solidFill>
                <a:schemeClr val="bg1"/>
              </a:solid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err="1">
                    <a:ln>
                      <a:noFill/>
                    </a:ln>
                    <a:solidFill>
                      <a:srgbClr val="4472C4"/>
                    </a:solidFill>
                    <a:effectLst/>
                    <a:uLnTx/>
                    <a:uFillTx/>
                    <a:latin typeface="Calibri" panose="020F0502020204030204"/>
                    <a:ea typeface="+mn-ea"/>
                    <a:cs typeface="+mn-cs"/>
                  </a:rPr>
                  <a:t>Fallstudie</a:t>
                </a:r>
                <a:r>
                  <a:rPr kumimoji="0" lang="en-US" sz="1800" b="1" i="0" u="none" strike="noStrike" kern="1200" cap="none" spc="0" normalizeH="0" baseline="0" noProof="0" dirty="0">
                    <a:ln>
                      <a:noFill/>
                    </a:ln>
                    <a:solidFill>
                      <a:srgbClr val="4472C4"/>
                    </a:solidFill>
                    <a:effectLst/>
                    <a:uLnTx/>
                    <a:uFillTx/>
                    <a:latin typeface="Calibri" panose="020F0502020204030204"/>
                    <a:ea typeface="+mn-ea"/>
                    <a:cs typeface="+mn-cs"/>
                  </a:rPr>
                  <a:t>	</a:t>
                </a:r>
              </a:p>
            </p:txBody>
          </p:sp>
        </p:grpSp>
        <p:grpSp>
          <p:nvGrpSpPr>
            <p:cNvPr id="87" name="Group 86">
              <a:extLst>
                <a:ext uri="{FF2B5EF4-FFF2-40B4-BE49-F238E27FC236}">
                  <a16:creationId xmlns:a16="http://schemas.microsoft.com/office/drawing/2014/main" id="{793121AC-C9C5-4486-BA42-33BB6F723AFD}"/>
                </a:ext>
              </a:extLst>
            </p:cNvPr>
            <p:cNvGrpSpPr/>
            <p:nvPr/>
          </p:nvGrpSpPr>
          <p:grpSpPr>
            <a:xfrm>
              <a:off x="1821146" y="3184880"/>
              <a:ext cx="8379341" cy="276253"/>
              <a:chOff x="1128778" y="1187223"/>
              <a:chExt cx="8222316" cy="930194"/>
            </a:xfrm>
          </p:grpSpPr>
          <p:sp>
            <p:nvSpPr>
              <p:cNvPr id="88" name="Rectangle 87">
                <a:extLst>
                  <a:ext uri="{FF2B5EF4-FFF2-40B4-BE49-F238E27FC236}">
                    <a16:creationId xmlns:a16="http://schemas.microsoft.com/office/drawing/2014/main" id="{383E1335-119D-4914-8DF2-438EEAD7D3A2}"/>
                  </a:ext>
                </a:extLst>
              </p:cNvPr>
              <p:cNvSpPr/>
              <p:nvPr/>
            </p:nvSpPr>
            <p:spPr>
              <a:xfrm>
                <a:off x="1128778" y="1187223"/>
                <a:ext cx="729205" cy="930194"/>
              </a:xfrm>
              <a:prstGeom prst="rect">
                <a:avLst/>
              </a:prstGeom>
              <a:solidFill>
                <a:schemeClr val="accent6"/>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Calibri" panose="020F0502020204030204"/>
                    <a:ea typeface="+mn-ea"/>
                    <a:cs typeface="+mn-cs"/>
                  </a:rPr>
                  <a:t>6</a:t>
                </a:r>
              </a:p>
            </p:txBody>
          </p:sp>
          <p:sp>
            <p:nvSpPr>
              <p:cNvPr id="89" name="Rectangle 88">
                <a:extLst>
                  <a:ext uri="{FF2B5EF4-FFF2-40B4-BE49-F238E27FC236}">
                    <a16:creationId xmlns:a16="http://schemas.microsoft.com/office/drawing/2014/main" id="{1CCDDC74-6C21-4CCA-9617-B53A8F9092B0}"/>
                  </a:ext>
                </a:extLst>
              </p:cNvPr>
              <p:cNvSpPr/>
              <p:nvPr/>
            </p:nvSpPr>
            <p:spPr>
              <a:xfrm>
                <a:off x="2005078" y="1187223"/>
                <a:ext cx="7346016" cy="930194"/>
              </a:xfrm>
              <a:prstGeom prst="rect">
                <a:avLst/>
              </a:prstGeom>
              <a:solidFill>
                <a:schemeClr val="bg1"/>
              </a:solid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472C4"/>
                    </a:solidFill>
                    <a:effectLst/>
                    <a:uLnTx/>
                    <a:uFillTx/>
                    <a:latin typeface="Calibri" panose="020F0502020204030204"/>
                    <a:ea typeface="+mn-ea"/>
                    <a:cs typeface="+mn-cs"/>
                  </a:rPr>
                  <a:t>EPC und die EU </a:t>
                </a:r>
              </a:p>
            </p:txBody>
          </p:sp>
        </p:grpSp>
      </p:grpSp>
      <p:grpSp>
        <p:nvGrpSpPr>
          <p:cNvPr id="94" name="Group 93">
            <a:extLst>
              <a:ext uri="{FF2B5EF4-FFF2-40B4-BE49-F238E27FC236}">
                <a16:creationId xmlns:a16="http://schemas.microsoft.com/office/drawing/2014/main" id="{793121AC-C9C5-4486-BA42-33BB6F723AFD}"/>
              </a:ext>
            </a:extLst>
          </p:cNvPr>
          <p:cNvGrpSpPr/>
          <p:nvPr/>
        </p:nvGrpSpPr>
        <p:grpSpPr>
          <a:xfrm>
            <a:off x="969952" y="4690517"/>
            <a:ext cx="8379341" cy="276253"/>
            <a:chOff x="1128778" y="1187223"/>
            <a:chExt cx="8222316" cy="930194"/>
          </a:xfrm>
        </p:grpSpPr>
        <p:sp>
          <p:nvSpPr>
            <p:cNvPr id="95" name="Rectangle 94">
              <a:extLst>
                <a:ext uri="{FF2B5EF4-FFF2-40B4-BE49-F238E27FC236}">
                  <a16:creationId xmlns:a16="http://schemas.microsoft.com/office/drawing/2014/main" id="{383E1335-119D-4914-8DF2-438EEAD7D3A2}"/>
                </a:ext>
              </a:extLst>
            </p:cNvPr>
            <p:cNvSpPr/>
            <p:nvPr/>
          </p:nvSpPr>
          <p:spPr>
            <a:xfrm>
              <a:off x="1128778" y="1187223"/>
              <a:ext cx="729205" cy="930194"/>
            </a:xfrm>
            <a:prstGeom prst="rect">
              <a:avLst/>
            </a:prstGeom>
            <a:solidFill>
              <a:schemeClr val="accent6"/>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Calibri" panose="020F0502020204030204"/>
                  <a:ea typeface="+mn-ea"/>
                  <a:cs typeface="+mn-cs"/>
                </a:rPr>
                <a:t>8</a:t>
              </a:r>
            </a:p>
          </p:txBody>
        </p:sp>
        <p:sp>
          <p:nvSpPr>
            <p:cNvPr id="96" name="Rectangle 95">
              <a:extLst>
                <a:ext uri="{FF2B5EF4-FFF2-40B4-BE49-F238E27FC236}">
                  <a16:creationId xmlns:a16="http://schemas.microsoft.com/office/drawing/2014/main" id="{1CCDDC74-6C21-4CCA-9617-B53A8F9092B0}"/>
                </a:ext>
              </a:extLst>
            </p:cNvPr>
            <p:cNvSpPr/>
            <p:nvPr/>
          </p:nvSpPr>
          <p:spPr>
            <a:xfrm>
              <a:off x="2005078" y="1187223"/>
              <a:ext cx="7346016" cy="930194"/>
            </a:xfrm>
            <a:prstGeom prst="rect">
              <a:avLst/>
            </a:prstGeom>
            <a:solidFill>
              <a:schemeClr val="bg1"/>
            </a:solid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err="1">
                  <a:ln>
                    <a:noFill/>
                  </a:ln>
                  <a:solidFill>
                    <a:srgbClr val="4472C4"/>
                  </a:solidFill>
                  <a:effectLst/>
                  <a:uLnTx/>
                  <a:uFillTx/>
                  <a:latin typeface="Calibri" panose="020F0502020204030204"/>
                  <a:ea typeface="+mn-ea"/>
                  <a:cs typeface="+mn-cs"/>
                </a:rPr>
                <a:t>Beispiele</a:t>
              </a:r>
              <a:r>
                <a:rPr kumimoji="0" lang="en-US" sz="1800" b="1" i="0" u="none" strike="noStrike" kern="1200" cap="none" spc="0" normalizeH="0" baseline="0" noProof="0" dirty="0">
                  <a:ln>
                    <a:noFill/>
                  </a:ln>
                  <a:solidFill>
                    <a:srgbClr val="4472C4"/>
                  </a:solidFill>
                  <a:effectLst/>
                  <a:uLnTx/>
                  <a:uFillTx/>
                  <a:latin typeface="Calibri" panose="020F0502020204030204"/>
                  <a:ea typeface="+mn-ea"/>
                  <a:cs typeface="+mn-cs"/>
                </a:rPr>
                <a:t> und </a:t>
              </a:r>
              <a:r>
                <a:rPr kumimoji="0" lang="en-US" sz="1800" b="1" i="0" u="none" strike="noStrike" kern="1200" cap="none" spc="0" normalizeH="0" baseline="0" noProof="0" dirty="0" err="1">
                  <a:ln>
                    <a:noFill/>
                  </a:ln>
                  <a:solidFill>
                    <a:srgbClr val="4472C4"/>
                  </a:solidFill>
                  <a:effectLst/>
                  <a:uLnTx/>
                  <a:uFillTx/>
                  <a:latin typeface="Calibri" panose="020F0502020204030204"/>
                  <a:ea typeface="+mn-ea"/>
                  <a:cs typeface="+mn-cs"/>
                </a:rPr>
                <a:t>Fallstudien</a:t>
              </a:r>
              <a:endParaRPr kumimoji="0" lang="en-US" sz="1800" b="1" i="0" u="none" strike="noStrike" kern="1200" cap="none" spc="0" normalizeH="0" baseline="0" noProof="0" dirty="0">
                <a:ln>
                  <a:noFill/>
                </a:ln>
                <a:solidFill>
                  <a:srgbClr val="4472C4"/>
                </a:solidFill>
                <a:effectLst/>
                <a:uLnTx/>
                <a:uFillTx/>
                <a:latin typeface="Calibri" panose="020F0502020204030204"/>
                <a:ea typeface="+mn-ea"/>
                <a:cs typeface="+mn-cs"/>
              </a:endParaRPr>
            </a:p>
          </p:txBody>
        </p:sp>
      </p:grpSp>
      <p:grpSp>
        <p:nvGrpSpPr>
          <p:cNvPr id="48" name="Group 47">
            <a:extLst>
              <a:ext uri="{FF2B5EF4-FFF2-40B4-BE49-F238E27FC236}">
                <a16:creationId xmlns:a16="http://schemas.microsoft.com/office/drawing/2014/main" id="{04F6A885-5AC6-4A27-8321-86221D093F9A}"/>
              </a:ext>
            </a:extLst>
          </p:cNvPr>
          <p:cNvGrpSpPr/>
          <p:nvPr/>
        </p:nvGrpSpPr>
        <p:grpSpPr>
          <a:xfrm>
            <a:off x="969952" y="3014406"/>
            <a:ext cx="8379341" cy="252875"/>
            <a:chOff x="1128778" y="1187223"/>
            <a:chExt cx="8222316" cy="930194"/>
          </a:xfrm>
          <a:solidFill>
            <a:srgbClr val="FFC000"/>
          </a:solidFill>
        </p:grpSpPr>
        <p:sp>
          <p:nvSpPr>
            <p:cNvPr id="49" name="Rectangle 48">
              <a:extLst>
                <a:ext uri="{FF2B5EF4-FFF2-40B4-BE49-F238E27FC236}">
                  <a16:creationId xmlns:a16="http://schemas.microsoft.com/office/drawing/2014/main" id="{D4161997-2E41-4E3D-AB66-D3AEA12FAAB0}"/>
                </a:ext>
              </a:extLst>
            </p:cNvPr>
            <p:cNvSpPr/>
            <p:nvPr/>
          </p:nvSpPr>
          <p:spPr>
            <a:xfrm>
              <a:off x="1128778" y="1187223"/>
              <a:ext cx="729205" cy="930194"/>
            </a:xfrm>
            <a:prstGeom prst="rect">
              <a:avLst/>
            </a:prstGeom>
            <a:grp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Calibri" panose="020F0502020204030204"/>
                  <a:ea typeface="+mn-ea"/>
                  <a:cs typeface="+mn-cs"/>
                </a:rPr>
                <a:t>3</a:t>
              </a:r>
            </a:p>
          </p:txBody>
        </p:sp>
        <p:sp>
          <p:nvSpPr>
            <p:cNvPr id="51" name="Rectangle 50">
              <a:extLst>
                <a:ext uri="{FF2B5EF4-FFF2-40B4-BE49-F238E27FC236}">
                  <a16:creationId xmlns:a16="http://schemas.microsoft.com/office/drawing/2014/main" id="{22157067-1517-4979-8519-D658AC91A4F4}"/>
                </a:ext>
              </a:extLst>
            </p:cNvPr>
            <p:cNvSpPr/>
            <p:nvPr/>
          </p:nvSpPr>
          <p:spPr>
            <a:xfrm>
              <a:off x="2005078" y="1187223"/>
              <a:ext cx="7346016" cy="930194"/>
            </a:xfrm>
            <a:prstGeom prst="rect">
              <a:avLst/>
            </a:prstGeom>
            <a:grp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472C4"/>
                  </a:solidFill>
                  <a:effectLst/>
                  <a:uLnTx/>
                  <a:uFillTx/>
                  <a:latin typeface="Calibri" panose="020F0502020204030204"/>
                  <a:ea typeface="+mn-ea"/>
                  <a:cs typeface="+mn-cs"/>
                </a:rPr>
                <a:t>EPC-</a:t>
              </a:r>
              <a:r>
                <a:rPr kumimoji="0" lang="en-US" sz="1800" b="1" i="0" u="none" strike="noStrike" kern="1200" cap="none" spc="0" normalizeH="0" baseline="0" noProof="0" dirty="0" err="1">
                  <a:ln>
                    <a:noFill/>
                  </a:ln>
                  <a:solidFill>
                    <a:srgbClr val="4472C4"/>
                  </a:solidFill>
                  <a:effectLst/>
                  <a:uLnTx/>
                  <a:uFillTx/>
                  <a:latin typeface="Calibri" panose="020F0502020204030204"/>
                  <a:ea typeface="+mn-ea"/>
                  <a:cs typeface="+mn-cs"/>
                </a:rPr>
                <a:t>Prozess</a:t>
              </a:r>
              <a:endParaRPr kumimoji="0" lang="en-US" sz="1800" b="1" i="0" u="none" strike="noStrike" kern="1200" cap="none" spc="0" normalizeH="0" baseline="0" noProof="0" dirty="0">
                <a:ln>
                  <a:noFill/>
                </a:ln>
                <a:solidFill>
                  <a:srgbClr val="4472C4"/>
                </a:solidFill>
                <a:effectLst/>
                <a:uLnTx/>
                <a:uFillTx/>
                <a:latin typeface="Calibri" panose="020F0502020204030204"/>
                <a:ea typeface="+mn-ea"/>
                <a:cs typeface="+mn-cs"/>
              </a:endParaRPr>
            </a:p>
          </p:txBody>
        </p:sp>
      </p:grpSp>
      <p:grpSp>
        <p:nvGrpSpPr>
          <p:cNvPr id="52" name="Group 51">
            <a:extLst>
              <a:ext uri="{FF2B5EF4-FFF2-40B4-BE49-F238E27FC236}">
                <a16:creationId xmlns:a16="http://schemas.microsoft.com/office/drawing/2014/main" id="{04F6A885-5AC6-4A27-8321-86221D093F9A}"/>
              </a:ext>
            </a:extLst>
          </p:cNvPr>
          <p:cNvGrpSpPr/>
          <p:nvPr/>
        </p:nvGrpSpPr>
        <p:grpSpPr>
          <a:xfrm>
            <a:off x="969952" y="3347085"/>
            <a:ext cx="8379341" cy="252875"/>
            <a:chOff x="1128778" y="1187223"/>
            <a:chExt cx="8222316" cy="930194"/>
          </a:xfrm>
          <a:solidFill>
            <a:srgbClr val="FFC000"/>
          </a:solidFill>
        </p:grpSpPr>
        <p:sp>
          <p:nvSpPr>
            <p:cNvPr id="53" name="Rectangle 52">
              <a:extLst>
                <a:ext uri="{FF2B5EF4-FFF2-40B4-BE49-F238E27FC236}">
                  <a16:creationId xmlns:a16="http://schemas.microsoft.com/office/drawing/2014/main" id="{D4161997-2E41-4E3D-AB66-D3AEA12FAAB0}"/>
                </a:ext>
              </a:extLst>
            </p:cNvPr>
            <p:cNvSpPr/>
            <p:nvPr/>
          </p:nvSpPr>
          <p:spPr>
            <a:xfrm>
              <a:off x="1128778" y="1187223"/>
              <a:ext cx="729205" cy="930194"/>
            </a:xfrm>
            <a:prstGeom prst="rect">
              <a:avLst/>
            </a:prstGeom>
            <a:solidFill>
              <a:schemeClr val="accent6"/>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Calibri" panose="020F0502020204030204"/>
                  <a:ea typeface="+mn-ea"/>
                  <a:cs typeface="+mn-cs"/>
                </a:rPr>
                <a:t>4</a:t>
              </a:r>
            </a:p>
          </p:txBody>
        </p:sp>
        <p:sp>
          <p:nvSpPr>
            <p:cNvPr id="54" name="Rectangle 53">
              <a:extLst>
                <a:ext uri="{FF2B5EF4-FFF2-40B4-BE49-F238E27FC236}">
                  <a16:creationId xmlns:a16="http://schemas.microsoft.com/office/drawing/2014/main" id="{22157067-1517-4979-8519-D658AC91A4F4}"/>
                </a:ext>
              </a:extLst>
            </p:cNvPr>
            <p:cNvSpPr/>
            <p:nvPr/>
          </p:nvSpPr>
          <p:spPr>
            <a:xfrm>
              <a:off x="2005078" y="1187223"/>
              <a:ext cx="7346016" cy="930194"/>
            </a:xfrm>
            <a:prstGeom prst="rect">
              <a:avLst/>
            </a:prstGeom>
            <a:no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472C4"/>
                  </a:solidFill>
                  <a:effectLst/>
                  <a:uLnTx/>
                  <a:uFillTx/>
                  <a:latin typeface="Calibri" panose="020F0502020204030204"/>
                  <a:ea typeface="+mn-ea"/>
                  <a:cs typeface="+mn-cs"/>
                </a:rPr>
                <a:t>EPC-</a:t>
              </a:r>
              <a:r>
                <a:rPr kumimoji="0" lang="en-US" sz="1800" b="1" i="0" u="none" strike="noStrike" kern="1200" cap="none" spc="0" normalizeH="0" baseline="0" noProof="0" dirty="0" err="1">
                  <a:ln>
                    <a:noFill/>
                  </a:ln>
                  <a:solidFill>
                    <a:srgbClr val="4472C4"/>
                  </a:solidFill>
                  <a:effectLst/>
                  <a:uLnTx/>
                  <a:uFillTx/>
                  <a:latin typeface="Calibri" panose="020F0502020204030204"/>
                  <a:ea typeface="+mn-ea"/>
                  <a:cs typeface="+mn-cs"/>
                </a:rPr>
                <a:t>Finanzierung</a:t>
              </a:r>
              <a:endParaRPr kumimoji="0" lang="en-US" sz="1800" b="1" i="0" u="none" strike="noStrike" kern="1200" cap="none" spc="0" normalizeH="0" baseline="0" noProof="0" dirty="0">
                <a:ln>
                  <a:noFill/>
                </a:ln>
                <a:solidFill>
                  <a:srgbClr val="4472C4"/>
                </a:solidFill>
                <a:effectLst/>
                <a:uLnTx/>
                <a:uFillTx/>
                <a:latin typeface="Calibri" panose="020F0502020204030204"/>
                <a:ea typeface="+mn-ea"/>
                <a:cs typeface="+mn-cs"/>
              </a:endParaRPr>
            </a:p>
          </p:txBody>
        </p:sp>
      </p:grpSp>
      <p:grpSp>
        <p:nvGrpSpPr>
          <p:cNvPr id="55" name="Group 54">
            <a:extLst>
              <a:ext uri="{FF2B5EF4-FFF2-40B4-BE49-F238E27FC236}">
                <a16:creationId xmlns:a16="http://schemas.microsoft.com/office/drawing/2014/main" id="{04F6A885-5AC6-4A27-8321-86221D093F9A}"/>
              </a:ext>
            </a:extLst>
          </p:cNvPr>
          <p:cNvGrpSpPr/>
          <p:nvPr/>
        </p:nvGrpSpPr>
        <p:grpSpPr>
          <a:xfrm>
            <a:off x="969952" y="3682338"/>
            <a:ext cx="8379341" cy="252875"/>
            <a:chOff x="1128778" y="1187223"/>
            <a:chExt cx="8222316" cy="930194"/>
          </a:xfrm>
          <a:solidFill>
            <a:srgbClr val="FFC000"/>
          </a:solidFill>
        </p:grpSpPr>
        <p:sp>
          <p:nvSpPr>
            <p:cNvPr id="56" name="Rectangle 55">
              <a:extLst>
                <a:ext uri="{FF2B5EF4-FFF2-40B4-BE49-F238E27FC236}">
                  <a16:creationId xmlns:a16="http://schemas.microsoft.com/office/drawing/2014/main" id="{D4161997-2E41-4E3D-AB66-D3AEA12FAAB0}"/>
                </a:ext>
              </a:extLst>
            </p:cNvPr>
            <p:cNvSpPr/>
            <p:nvPr/>
          </p:nvSpPr>
          <p:spPr>
            <a:xfrm>
              <a:off x="1128778" y="1187223"/>
              <a:ext cx="729205" cy="930194"/>
            </a:xfrm>
            <a:prstGeom prst="rect">
              <a:avLst/>
            </a:prstGeom>
            <a:solidFill>
              <a:schemeClr val="accent6"/>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Calibri" panose="020F0502020204030204"/>
                  <a:ea typeface="+mn-ea"/>
                  <a:cs typeface="+mn-cs"/>
                </a:rPr>
                <a:t>5</a:t>
              </a:r>
            </a:p>
          </p:txBody>
        </p:sp>
        <p:sp>
          <p:nvSpPr>
            <p:cNvPr id="57" name="Rectangle 56">
              <a:extLst>
                <a:ext uri="{FF2B5EF4-FFF2-40B4-BE49-F238E27FC236}">
                  <a16:creationId xmlns:a16="http://schemas.microsoft.com/office/drawing/2014/main" id="{22157067-1517-4979-8519-D658AC91A4F4}"/>
                </a:ext>
              </a:extLst>
            </p:cNvPr>
            <p:cNvSpPr/>
            <p:nvPr/>
          </p:nvSpPr>
          <p:spPr>
            <a:xfrm>
              <a:off x="2005078" y="1187223"/>
              <a:ext cx="7346016" cy="930194"/>
            </a:xfrm>
            <a:prstGeom prst="rect">
              <a:avLst/>
            </a:prstGeom>
            <a:no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77">
                <a:defRPr/>
              </a:pPr>
              <a:r>
                <a:rPr lang="en-US" b="1" dirty="0">
                  <a:solidFill>
                    <a:srgbClr val="4472C4"/>
                  </a:solidFill>
                </a:rPr>
                <a:t>EPC-</a:t>
              </a:r>
              <a:r>
                <a:rPr lang="en-US" b="1" dirty="0" err="1">
                  <a:solidFill>
                    <a:srgbClr val="4472C4"/>
                  </a:solidFill>
                </a:rPr>
                <a:t>Barrieren</a:t>
              </a:r>
              <a:endParaRPr lang="en-US" b="1" dirty="0">
                <a:solidFill>
                  <a:srgbClr val="4472C4"/>
                </a:solidFill>
              </a:endParaRPr>
            </a:p>
          </p:txBody>
        </p:sp>
      </p:grpSp>
      <p:sp>
        <p:nvSpPr>
          <p:cNvPr id="41" name="Rectangle 25">
            <a:extLst>
              <a:ext uri="{FF2B5EF4-FFF2-40B4-BE49-F238E27FC236}">
                <a16:creationId xmlns:a16="http://schemas.microsoft.com/office/drawing/2014/main" id="{8E74C09D-8ABE-455B-B74F-4804D68AEDA6}"/>
              </a:ext>
            </a:extLst>
          </p:cNvPr>
          <p:cNvSpPr/>
          <p:nvPr/>
        </p:nvSpPr>
        <p:spPr>
          <a:xfrm>
            <a:off x="974072" y="1207568"/>
            <a:ext cx="743131" cy="276253"/>
          </a:xfrm>
          <a:prstGeom prst="rect">
            <a:avLst/>
          </a:prstGeom>
          <a:solidFill>
            <a:srgbClr val="70AD47"/>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Calibri" panose="020F0502020204030204"/>
                <a:ea typeface="+mn-ea"/>
                <a:cs typeface="+mn-cs"/>
              </a:rPr>
              <a:t>1</a:t>
            </a:r>
          </a:p>
        </p:txBody>
      </p:sp>
    </p:spTree>
    <p:extLst>
      <p:ext uri="{BB962C8B-B14F-4D97-AF65-F5344CB8AC3E}">
        <p14:creationId xmlns:p14="http://schemas.microsoft.com/office/powerpoint/2010/main" val="131687758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extLst>
              <p:ext uri="{D42A27DB-BD31-4B8C-83A1-F6EECF244321}">
                <p14:modId xmlns:p14="http://schemas.microsoft.com/office/powerpoint/2010/main" val="2181650557"/>
              </p:ext>
            </p:extLst>
          </p:nvPr>
        </p:nvGraphicFramePr>
        <p:xfrm>
          <a:off x="838200" y="1261533"/>
          <a:ext cx="10515600" cy="4648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Slide Number Placeholder 2"/>
          <p:cNvSpPr>
            <a:spLocks noGrp="1"/>
          </p:cNvSpPr>
          <p:nvPr>
            <p:ph type="sldNum" sz="quarter" idx="12"/>
          </p:nvPr>
        </p:nvSpPr>
        <p:spPr/>
        <p:txBody>
          <a:bodyPr/>
          <a:lstStyle/>
          <a:p>
            <a:fld id="{C77C6C3F-668B-4AF5-BFA9-0F657EB068D6}" type="slidenum">
              <a:rPr lang="pl-PL" smtClean="0"/>
              <a:pPr/>
              <a:t>29</a:t>
            </a:fld>
            <a:endParaRPr lang="pl-PL" dirty="0"/>
          </a:p>
        </p:txBody>
      </p:sp>
      <p:sp>
        <p:nvSpPr>
          <p:cNvPr id="4" name="Title 3"/>
          <p:cNvSpPr>
            <a:spLocks noGrp="1"/>
          </p:cNvSpPr>
          <p:nvPr>
            <p:ph type="title"/>
          </p:nvPr>
        </p:nvSpPr>
        <p:spPr/>
        <p:txBody>
          <a:bodyPr/>
          <a:lstStyle/>
          <a:p>
            <a:r>
              <a:rPr lang="en-US" dirty="0"/>
              <a:t>EPC-</a:t>
            </a:r>
            <a:r>
              <a:rPr lang="en-US" dirty="0" err="1"/>
              <a:t>Prozess</a:t>
            </a:r>
            <a:r>
              <a:rPr lang="en-US" dirty="0"/>
              <a:t> </a:t>
            </a:r>
          </a:p>
        </p:txBody>
      </p:sp>
      <p:sp>
        <p:nvSpPr>
          <p:cNvPr id="6" name="Rectangle 5">
            <a:extLst>
              <a:ext uri="{FF2B5EF4-FFF2-40B4-BE49-F238E27FC236}">
                <a16:creationId xmlns:a16="http://schemas.microsoft.com/office/drawing/2014/main" id="{383E1335-119D-4914-8DF2-438EEAD7D3A2}"/>
              </a:ext>
            </a:extLst>
          </p:cNvPr>
          <p:cNvSpPr/>
          <p:nvPr/>
        </p:nvSpPr>
        <p:spPr>
          <a:xfrm>
            <a:off x="0" y="0"/>
            <a:ext cx="409221" cy="228600"/>
          </a:xfrm>
          <a:prstGeom prst="rect">
            <a:avLst/>
          </a:prstGeom>
          <a:solidFill>
            <a:schemeClr val="accent6"/>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GB" b="1" dirty="0">
                <a:solidFill>
                  <a:prstClr val="white"/>
                </a:solidFill>
                <a:latin typeface="Calibri" panose="020F0502020204030204"/>
              </a:rPr>
              <a:t>3</a:t>
            </a:r>
          </a:p>
        </p:txBody>
      </p:sp>
      <p:sp>
        <p:nvSpPr>
          <p:cNvPr id="8" name="Rectangle 7"/>
          <p:cNvSpPr/>
          <p:nvPr/>
        </p:nvSpPr>
        <p:spPr>
          <a:xfrm>
            <a:off x="5489576" y="6248012"/>
            <a:ext cx="4510768" cy="461665"/>
          </a:xfrm>
          <a:prstGeom prst="rect">
            <a:avLst/>
          </a:prstGeom>
        </p:spPr>
        <p:txBody>
          <a:bodyPr wrap="square">
            <a:spAutoFit/>
          </a:bodyPr>
          <a:lstStyle/>
          <a:p>
            <a:r>
              <a:rPr lang="en-US" sz="1200" dirty="0"/>
              <a:t>Quelle: </a:t>
            </a:r>
            <a:r>
              <a:rPr lang="en-US" sz="1200" dirty="0">
                <a:hlinkClick r:id="rId8"/>
              </a:rPr>
              <a:t>http://www.transparense.eu/eu/trainings/eu-manual</a:t>
            </a:r>
            <a:r>
              <a:rPr lang="en-US" sz="1200" dirty="0"/>
              <a:t>;</a:t>
            </a:r>
          </a:p>
          <a:p>
            <a:r>
              <a:rPr lang="en-US" sz="1200" dirty="0"/>
              <a:t>Trust EPC South EPC Basics and Financing</a:t>
            </a:r>
          </a:p>
        </p:txBody>
      </p:sp>
    </p:spTree>
    <p:extLst>
      <p:ext uri="{BB962C8B-B14F-4D97-AF65-F5344CB8AC3E}">
        <p14:creationId xmlns:p14="http://schemas.microsoft.com/office/powerpoint/2010/main" val="241094182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C77C6C3F-668B-4AF5-BFA9-0F657EB068D6}" type="slidenum">
              <a:rPr lang="pl-PL" smtClean="0"/>
              <a:pPr/>
              <a:t>30</a:t>
            </a:fld>
            <a:endParaRPr lang="pl-PL" dirty="0"/>
          </a:p>
        </p:txBody>
      </p:sp>
      <p:sp>
        <p:nvSpPr>
          <p:cNvPr id="4" name="Title 3"/>
          <p:cNvSpPr>
            <a:spLocks noGrp="1"/>
          </p:cNvSpPr>
          <p:nvPr>
            <p:ph type="title"/>
          </p:nvPr>
        </p:nvSpPr>
        <p:spPr/>
        <p:txBody>
          <a:bodyPr/>
          <a:lstStyle/>
          <a:p>
            <a:r>
              <a:rPr lang="en-US" dirty="0"/>
              <a:t>EPC-</a:t>
            </a:r>
            <a:r>
              <a:rPr lang="en-US" dirty="0" err="1"/>
              <a:t>Prozess</a:t>
            </a:r>
            <a:endParaRPr lang="en-US" dirty="0"/>
          </a:p>
        </p:txBody>
      </p:sp>
      <p:sp>
        <p:nvSpPr>
          <p:cNvPr id="17" name="TextBox 16"/>
          <p:cNvSpPr txBox="1"/>
          <p:nvPr/>
        </p:nvSpPr>
        <p:spPr>
          <a:xfrm>
            <a:off x="5643632" y="1053314"/>
            <a:ext cx="979755" cy="461665"/>
          </a:xfrm>
          <a:prstGeom prst="rect">
            <a:avLst/>
          </a:prstGeom>
          <a:noFill/>
        </p:spPr>
        <p:txBody>
          <a:bodyPr wrap="none" rtlCol="0">
            <a:spAutoFit/>
          </a:bodyPr>
          <a:lstStyle/>
          <a:p>
            <a:r>
              <a:rPr lang="en-US" sz="2400" dirty="0"/>
              <a:t>Kunde</a:t>
            </a:r>
          </a:p>
        </p:txBody>
      </p:sp>
      <p:sp>
        <p:nvSpPr>
          <p:cNvPr id="18" name="TextBox 17"/>
          <p:cNvSpPr txBox="1"/>
          <p:nvPr/>
        </p:nvSpPr>
        <p:spPr>
          <a:xfrm>
            <a:off x="2345823" y="5445162"/>
            <a:ext cx="4054443" cy="461665"/>
          </a:xfrm>
          <a:prstGeom prst="rect">
            <a:avLst/>
          </a:prstGeom>
          <a:noFill/>
        </p:spPr>
        <p:txBody>
          <a:bodyPr wrap="none" rtlCol="0">
            <a:spAutoFit/>
          </a:bodyPr>
          <a:lstStyle/>
          <a:p>
            <a:r>
              <a:rPr lang="en-US" sz="2400" dirty="0"/>
              <a:t>EPC-</a:t>
            </a:r>
            <a:r>
              <a:rPr lang="en-US" sz="2400" dirty="0" err="1"/>
              <a:t>Berater</a:t>
            </a:r>
            <a:r>
              <a:rPr lang="en-US" sz="2400" dirty="0"/>
              <a:t> </a:t>
            </a:r>
            <a:r>
              <a:rPr lang="en-US" sz="2400" dirty="0" err="1"/>
              <a:t>oder</a:t>
            </a:r>
            <a:r>
              <a:rPr lang="en-US" sz="2400" dirty="0"/>
              <a:t> EPC-</a:t>
            </a:r>
            <a:r>
              <a:rPr lang="en-US" sz="2400" dirty="0" err="1"/>
              <a:t>Anbieter</a:t>
            </a:r>
            <a:endParaRPr lang="en-US" sz="2400" dirty="0"/>
          </a:p>
        </p:txBody>
      </p:sp>
      <p:sp>
        <p:nvSpPr>
          <p:cNvPr id="19" name="TextBox 18"/>
          <p:cNvSpPr txBox="1"/>
          <p:nvPr/>
        </p:nvSpPr>
        <p:spPr>
          <a:xfrm>
            <a:off x="8197609" y="5416179"/>
            <a:ext cx="1837170" cy="461665"/>
          </a:xfrm>
          <a:prstGeom prst="rect">
            <a:avLst/>
          </a:prstGeom>
          <a:noFill/>
        </p:spPr>
        <p:txBody>
          <a:bodyPr wrap="none" rtlCol="0">
            <a:spAutoFit/>
          </a:bodyPr>
          <a:lstStyle/>
          <a:p>
            <a:r>
              <a:rPr lang="en-US" sz="2400" dirty="0"/>
              <a:t>EPC-</a:t>
            </a:r>
            <a:r>
              <a:rPr lang="en-US" sz="2400" dirty="0" err="1"/>
              <a:t>Anbieter</a:t>
            </a:r>
            <a:endParaRPr lang="en-US" sz="2400" dirty="0"/>
          </a:p>
        </p:txBody>
      </p:sp>
      <p:cxnSp>
        <p:nvCxnSpPr>
          <p:cNvPr id="32" name="Straight Arrow Connector 31"/>
          <p:cNvCxnSpPr>
            <a:stCxn id="19" idx="3"/>
          </p:cNvCxnSpPr>
          <p:nvPr/>
        </p:nvCxnSpPr>
        <p:spPr>
          <a:xfrm>
            <a:off x="10034779" y="5647012"/>
            <a:ext cx="774735"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4" name="Straight Arrow Connector 33"/>
          <p:cNvCxnSpPr>
            <a:stCxn id="19" idx="1"/>
          </p:cNvCxnSpPr>
          <p:nvPr/>
        </p:nvCxnSpPr>
        <p:spPr>
          <a:xfrm flipH="1">
            <a:off x="7315201" y="5647012"/>
            <a:ext cx="882408"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6" name="Straight Arrow Connector 35"/>
          <p:cNvCxnSpPr>
            <a:stCxn id="17" idx="3"/>
          </p:cNvCxnSpPr>
          <p:nvPr/>
        </p:nvCxnSpPr>
        <p:spPr>
          <a:xfrm>
            <a:off x="6623387" y="1284147"/>
            <a:ext cx="4431055"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8" name="Straight Arrow Connector 37"/>
          <p:cNvCxnSpPr>
            <a:stCxn id="17" idx="1"/>
          </p:cNvCxnSpPr>
          <p:nvPr/>
        </p:nvCxnSpPr>
        <p:spPr>
          <a:xfrm flipH="1" flipV="1">
            <a:off x="1534886" y="1262507"/>
            <a:ext cx="4108746" cy="2164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0" name="Straight Arrow Connector 39"/>
          <p:cNvCxnSpPr>
            <a:stCxn id="18" idx="3"/>
          </p:cNvCxnSpPr>
          <p:nvPr/>
        </p:nvCxnSpPr>
        <p:spPr>
          <a:xfrm>
            <a:off x="6400266" y="5675995"/>
            <a:ext cx="588363"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2" name="Straight Arrow Connector 41"/>
          <p:cNvCxnSpPr>
            <a:stCxn id="18" idx="1"/>
          </p:cNvCxnSpPr>
          <p:nvPr/>
        </p:nvCxnSpPr>
        <p:spPr>
          <a:xfrm flipH="1">
            <a:off x="1344007" y="5675995"/>
            <a:ext cx="1001816"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44" name="Picture 43"/>
          <p:cNvPicPr>
            <a:picLocks noChangeAspect="1"/>
          </p:cNvPicPr>
          <p:nvPr/>
        </p:nvPicPr>
        <p:blipFill>
          <a:blip r:embed="rId2"/>
          <a:stretch>
            <a:fillRect/>
          </a:stretch>
        </p:blipFill>
        <p:spPr>
          <a:xfrm>
            <a:off x="731054" y="1493340"/>
            <a:ext cx="10729890" cy="3944454"/>
          </a:xfrm>
          <a:prstGeom prst="rect">
            <a:avLst/>
          </a:prstGeom>
        </p:spPr>
      </p:pic>
      <p:sp>
        <p:nvSpPr>
          <p:cNvPr id="49" name="Rectangle 48">
            <a:extLst>
              <a:ext uri="{FF2B5EF4-FFF2-40B4-BE49-F238E27FC236}">
                <a16:creationId xmlns:a16="http://schemas.microsoft.com/office/drawing/2014/main" id="{383E1335-119D-4914-8DF2-438EEAD7D3A2}"/>
              </a:ext>
            </a:extLst>
          </p:cNvPr>
          <p:cNvSpPr/>
          <p:nvPr/>
        </p:nvSpPr>
        <p:spPr>
          <a:xfrm>
            <a:off x="0" y="0"/>
            <a:ext cx="409221" cy="228600"/>
          </a:xfrm>
          <a:prstGeom prst="rect">
            <a:avLst/>
          </a:prstGeom>
          <a:solidFill>
            <a:schemeClr val="accent6"/>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GB" b="1" dirty="0">
                <a:solidFill>
                  <a:prstClr val="white"/>
                </a:solidFill>
                <a:latin typeface="Calibri" panose="020F0502020204030204"/>
              </a:rPr>
              <a:t>3</a:t>
            </a:r>
          </a:p>
        </p:txBody>
      </p:sp>
      <p:sp>
        <p:nvSpPr>
          <p:cNvPr id="50" name="Rectangle 49"/>
          <p:cNvSpPr/>
          <p:nvPr/>
        </p:nvSpPr>
        <p:spPr>
          <a:xfrm>
            <a:off x="5925080" y="6358836"/>
            <a:ext cx="4884434" cy="276999"/>
          </a:xfrm>
          <a:prstGeom prst="rect">
            <a:avLst/>
          </a:prstGeom>
        </p:spPr>
        <p:txBody>
          <a:bodyPr wrap="square">
            <a:spAutoFit/>
          </a:bodyPr>
          <a:lstStyle/>
          <a:p>
            <a:r>
              <a:rPr lang="en-US" sz="1200" dirty="0"/>
              <a:t>Quelle: </a:t>
            </a:r>
            <a:r>
              <a:rPr lang="en-US" sz="1200" dirty="0" err="1"/>
              <a:t>Transparense</a:t>
            </a:r>
            <a:r>
              <a:rPr lang="en-US" sz="1200" dirty="0"/>
              <a:t> project Training Module II (pg. 3)</a:t>
            </a:r>
          </a:p>
        </p:txBody>
      </p:sp>
    </p:spTree>
    <p:extLst>
      <p:ext uri="{BB962C8B-B14F-4D97-AF65-F5344CB8AC3E}">
        <p14:creationId xmlns:p14="http://schemas.microsoft.com/office/powerpoint/2010/main" val="365787095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77C6C3F-668B-4AF5-BFA9-0F657EB068D6}" type="slidenum">
              <a:rPr kumimoji="0" lang="pl-PL"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pl-PL"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4" name="Title 3"/>
          <p:cNvSpPr>
            <a:spLocks noGrp="1"/>
          </p:cNvSpPr>
          <p:nvPr>
            <p:ph type="title"/>
          </p:nvPr>
        </p:nvSpPr>
        <p:spPr>
          <a:xfrm>
            <a:off x="805132" y="365125"/>
            <a:ext cx="10515600" cy="523875"/>
          </a:xfrm>
        </p:spPr>
        <p:txBody>
          <a:bodyPr/>
          <a:lstStyle/>
          <a:p>
            <a:r>
              <a:rPr lang="en-US" dirty="0"/>
              <a:t>EPC-</a:t>
            </a:r>
            <a:r>
              <a:rPr lang="en-US" dirty="0" err="1"/>
              <a:t>Prozess</a:t>
            </a:r>
            <a:r>
              <a:rPr lang="en-US" dirty="0"/>
              <a:t>: </a:t>
            </a:r>
            <a:r>
              <a:rPr lang="en-US" dirty="0" err="1"/>
              <a:t>im</a:t>
            </a:r>
            <a:r>
              <a:rPr lang="en-US" dirty="0"/>
              <a:t> Detail</a:t>
            </a:r>
          </a:p>
        </p:txBody>
      </p:sp>
      <p:graphicFrame>
        <p:nvGraphicFramePr>
          <p:cNvPr id="7" name="Content Placeholder 6"/>
          <p:cNvGraphicFramePr>
            <a:graphicFrameLocks noGrp="1"/>
          </p:cNvGraphicFramePr>
          <p:nvPr>
            <p:ph idx="1"/>
            <p:extLst>
              <p:ext uri="{D42A27DB-BD31-4B8C-83A1-F6EECF244321}">
                <p14:modId xmlns:p14="http://schemas.microsoft.com/office/powerpoint/2010/main" val="3241311095"/>
              </p:ext>
            </p:extLst>
          </p:nvPr>
        </p:nvGraphicFramePr>
        <p:xfrm>
          <a:off x="718459" y="1221114"/>
          <a:ext cx="10515600" cy="88997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Rectangle 4"/>
          <p:cNvSpPr/>
          <p:nvPr/>
        </p:nvSpPr>
        <p:spPr>
          <a:xfrm>
            <a:off x="1407543" y="2443205"/>
            <a:ext cx="3940834" cy="316796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buFont typeface="+mj-lt"/>
              <a:buAutoNum type="arabicPeriod"/>
            </a:pPr>
            <a:r>
              <a:rPr lang="de-DE" sz="2000" dirty="0"/>
              <a:t>Sammeln und Analysieren von Daten zum Energieverbrauch</a:t>
            </a:r>
            <a:endParaRPr lang="en-US" sz="2000" dirty="0"/>
          </a:p>
          <a:p>
            <a:pPr marL="342900" indent="-342900">
              <a:buFont typeface="+mj-lt"/>
              <a:buAutoNum type="arabicPeriod"/>
            </a:pPr>
            <a:r>
              <a:rPr lang="de-DE" sz="2000" dirty="0"/>
              <a:t>Verbrauchs-Benchmarking</a:t>
            </a:r>
            <a:endParaRPr lang="en-US" sz="2000" dirty="0"/>
          </a:p>
          <a:p>
            <a:pPr marL="342900" indent="-342900">
              <a:buFont typeface="+mj-lt"/>
              <a:buAutoNum type="arabicPeriod"/>
            </a:pPr>
            <a:r>
              <a:rPr lang="en-US" sz="2000" dirty="0" err="1"/>
              <a:t>Energie</a:t>
            </a:r>
            <a:r>
              <a:rPr lang="en-US" sz="2000" dirty="0"/>
              <a:t>-Audits/</a:t>
            </a:r>
            <a:r>
              <a:rPr lang="en-US" sz="2000" dirty="0" err="1"/>
              <a:t>Wieder-inbetriebnahme</a:t>
            </a:r>
            <a:r>
              <a:rPr lang="en-US" sz="2000" dirty="0"/>
              <a:t> (</a:t>
            </a:r>
            <a:r>
              <a:rPr lang="en-US" sz="2000" i="1" dirty="0" err="1"/>
              <a:t>eng.</a:t>
            </a:r>
            <a:r>
              <a:rPr lang="en-US" sz="2000" i="1" dirty="0"/>
              <a:t> Retro-Commissioning)</a:t>
            </a:r>
            <a:endParaRPr lang="en-US" sz="2000" dirty="0"/>
          </a:p>
        </p:txBody>
      </p:sp>
      <p:sp>
        <p:nvSpPr>
          <p:cNvPr id="20" name="Rectangle 19"/>
          <p:cNvSpPr/>
          <p:nvPr/>
        </p:nvSpPr>
        <p:spPr>
          <a:xfrm>
            <a:off x="6468684" y="2443205"/>
            <a:ext cx="4141807" cy="316796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2000" dirty="0"/>
              <a:t>Übermittlung des ersten Berichts über empfohlene Maßnahmen:</a:t>
            </a:r>
            <a:endParaRPr lang="en-US" sz="2000" dirty="0"/>
          </a:p>
          <a:p>
            <a:pPr marL="342900" indent="-342900">
              <a:buFont typeface="+mj-lt"/>
              <a:buAutoNum type="arabicPeriod"/>
            </a:pPr>
            <a:r>
              <a:rPr lang="de-DE" sz="2000" dirty="0"/>
              <a:t>Abschätzung der Energie- und Kostenauswirkungen (Kapitalwert, einfache Amortisation)</a:t>
            </a:r>
          </a:p>
          <a:p>
            <a:pPr marL="342900" indent="-342900">
              <a:buFont typeface="+mj-lt"/>
              <a:buAutoNum type="arabicPeriod"/>
            </a:pPr>
            <a:r>
              <a:rPr lang="de-DE" sz="2000" dirty="0"/>
              <a:t>Auch andere Vorteile sollten berücksichtigt werden (Emissionen, Komfort)</a:t>
            </a:r>
            <a:endParaRPr lang="en-US" sz="2000" dirty="0"/>
          </a:p>
        </p:txBody>
      </p:sp>
      <p:sp>
        <p:nvSpPr>
          <p:cNvPr id="9" name="Rectangle 8">
            <a:extLst>
              <a:ext uri="{FF2B5EF4-FFF2-40B4-BE49-F238E27FC236}">
                <a16:creationId xmlns:a16="http://schemas.microsoft.com/office/drawing/2014/main" id="{383E1335-119D-4914-8DF2-438EEAD7D3A2}"/>
              </a:ext>
            </a:extLst>
          </p:cNvPr>
          <p:cNvSpPr/>
          <p:nvPr/>
        </p:nvSpPr>
        <p:spPr>
          <a:xfrm>
            <a:off x="0" y="0"/>
            <a:ext cx="409221" cy="228600"/>
          </a:xfrm>
          <a:prstGeom prst="rect">
            <a:avLst/>
          </a:prstGeom>
          <a:solidFill>
            <a:schemeClr val="accent6"/>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GB" b="1" dirty="0">
                <a:solidFill>
                  <a:prstClr val="white"/>
                </a:solidFill>
                <a:latin typeface="Calibri" panose="020F0502020204030204"/>
              </a:rPr>
              <a:t>3</a:t>
            </a:r>
          </a:p>
        </p:txBody>
      </p:sp>
      <p:sp>
        <p:nvSpPr>
          <p:cNvPr id="10" name="Rectangle 9"/>
          <p:cNvSpPr/>
          <p:nvPr/>
        </p:nvSpPr>
        <p:spPr>
          <a:xfrm>
            <a:off x="5976259" y="6203950"/>
            <a:ext cx="4884434" cy="646331"/>
          </a:xfrm>
          <a:prstGeom prst="rect">
            <a:avLst/>
          </a:prstGeom>
        </p:spPr>
        <p:txBody>
          <a:bodyPr wrap="square">
            <a:spAutoFit/>
          </a:bodyPr>
          <a:lstStyle/>
          <a:p>
            <a:r>
              <a:rPr lang="en-US" sz="1200" dirty="0"/>
              <a:t>Quelle: </a:t>
            </a:r>
            <a:r>
              <a:rPr lang="en-US" sz="1200" dirty="0" err="1"/>
              <a:t>Transparense</a:t>
            </a:r>
            <a:r>
              <a:rPr lang="en-US" sz="1200" dirty="0"/>
              <a:t> project Training Module II (pg. 3);</a:t>
            </a:r>
          </a:p>
          <a:p>
            <a:r>
              <a:rPr lang="en-US" sz="1200" dirty="0"/>
              <a:t>Trust EPC South EPC Basics and Financing (pg. 23-37)</a:t>
            </a:r>
          </a:p>
          <a:p>
            <a:endParaRPr lang="en-US" sz="1200" dirty="0"/>
          </a:p>
        </p:txBody>
      </p:sp>
    </p:spTree>
    <p:extLst>
      <p:ext uri="{BB962C8B-B14F-4D97-AF65-F5344CB8AC3E}">
        <p14:creationId xmlns:p14="http://schemas.microsoft.com/office/powerpoint/2010/main" val="24481853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77C6C3F-668B-4AF5-BFA9-0F657EB068D6}" type="slidenum">
              <a:rPr kumimoji="0" lang="pl-PL"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pl-PL"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4" name="Title 3"/>
          <p:cNvSpPr>
            <a:spLocks noGrp="1"/>
          </p:cNvSpPr>
          <p:nvPr>
            <p:ph type="title"/>
          </p:nvPr>
        </p:nvSpPr>
        <p:spPr>
          <a:xfrm>
            <a:off x="805132" y="365125"/>
            <a:ext cx="10515600" cy="523875"/>
          </a:xfrm>
        </p:spPr>
        <p:txBody>
          <a:bodyPr/>
          <a:lstStyle/>
          <a:p>
            <a:r>
              <a:rPr lang="en-US" dirty="0"/>
              <a:t>EPC-</a:t>
            </a:r>
            <a:r>
              <a:rPr lang="en-US" dirty="0" err="1"/>
              <a:t>Prozess</a:t>
            </a:r>
            <a:r>
              <a:rPr lang="en-US" dirty="0"/>
              <a:t>: </a:t>
            </a:r>
            <a:r>
              <a:rPr lang="en-US" dirty="0" err="1"/>
              <a:t>im</a:t>
            </a:r>
            <a:r>
              <a:rPr lang="en-US" dirty="0"/>
              <a:t> Detail</a:t>
            </a:r>
          </a:p>
        </p:txBody>
      </p:sp>
      <p:graphicFrame>
        <p:nvGraphicFramePr>
          <p:cNvPr id="7" name="Content Placeholder 6"/>
          <p:cNvGraphicFramePr>
            <a:graphicFrameLocks noGrp="1"/>
          </p:cNvGraphicFramePr>
          <p:nvPr>
            <p:ph idx="1"/>
            <p:extLst>
              <p:ext uri="{D42A27DB-BD31-4B8C-83A1-F6EECF244321}">
                <p14:modId xmlns:p14="http://schemas.microsoft.com/office/powerpoint/2010/main" val="1249929949"/>
              </p:ext>
            </p:extLst>
          </p:nvPr>
        </p:nvGraphicFramePr>
        <p:xfrm>
          <a:off x="718459" y="1221114"/>
          <a:ext cx="10515600" cy="88997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Rectangle 4"/>
          <p:cNvSpPr/>
          <p:nvPr/>
        </p:nvSpPr>
        <p:spPr>
          <a:xfrm>
            <a:off x="805132" y="2277147"/>
            <a:ext cx="4510177" cy="350008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buFont typeface="Arial" panose="020B0604020202020204" pitchFamily="34" charset="0"/>
              <a:buChar char="•"/>
            </a:pPr>
            <a:r>
              <a:rPr lang="de-DE" sz="2000" dirty="0"/>
              <a:t>Ermittlung von Energieeinsparungen, Vertragsdauer, finanziellen Einsparungen, Garantien und Wartung</a:t>
            </a:r>
          </a:p>
          <a:p>
            <a:pPr marL="342900" indent="-342900">
              <a:buFont typeface="Arial" panose="020B0604020202020204" pitchFamily="34" charset="0"/>
              <a:buChar char="•"/>
            </a:pPr>
            <a:r>
              <a:rPr lang="de-DE" sz="2000" dirty="0"/>
              <a:t>Finanzierung spielt eine entscheidende Rolle und ihre Art hängt von verschiedenen Faktoren ab (z. B. Projektspezifika, verfügbare Quellen, Finanzierungsmöglichkeiten im Land)</a:t>
            </a:r>
            <a:endParaRPr lang="en-US" sz="2000" dirty="0"/>
          </a:p>
          <a:p>
            <a:endParaRPr lang="en-US" sz="2000" dirty="0"/>
          </a:p>
        </p:txBody>
      </p:sp>
      <p:sp>
        <p:nvSpPr>
          <p:cNvPr id="21" name="Rectangle 20"/>
          <p:cNvSpPr/>
          <p:nvPr/>
        </p:nvSpPr>
        <p:spPr>
          <a:xfrm>
            <a:off x="6128625" y="2277146"/>
            <a:ext cx="4963949" cy="350008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2000" dirty="0"/>
              <a:t>Details zu Einsparungen und Regulierungen für finanzielle und technische Risiken:</a:t>
            </a:r>
          </a:p>
          <a:p>
            <a:pPr marL="342900" indent="-342900">
              <a:buFont typeface="+mj-lt"/>
              <a:buAutoNum type="arabicPeriod"/>
            </a:pPr>
            <a:r>
              <a:rPr lang="en-US" sz="2000" dirty="0"/>
              <a:t>Dauer </a:t>
            </a:r>
          </a:p>
          <a:p>
            <a:pPr marL="342900" indent="-342900">
              <a:buFont typeface="+mj-lt"/>
              <a:buAutoNum type="arabicPeriod"/>
            </a:pPr>
            <a:r>
              <a:rPr lang="en-US" sz="2000" dirty="0" err="1"/>
              <a:t>Investitionsvolumen</a:t>
            </a:r>
            <a:endParaRPr lang="en-US" sz="2000" dirty="0"/>
          </a:p>
          <a:p>
            <a:pPr marL="342900" indent="-342900">
              <a:buFont typeface="+mj-lt"/>
              <a:buAutoNum type="arabicPeriod"/>
            </a:pPr>
            <a:r>
              <a:rPr lang="en-US" sz="2000" dirty="0" err="1"/>
              <a:t>Parteipflichten</a:t>
            </a:r>
            <a:endParaRPr lang="en-US" sz="2000" dirty="0"/>
          </a:p>
          <a:p>
            <a:pPr marL="342900" indent="-342900">
              <a:buFont typeface="+mj-lt"/>
              <a:buAutoNum type="arabicPeriod"/>
            </a:pPr>
            <a:r>
              <a:rPr lang="de-DE" sz="2000" dirty="0"/>
              <a:t>Spezifische Prozessumsetzung und Zeitplan</a:t>
            </a:r>
            <a:endParaRPr lang="en-US" sz="2000" dirty="0"/>
          </a:p>
          <a:p>
            <a:pPr marL="342900" indent="-342900">
              <a:buFont typeface="+mj-lt"/>
              <a:buAutoNum type="arabicPeriod"/>
            </a:pPr>
            <a:r>
              <a:rPr lang="de-DE" sz="2000" dirty="0"/>
              <a:t>Bewertungsmethode</a:t>
            </a:r>
            <a:endParaRPr lang="en-US" sz="2000" dirty="0"/>
          </a:p>
        </p:txBody>
      </p:sp>
      <p:sp>
        <p:nvSpPr>
          <p:cNvPr id="6" name="Right Arrow 5"/>
          <p:cNvSpPr/>
          <p:nvPr/>
        </p:nvSpPr>
        <p:spPr>
          <a:xfrm>
            <a:off x="5418107" y="3869210"/>
            <a:ext cx="607719" cy="57662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83E1335-119D-4914-8DF2-438EEAD7D3A2}"/>
              </a:ext>
            </a:extLst>
          </p:cNvPr>
          <p:cNvSpPr/>
          <p:nvPr/>
        </p:nvSpPr>
        <p:spPr>
          <a:xfrm>
            <a:off x="0" y="0"/>
            <a:ext cx="409221" cy="228600"/>
          </a:xfrm>
          <a:prstGeom prst="rect">
            <a:avLst/>
          </a:prstGeom>
          <a:solidFill>
            <a:schemeClr val="accent6"/>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GB" b="1" dirty="0">
                <a:solidFill>
                  <a:prstClr val="white"/>
                </a:solidFill>
                <a:latin typeface="Calibri" panose="020F0502020204030204"/>
              </a:rPr>
              <a:t>3</a:t>
            </a:r>
          </a:p>
        </p:txBody>
      </p:sp>
      <p:sp>
        <p:nvSpPr>
          <p:cNvPr id="12" name="Rectangle 11"/>
          <p:cNvSpPr/>
          <p:nvPr/>
        </p:nvSpPr>
        <p:spPr>
          <a:xfrm>
            <a:off x="5976259" y="6203950"/>
            <a:ext cx="4884434" cy="646331"/>
          </a:xfrm>
          <a:prstGeom prst="rect">
            <a:avLst/>
          </a:prstGeom>
        </p:spPr>
        <p:txBody>
          <a:bodyPr wrap="square">
            <a:spAutoFit/>
          </a:bodyPr>
          <a:lstStyle/>
          <a:p>
            <a:r>
              <a:rPr lang="en-US" sz="1200" dirty="0"/>
              <a:t>Quelle: </a:t>
            </a:r>
            <a:r>
              <a:rPr lang="en-US" sz="1200" dirty="0" err="1"/>
              <a:t>Transparense</a:t>
            </a:r>
            <a:r>
              <a:rPr lang="en-US" sz="1200" dirty="0"/>
              <a:t> project Training Module II (pg. 3);</a:t>
            </a:r>
          </a:p>
          <a:p>
            <a:r>
              <a:rPr lang="en-US" sz="1200" dirty="0"/>
              <a:t>Trust EPC South EPC Basics and Financing (pg. 23-37)</a:t>
            </a:r>
          </a:p>
          <a:p>
            <a:endParaRPr lang="en-US" sz="1200" dirty="0"/>
          </a:p>
        </p:txBody>
      </p:sp>
    </p:spTree>
    <p:extLst>
      <p:ext uri="{BB962C8B-B14F-4D97-AF65-F5344CB8AC3E}">
        <p14:creationId xmlns:p14="http://schemas.microsoft.com/office/powerpoint/2010/main" val="100369460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77C6C3F-668B-4AF5-BFA9-0F657EB068D6}" type="slidenum">
              <a:rPr kumimoji="0" lang="pl-PL"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pl-PL"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graphicFrame>
        <p:nvGraphicFramePr>
          <p:cNvPr id="7" name="Content Placeholder 6"/>
          <p:cNvGraphicFramePr>
            <a:graphicFrameLocks noGrp="1"/>
          </p:cNvGraphicFramePr>
          <p:nvPr>
            <p:ph idx="1"/>
            <p:extLst>
              <p:ext uri="{D42A27DB-BD31-4B8C-83A1-F6EECF244321}">
                <p14:modId xmlns:p14="http://schemas.microsoft.com/office/powerpoint/2010/main" val="1023573931"/>
              </p:ext>
            </p:extLst>
          </p:nvPr>
        </p:nvGraphicFramePr>
        <p:xfrm>
          <a:off x="718459" y="1367269"/>
          <a:ext cx="10515600" cy="122464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0" name="Rectangle 19"/>
          <p:cNvSpPr/>
          <p:nvPr/>
        </p:nvSpPr>
        <p:spPr>
          <a:xfrm>
            <a:off x="718459" y="2906795"/>
            <a:ext cx="4510177" cy="29822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buFont typeface="Arial" panose="020B0604020202020204" pitchFamily="34" charset="0"/>
              <a:buChar char="•"/>
            </a:pPr>
            <a:r>
              <a:rPr lang="de-DE" sz="2000" dirty="0"/>
              <a:t>Die ESCO führt das Projekt gemäß der Vereinbarung durch</a:t>
            </a:r>
          </a:p>
          <a:p>
            <a:pPr marL="342900" indent="-342900">
              <a:buFont typeface="Arial" panose="020B0604020202020204" pitchFamily="34" charset="0"/>
              <a:buChar char="•"/>
            </a:pPr>
            <a:r>
              <a:rPr lang="de-DE" sz="2000" dirty="0"/>
              <a:t>Sie muss internationalen Standards folgen</a:t>
            </a:r>
          </a:p>
          <a:p>
            <a:pPr marL="342900" indent="-342900">
              <a:buFont typeface="Arial" panose="020B0604020202020204" pitchFamily="34" charset="0"/>
              <a:buChar char="•"/>
            </a:pPr>
            <a:r>
              <a:rPr lang="de-DE" sz="2000" dirty="0"/>
              <a:t>Angemessene Schulung für den richtigen Gebrauch der Anlage/Geräte</a:t>
            </a:r>
          </a:p>
        </p:txBody>
      </p:sp>
      <p:sp>
        <p:nvSpPr>
          <p:cNvPr id="21" name="Rectangle 20"/>
          <p:cNvSpPr/>
          <p:nvPr/>
        </p:nvSpPr>
        <p:spPr>
          <a:xfrm>
            <a:off x="5976259" y="2924190"/>
            <a:ext cx="4510177" cy="29822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buFont typeface="Arial" panose="020B0604020202020204" pitchFamily="34" charset="0"/>
              <a:buChar char="•"/>
            </a:pPr>
            <a:r>
              <a:rPr lang="de-DE" sz="2000" dirty="0"/>
              <a:t>Verwenden Sie etablierte Protokolle zur Leistungsbewertung, wie das </a:t>
            </a:r>
            <a:r>
              <a:rPr lang="de-DE" sz="2000" i="1" dirty="0"/>
              <a:t>International Measurement and </a:t>
            </a:r>
            <a:r>
              <a:rPr lang="de-DE" sz="2000" i="1" dirty="0" err="1"/>
              <a:t>Verification</a:t>
            </a:r>
            <a:r>
              <a:rPr lang="de-DE" sz="2000" i="1" dirty="0"/>
              <a:t> Protocol </a:t>
            </a:r>
            <a:r>
              <a:rPr lang="de-DE" sz="2000" dirty="0"/>
              <a:t>(IPMVP)</a:t>
            </a:r>
          </a:p>
          <a:p>
            <a:pPr marL="342900" indent="-342900">
              <a:buFont typeface="Arial" panose="020B0604020202020204" pitchFamily="34" charset="0"/>
              <a:buChar char="•"/>
            </a:pPr>
            <a:r>
              <a:rPr lang="de-DE" sz="2000" dirty="0"/>
              <a:t>Wenn die Bedingungen nicht erfüllt sind, müssen Sanktionen verhängt werden</a:t>
            </a:r>
            <a:endParaRPr lang="en-US" sz="2000" dirty="0"/>
          </a:p>
        </p:txBody>
      </p:sp>
      <p:sp>
        <p:nvSpPr>
          <p:cNvPr id="22" name="Title 3"/>
          <p:cNvSpPr>
            <a:spLocks noGrp="1"/>
          </p:cNvSpPr>
          <p:nvPr>
            <p:ph type="title"/>
          </p:nvPr>
        </p:nvSpPr>
        <p:spPr>
          <a:xfrm>
            <a:off x="805132" y="365125"/>
            <a:ext cx="10515600" cy="523875"/>
          </a:xfrm>
        </p:spPr>
        <p:txBody>
          <a:bodyPr/>
          <a:lstStyle/>
          <a:p>
            <a:r>
              <a:rPr lang="en-US" dirty="0"/>
              <a:t>EPC-</a:t>
            </a:r>
            <a:r>
              <a:rPr lang="en-US" dirty="0" err="1"/>
              <a:t>Prozess</a:t>
            </a:r>
            <a:r>
              <a:rPr lang="en-US" dirty="0"/>
              <a:t>: </a:t>
            </a:r>
            <a:r>
              <a:rPr lang="en-US" dirty="0" err="1"/>
              <a:t>im</a:t>
            </a:r>
            <a:r>
              <a:rPr lang="en-US" dirty="0"/>
              <a:t> Detail</a:t>
            </a:r>
          </a:p>
        </p:txBody>
      </p:sp>
      <p:sp>
        <p:nvSpPr>
          <p:cNvPr id="23" name="Rectangle 22">
            <a:extLst>
              <a:ext uri="{FF2B5EF4-FFF2-40B4-BE49-F238E27FC236}">
                <a16:creationId xmlns:a16="http://schemas.microsoft.com/office/drawing/2014/main" id="{383E1335-119D-4914-8DF2-438EEAD7D3A2}"/>
              </a:ext>
            </a:extLst>
          </p:cNvPr>
          <p:cNvSpPr/>
          <p:nvPr/>
        </p:nvSpPr>
        <p:spPr>
          <a:xfrm>
            <a:off x="0" y="0"/>
            <a:ext cx="409221" cy="228600"/>
          </a:xfrm>
          <a:prstGeom prst="rect">
            <a:avLst/>
          </a:prstGeom>
          <a:solidFill>
            <a:schemeClr val="accent6"/>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GB" b="1" dirty="0">
                <a:solidFill>
                  <a:prstClr val="white"/>
                </a:solidFill>
                <a:latin typeface="Calibri" panose="020F0502020204030204"/>
              </a:rPr>
              <a:t>3</a:t>
            </a:r>
          </a:p>
        </p:txBody>
      </p:sp>
      <p:sp>
        <p:nvSpPr>
          <p:cNvPr id="25" name="Rectangle 24"/>
          <p:cNvSpPr/>
          <p:nvPr/>
        </p:nvSpPr>
        <p:spPr>
          <a:xfrm>
            <a:off x="5976259" y="6203950"/>
            <a:ext cx="4884434" cy="646331"/>
          </a:xfrm>
          <a:prstGeom prst="rect">
            <a:avLst/>
          </a:prstGeom>
        </p:spPr>
        <p:txBody>
          <a:bodyPr wrap="square">
            <a:spAutoFit/>
          </a:bodyPr>
          <a:lstStyle/>
          <a:p>
            <a:r>
              <a:rPr lang="en-US" sz="1200" dirty="0"/>
              <a:t>Quelle: </a:t>
            </a:r>
            <a:r>
              <a:rPr lang="en-US" sz="1200" dirty="0" err="1"/>
              <a:t>Transparense</a:t>
            </a:r>
            <a:r>
              <a:rPr lang="en-US" sz="1200" dirty="0"/>
              <a:t> project Training Module II (pg. 3);</a:t>
            </a:r>
          </a:p>
          <a:p>
            <a:r>
              <a:rPr lang="en-US" sz="1200" dirty="0"/>
              <a:t>Trust EPC South EPC Basics and Financing (pg. 23-37)</a:t>
            </a:r>
          </a:p>
          <a:p>
            <a:endParaRPr lang="en-US" sz="1200" dirty="0"/>
          </a:p>
        </p:txBody>
      </p:sp>
    </p:spTree>
    <p:extLst>
      <p:ext uri="{BB962C8B-B14F-4D97-AF65-F5344CB8AC3E}">
        <p14:creationId xmlns:p14="http://schemas.microsoft.com/office/powerpoint/2010/main" val="50627906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77C6C3F-668B-4AF5-BFA9-0F657EB068D6}" type="slidenum">
              <a:rPr kumimoji="0" lang="pl-PL"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pl-PL"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4" name="Title 3"/>
          <p:cNvSpPr>
            <a:spLocks noGrp="1"/>
          </p:cNvSpPr>
          <p:nvPr>
            <p:ph type="title"/>
          </p:nvPr>
        </p:nvSpPr>
        <p:spPr/>
        <p:txBody>
          <a:bodyPr/>
          <a:lstStyle/>
          <a:p>
            <a:r>
              <a:rPr lang="en-US" dirty="0" err="1"/>
              <a:t>Zeitablauf</a:t>
            </a:r>
            <a:r>
              <a:rPr lang="en-US" dirty="0"/>
              <a:t> des EPC-</a:t>
            </a:r>
            <a:r>
              <a:rPr lang="en-US" dirty="0" err="1"/>
              <a:t>Prozesses</a:t>
            </a:r>
            <a:endParaRPr lang="en-US" dirty="0"/>
          </a:p>
        </p:txBody>
      </p:sp>
      <p:graphicFrame>
        <p:nvGraphicFramePr>
          <p:cNvPr id="7" name="Content Placeholder 6"/>
          <p:cNvGraphicFramePr>
            <a:graphicFrameLocks noGrp="1"/>
          </p:cNvGraphicFramePr>
          <p:nvPr>
            <p:ph idx="1"/>
            <p:extLst>
              <p:ext uri="{D42A27DB-BD31-4B8C-83A1-F6EECF244321}">
                <p14:modId xmlns:p14="http://schemas.microsoft.com/office/powerpoint/2010/main" val="1325891752"/>
              </p:ext>
            </p:extLst>
          </p:nvPr>
        </p:nvGraphicFramePr>
        <p:xfrm>
          <a:off x="838200" y="1793186"/>
          <a:ext cx="10515600" cy="189819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1" name="Up Arrow Callout 10"/>
          <p:cNvSpPr/>
          <p:nvPr/>
        </p:nvSpPr>
        <p:spPr>
          <a:xfrm>
            <a:off x="8909131" y="2789685"/>
            <a:ext cx="2482610" cy="2175376"/>
          </a:xfrm>
          <a:prstGeom prst="upArrowCallout">
            <a:avLst/>
          </a:prstGeom>
        </p:spPr>
        <p:style>
          <a:lnRef idx="2">
            <a:schemeClr val="accent1"/>
          </a:lnRef>
          <a:fillRef idx="1">
            <a:schemeClr val="lt1"/>
          </a:fillRef>
          <a:effectRef idx="0">
            <a:schemeClr val="accent1"/>
          </a:effectRef>
          <a:fontRef idx="minor">
            <a:schemeClr val="dk1"/>
          </a:fontRef>
        </p:style>
        <p:txBody>
          <a:bodyPr rtlCol="0" anchor="ctr"/>
          <a:lstStyle/>
          <a:p>
            <a:pPr lvl="0" algn="ctr">
              <a:defRPr/>
            </a:pPr>
            <a:r>
              <a:rPr lang="de-DE" dirty="0">
                <a:solidFill>
                  <a:prstClr val="black"/>
                </a:solidFill>
              </a:rPr>
              <a:t>Messung &amp; Verifikation</a:t>
            </a:r>
          </a:p>
          <a:p>
            <a:pPr lvl="0" algn="ctr">
              <a:defRPr/>
            </a:pPr>
            <a:r>
              <a:rPr lang="de-DE" dirty="0">
                <a:solidFill>
                  <a:prstClr val="black"/>
                </a:solidFill>
              </a:rPr>
              <a:t>+</a:t>
            </a:r>
          </a:p>
          <a:p>
            <a:pPr lvl="0" algn="ctr">
              <a:defRPr/>
            </a:pPr>
            <a:r>
              <a:rPr lang="de-DE" dirty="0">
                <a:solidFill>
                  <a:prstClr val="black"/>
                </a:solidFill>
              </a:rPr>
              <a:t>Sanktionen bei Nichteinhaltung</a:t>
            </a:r>
            <a:endParaRPr kumimoji="0" lang="en-US" sz="1800" b="0" i="0" u="none" strike="noStrike" kern="1200" cap="none" spc="0" normalizeH="0" noProof="0" dirty="0">
              <a:ln>
                <a:noFill/>
              </a:ln>
              <a:solidFill>
                <a:prstClr val="black"/>
              </a:solidFill>
              <a:effectLst/>
              <a:uLnTx/>
              <a:uFillTx/>
              <a:latin typeface="Calibri" panose="020F0502020204030204"/>
              <a:ea typeface="+mn-ea"/>
              <a:cs typeface="+mn-cs"/>
            </a:endParaRPr>
          </a:p>
        </p:txBody>
      </p:sp>
      <p:sp>
        <p:nvSpPr>
          <p:cNvPr id="12" name="Up Arrow Callout 11"/>
          <p:cNvSpPr/>
          <p:nvPr/>
        </p:nvSpPr>
        <p:spPr>
          <a:xfrm>
            <a:off x="2525692" y="3691382"/>
            <a:ext cx="2699364" cy="2185976"/>
          </a:xfrm>
          <a:prstGeom prst="upArrowCallout">
            <a:avLst/>
          </a:prstGeom>
        </p:spPr>
        <p:style>
          <a:lnRef idx="2">
            <a:schemeClr val="accent1"/>
          </a:lnRef>
          <a:fillRef idx="1">
            <a:schemeClr val="lt1"/>
          </a:fillRef>
          <a:effectRef idx="0">
            <a:schemeClr val="accent1"/>
          </a:effectRef>
          <a:fontRef idx="minor">
            <a:schemeClr val="dk1"/>
          </a:fontRef>
        </p:style>
        <p:txBody>
          <a:bodyPr rtlCol="0" anchor="ctr"/>
          <a:lstStyle/>
          <a:p>
            <a:pPr lvl="0" algn="ctr">
              <a:defRPr/>
            </a:pPr>
            <a:r>
              <a:rPr lang="de-DE" dirty="0">
                <a:solidFill>
                  <a:prstClr val="black"/>
                </a:solidFill>
              </a:rPr>
              <a:t>Vorläufiges technisches Potenzial</a:t>
            </a:r>
          </a:p>
          <a:p>
            <a:pPr lvl="0" algn="ctr">
              <a:defRPr/>
            </a:pPr>
            <a:r>
              <a:rPr lang="de-DE" dirty="0">
                <a:solidFill>
                  <a:prstClr val="black"/>
                </a:solidFill>
              </a:rPr>
              <a:t>+</a:t>
            </a:r>
          </a:p>
          <a:p>
            <a:pPr lvl="0" algn="ctr">
              <a:defRPr/>
            </a:pPr>
            <a:r>
              <a:rPr lang="de-DE" dirty="0">
                <a:solidFill>
                  <a:prstClr val="black"/>
                </a:solidFill>
              </a:rPr>
              <a:t>Finanzierung, rechtlicher Rahmen</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Rectangle 5"/>
          <p:cNvSpPr/>
          <p:nvPr/>
        </p:nvSpPr>
        <p:spPr>
          <a:xfrm>
            <a:off x="930884" y="1242114"/>
            <a:ext cx="1518249" cy="41296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3-6 </a:t>
            </a:r>
            <a:r>
              <a:rPr lang="en-US" dirty="0" err="1"/>
              <a:t>Monate</a:t>
            </a:r>
            <a:endParaRPr lang="en-US" dirty="0"/>
          </a:p>
        </p:txBody>
      </p:sp>
      <p:sp>
        <p:nvSpPr>
          <p:cNvPr id="20" name="Rectangle 19"/>
          <p:cNvSpPr/>
          <p:nvPr/>
        </p:nvSpPr>
        <p:spPr>
          <a:xfrm>
            <a:off x="3182443" y="1241511"/>
            <a:ext cx="1518249" cy="41296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2-4 </a:t>
            </a:r>
            <a:r>
              <a:rPr lang="en-US" dirty="0" err="1"/>
              <a:t>Monate</a:t>
            </a:r>
            <a:endParaRPr lang="en-US" dirty="0"/>
          </a:p>
        </p:txBody>
      </p:sp>
      <p:sp>
        <p:nvSpPr>
          <p:cNvPr id="21" name="Rectangle 20"/>
          <p:cNvSpPr/>
          <p:nvPr/>
        </p:nvSpPr>
        <p:spPr>
          <a:xfrm>
            <a:off x="5217134" y="1241511"/>
            <a:ext cx="1518249" cy="41296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4-6 </a:t>
            </a:r>
            <a:r>
              <a:rPr lang="en-US" dirty="0" err="1"/>
              <a:t>Monate</a:t>
            </a:r>
            <a:endParaRPr lang="en-US" dirty="0"/>
          </a:p>
        </p:txBody>
      </p:sp>
      <p:sp>
        <p:nvSpPr>
          <p:cNvPr id="22" name="Rectangle 21"/>
          <p:cNvSpPr/>
          <p:nvPr/>
        </p:nvSpPr>
        <p:spPr>
          <a:xfrm>
            <a:off x="7379988" y="1239710"/>
            <a:ext cx="1518249" cy="41296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3-8 </a:t>
            </a:r>
            <a:r>
              <a:rPr lang="en-US" dirty="0" err="1"/>
              <a:t>Monate</a:t>
            </a:r>
            <a:endParaRPr lang="en-US" dirty="0"/>
          </a:p>
        </p:txBody>
      </p:sp>
      <p:sp>
        <p:nvSpPr>
          <p:cNvPr id="23" name="Rectangle 22"/>
          <p:cNvSpPr/>
          <p:nvPr/>
        </p:nvSpPr>
        <p:spPr>
          <a:xfrm>
            <a:off x="9391312" y="1256963"/>
            <a:ext cx="1518249" cy="41296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5-15 Jahre</a:t>
            </a:r>
          </a:p>
        </p:txBody>
      </p:sp>
      <p:sp>
        <p:nvSpPr>
          <p:cNvPr id="24" name="Rectangle 23">
            <a:extLst>
              <a:ext uri="{FF2B5EF4-FFF2-40B4-BE49-F238E27FC236}">
                <a16:creationId xmlns:a16="http://schemas.microsoft.com/office/drawing/2014/main" id="{383E1335-119D-4914-8DF2-438EEAD7D3A2}"/>
              </a:ext>
            </a:extLst>
          </p:cNvPr>
          <p:cNvSpPr/>
          <p:nvPr/>
        </p:nvSpPr>
        <p:spPr>
          <a:xfrm>
            <a:off x="0" y="0"/>
            <a:ext cx="409221" cy="228600"/>
          </a:xfrm>
          <a:prstGeom prst="rect">
            <a:avLst/>
          </a:prstGeom>
          <a:solidFill>
            <a:schemeClr val="accent6"/>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GB" b="1" dirty="0">
                <a:solidFill>
                  <a:prstClr val="white"/>
                </a:solidFill>
                <a:latin typeface="Calibri" panose="020F0502020204030204"/>
              </a:rPr>
              <a:t>3</a:t>
            </a:r>
          </a:p>
        </p:txBody>
      </p:sp>
      <p:sp>
        <p:nvSpPr>
          <p:cNvPr id="25" name="Rectangle 24"/>
          <p:cNvSpPr/>
          <p:nvPr/>
        </p:nvSpPr>
        <p:spPr>
          <a:xfrm>
            <a:off x="6025127" y="6248012"/>
            <a:ext cx="4884434" cy="646331"/>
          </a:xfrm>
          <a:prstGeom prst="rect">
            <a:avLst/>
          </a:prstGeom>
        </p:spPr>
        <p:txBody>
          <a:bodyPr wrap="square">
            <a:spAutoFit/>
          </a:bodyPr>
          <a:lstStyle/>
          <a:p>
            <a:r>
              <a:rPr lang="en-US" sz="1200" dirty="0"/>
              <a:t>Sources: </a:t>
            </a:r>
            <a:r>
              <a:rPr lang="en-US" sz="1200" dirty="0" err="1"/>
              <a:t>Transparense</a:t>
            </a:r>
            <a:r>
              <a:rPr lang="en-US" sz="1200" dirty="0"/>
              <a:t> project Training Module II (pg. 3);</a:t>
            </a:r>
            <a:r>
              <a:rPr lang="en-US" sz="1200" dirty="0">
                <a:hlinkClick r:id="rId7"/>
              </a:rPr>
              <a:t> http://www.transparense.eu/eu/trainings/eu-manual</a:t>
            </a:r>
            <a:r>
              <a:rPr lang="en-US" sz="1200" dirty="0"/>
              <a:t> (pg. 11)</a:t>
            </a:r>
          </a:p>
          <a:p>
            <a:endParaRPr lang="en-US" sz="1200" dirty="0"/>
          </a:p>
        </p:txBody>
      </p:sp>
    </p:spTree>
    <p:extLst>
      <p:ext uri="{BB962C8B-B14F-4D97-AF65-F5344CB8AC3E}">
        <p14:creationId xmlns:p14="http://schemas.microsoft.com/office/powerpoint/2010/main" val="324777177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a:xfrm>
            <a:off x="700178" y="3003372"/>
            <a:ext cx="10515600" cy="3565703"/>
          </a:xfrm>
        </p:spPr>
        <p:txBody>
          <a:bodyPr/>
          <a:lstStyle/>
          <a:p>
            <a:r>
              <a:rPr lang="de-DE" dirty="0"/>
              <a:t>Warum sind Projekte im öffentlichen Sektor umständlicher als die im privaten Sektor?</a:t>
            </a:r>
            <a:endParaRPr lang="en-US" dirty="0"/>
          </a:p>
          <a:p>
            <a:pPr lvl="1"/>
            <a:r>
              <a:rPr lang="de-DE" dirty="0"/>
              <a:t>Wer könnte einem Kunden helfen, in dieser Umgebung zu navigieren?</a:t>
            </a:r>
            <a:endParaRPr lang="en-US" dirty="0"/>
          </a:p>
        </p:txBody>
      </p:sp>
      <p:sp>
        <p:nvSpPr>
          <p:cNvPr id="5" name="Title 4"/>
          <p:cNvSpPr>
            <a:spLocks noGrp="1"/>
          </p:cNvSpPr>
          <p:nvPr>
            <p:ph type="title"/>
          </p:nvPr>
        </p:nvSpPr>
        <p:spPr>
          <a:xfrm>
            <a:off x="547244" y="1168053"/>
            <a:ext cx="10515600" cy="1325563"/>
          </a:xfrm>
        </p:spPr>
        <p:txBody>
          <a:bodyPr/>
          <a:lstStyle/>
          <a:p>
            <a:r>
              <a:rPr lang="en-US" dirty="0" err="1"/>
              <a:t>Aktivierung</a:t>
            </a:r>
            <a:r>
              <a:rPr lang="en-US" dirty="0"/>
              <a:t>!</a:t>
            </a:r>
          </a:p>
        </p:txBody>
      </p:sp>
      <p:sp>
        <p:nvSpPr>
          <p:cNvPr id="3" name="Slide Number Placeholder 2"/>
          <p:cNvSpPr>
            <a:spLocks noGrp="1"/>
          </p:cNvSpPr>
          <p:nvPr>
            <p:ph type="sldNum" sz="quarter" idx="4294967295"/>
          </p:nvPr>
        </p:nvSpPr>
        <p:spPr>
          <a:xfrm>
            <a:off x="9448800" y="6203950"/>
            <a:ext cx="2743200" cy="365125"/>
          </a:xfrm>
        </p:spPr>
        <p:txBody>
          <a:bodyPr/>
          <a:lstStyle/>
          <a:p>
            <a:fld id="{C77C6C3F-668B-4AF5-BFA9-0F657EB068D6}" type="slidenum">
              <a:rPr lang="pl-PL" smtClean="0"/>
              <a:pPr/>
              <a:t>35</a:t>
            </a:fld>
            <a:endParaRPr lang="pl-PL" dirty="0"/>
          </a:p>
        </p:txBody>
      </p:sp>
    </p:spTree>
    <p:extLst>
      <p:ext uri="{BB962C8B-B14F-4D97-AF65-F5344CB8AC3E}">
        <p14:creationId xmlns:p14="http://schemas.microsoft.com/office/powerpoint/2010/main" val="178548034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 name="Picture 6" descr="declutter-checklist">
            <a:extLst>
              <a:ext uri="{FF2B5EF4-FFF2-40B4-BE49-F238E27FC236}">
                <a16:creationId xmlns:a16="http://schemas.microsoft.com/office/drawing/2014/main" id="{4479BF9C-F9E4-4AA8-A574-31BDCC47386F}"/>
              </a:ext>
            </a:extLst>
          </p:cNvPr>
          <p:cNvPicPr>
            <a:picLocks noChangeAspect="1" noChangeArrowheads="1"/>
          </p:cNvPicPr>
          <p:nvPr>
            <p:custDataLst>
              <p:tags r:id="rId2"/>
            </p:custDataLst>
          </p:nvPr>
        </p:nvPicPr>
        <p:blipFill>
          <a:blip r:embed="rId6">
            <a:extLst>
              <a:ext uri="{28A0092B-C50C-407E-A947-70E740481C1C}">
                <a14:useLocalDpi xmlns:a14="http://schemas.microsoft.com/office/drawing/2010/main" val="0"/>
              </a:ext>
            </a:extLst>
          </a:blip>
          <a:srcRect/>
          <a:stretch>
            <a:fillRect/>
          </a:stretch>
        </p:blipFill>
        <p:spPr bwMode="gray">
          <a:xfrm>
            <a:off x="9008068" y="3226088"/>
            <a:ext cx="3183933" cy="2743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6" name="Object 5" hidden="1">
            <a:extLst>
              <a:ext uri="{FF2B5EF4-FFF2-40B4-BE49-F238E27FC236}">
                <a16:creationId xmlns:a16="http://schemas.microsoft.com/office/drawing/2014/main" id="{8E5124B0-3A92-4585-8F27-3D7F36083E90}"/>
              </a:ext>
            </a:extLst>
          </p:cNvPr>
          <p:cNvGraphicFramePr>
            <a:graphicFrameLocks noChangeAspect="1"/>
          </p:cNvGraphicFramePr>
          <p:nvPr>
            <p:custDataLst>
              <p:tags r:id="rId3"/>
            </p:custDataLst>
          </p:nvPr>
        </p:nvGraphicFramePr>
        <p:xfrm>
          <a:off x="1525589" y="1589"/>
          <a:ext cx="1588" cy="1588"/>
        </p:xfrm>
        <a:graphic>
          <a:graphicData uri="http://schemas.openxmlformats.org/presentationml/2006/ole">
            <mc:AlternateContent xmlns:mc="http://schemas.openxmlformats.org/markup-compatibility/2006">
              <mc:Choice xmlns:v="urn:schemas-microsoft-com:vml" Requires="v">
                <p:oleObj spid="_x0000_s23670" name="think-cell Slide" r:id="rId7" imgW="425" imgH="426" progId="TCLayout.ActiveDocument.1">
                  <p:embed/>
                </p:oleObj>
              </mc:Choice>
              <mc:Fallback>
                <p:oleObj name="think-cell Slide" r:id="rId7" imgW="425" imgH="426" progId="TCLayout.ActiveDocument.1">
                  <p:embed/>
                  <p:pic>
                    <p:nvPicPr>
                      <p:cNvPr id="6" name="Object 5" hidden="1">
                        <a:extLst>
                          <a:ext uri="{FF2B5EF4-FFF2-40B4-BE49-F238E27FC236}">
                            <a16:creationId xmlns:a16="http://schemas.microsoft.com/office/drawing/2014/main" id="{8E5124B0-3A92-4585-8F27-3D7F36083E90}"/>
                          </a:ext>
                        </a:extLst>
                      </p:cNvPr>
                      <p:cNvPicPr/>
                      <p:nvPr/>
                    </p:nvPicPr>
                    <p:blipFill>
                      <a:blip r:embed="rId8"/>
                      <a:stretch>
                        <a:fillRect/>
                      </a:stretch>
                    </p:blipFill>
                    <p:spPr>
                      <a:xfrm>
                        <a:off x="1525589" y="1589"/>
                        <a:ext cx="1588" cy="1588"/>
                      </a:xfrm>
                      <a:prstGeom prst="rect">
                        <a:avLst/>
                      </a:prstGeom>
                    </p:spPr>
                  </p:pic>
                </p:oleObj>
              </mc:Fallback>
            </mc:AlternateContent>
          </a:graphicData>
        </a:graphic>
      </p:graphicFrame>
      <p:sp>
        <p:nvSpPr>
          <p:cNvPr id="7" name="Rectangle 6" hidden="1">
            <a:extLst>
              <a:ext uri="{FF2B5EF4-FFF2-40B4-BE49-F238E27FC236}">
                <a16:creationId xmlns:a16="http://schemas.microsoft.com/office/drawing/2014/main" id="{3ECA6C22-BC38-4F94-9B01-12D2F57294C4}"/>
              </a:ext>
            </a:extLst>
          </p:cNvPr>
          <p:cNvSpPr/>
          <p:nvPr>
            <p:custDataLst>
              <p:tags r:id="rId4"/>
            </p:custDataLst>
          </p:nvPr>
        </p:nvSpPr>
        <p:spPr>
          <a:xfrm>
            <a:off x="1524001" y="1"/>
            <a:ext cx="158751" cy="15875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marR="0" lvl="0" indent="0" algn="ctr" defTabSz="914377" rtl="0" eaLnBrk="1" fontAlgn="auto" latinLnBrk="0" hangingPunct="1">
              <a:lnSpc>
                <a:spcPct val="90000"/>
              </a:lnSpc>
              <a:spcBef>
                <a:spcPct val="0"/>
              </a:spcBef>
              <a:spcAft>
                <a:spcPct val="0"/>
              </a:spcAft>
              <a:buClrTx/>
              <a:buSzTx/>
              <a:buFontTx/>
              <a:buNone/>
              <a:tabLst/>
              <a:defRPr/>
            </a:pPr>
            <a:endParaRPr kumimoji="0" lang="en-GB" sz="28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sym typeface="Calibri" panose="020F0502020204030204" pitchFamily="34" charset="0"/>
            </a:endParaRPr>
          </a:p>
        </p:txBody>
      </p:sp>
      <p:sp>
        <p:nvSpPr>
          <p:cNvPr id="9" name="Slide Number Placeholder 8"/>
          <p:cNvSpPr>
            <a:spLocks noGrp="1"/>
          </p:cNvSpPr>
          <p:nvPr>
            <p:ph type="sldNum" sz="quarter" idx="12"/>
          </p:nvPr>
        </p:nvSpPr>
        <p:spPr/>
        <p:txBody>
          <a:bodyPr/>
          <a:lstStyle/>
          <a:p>
            <a:pPr marL="0" marR="0" lvl="0" indent="0" algn="r" defTabSz="914377" rtl="0" eaLnBrk="1" fontAlgn="auto" latinLnBrk="0" hangingPunct="1">
              <a:lnSpc>
                <a:spcPct val="100000"/>
              </a:lnSpc>
              <a:spcBef>
                <a:spcPts val="0"/>
              </a:spcBef>
              <a:spcAft>
                <a:spcPts val="0"/>
              </a:spcAft>
              <a:buClrTx/>
              <a:buSzTx/>
              <a:buFontTx/>
              <a:buNone/>
              <a:tabLst/>
              <a:defRPr/>
            </a:pPr>
            <a:fld id="{C77C6C3F-668B-4AF5-BFA9-0F657EB068D6}" type="slidenum">
              <a:rPr kumimoji="0" lang="pl-PL"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pPr marL="0" marR="0" lvl="0" indent="0" algn="r" defTabSz="914377" rtl="0" eaLnBrk="1" fontAlgn="auto" latinLnBrk="0" hangingPunct="1">
                <a:lnSpc>
                  <a:spcPct val="100000"/>
                </a:lnSpc>
                <a:spcBef>
                  <a:spcPts val="0"/>
                </a:spcBef>
                <a:spcAft>
                  <a:spcPts val="0"/>
                </a:spcAft>
                <a:buClrTx/>
                <a:buSzTx/>
                <a:buFontTx/>
                <a:buNone/>
                <a:tabLst/>
                <a:defRPr/>
              </a:pPr>
              <a:t>36</a:t>
            </a:fld>
            <a:endParaRPr kumimoji="0" lang="pl-PL"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2" name="Tytuł 1">
            <a:extLst>
              <a:ext uri="{FF2B5EF4-FFF2-40B4-BE49-F238E27FC236}">
                <a16:creationId xmlns:a16="http://schemas.microsoft.com/office/drawing/2014/main" id="{DA12DFBB-F130-407B-9144-7CE7D934051D}"/>
              </a:ext>
            </a:extLst>
          </p:cNvPr>
          <p:cNvSpPr>
            <a:spLocks noGrp="1"/>
          </p:cNvSpPr>
          <p:nvPr>
            <p:ph type="title"/>
          </p:nvPr>
        </p:nvSpPr>
        <p:spPr>
          <a:xfrm>
            <a:off x="717430" y="399630"/>
            <a:ext cx="10515600" cy="523875"/>
          </a:xfrm>
        </p:spPr>
        <p:txBody>
          <a:bodyPr>
            <a:noAutofit/>
          </a:bodyPr>
          <a:lstStyle/>
          <a:p>
            <a:r>
              <a:rPr lang="en-GB" dirty="0" err="1">
                <a:latin typeface="Calibri"/>
                <a:cs typeface="Calibri"/>
              </a:rPr>
              <a:t>Übersicht</a:t>
            </a:r>
            <a:r>
              <a:rPr lang="en-GB" dirty="0">
                <a:latin typeface="Calibri"/>
                <a:cs typeface="Calibri"/>
              </a:rPr>
              <a:t> der </a:t>
            </a:r>
            <a:r>
              <a:rPr lang="en-GB" dirty="0" err="1">
                <a:latin typeface="Calibri"/>
                <a:cs typeface="Calibri"/>
              </a:rPr>
              <a:t>abgedeckten</a:t>
            </a:r>
            <a:r>
              <a:rPr lang="en-GB" dirty="0">
                <a:latin typeface="Calibri"/>
                <a:cs typeface="Calibri"/>
              </a:rPr>
              <a:t> </a:t>
            </a:r>
            <a:r>
              <a:rPr lang="en-GB" dirty="0" err="1">
                <a:latin typeface="Calibri"/>
                <a:cs typeface="Calibri"/>
              </a:rPr>
              <a:t>Themen</a:t>
            </a:r>
            <a:endParaRPr lang="pl-PL" dirty="0">
              <a:latin typeface="Calibri"/>
              <a:cs typeface="Calibri"/>
            </a:endParaRPr>
          </a:p>
        </p:txBody>
      </p:sp>
      <p:sp>
        <p:nvSpPr>
          <p:cNvPr id="27" name="Rectangle 26">
            <a:extLst>
              <a:ext uri="{FF2B5EF4-FFF2-40B4-BE49-F238E27FC236}">
                <a16:creationId xmlns:a16="http://schemas.microsoft.com/office/drawing/2014/main" id="{1CCDDC74-6C21-4CCA-9617-B53A8F9092B0}"/>
              </a:ext>
            </a:extLst>
          </p:cNvPr>
          <p:cNvSpPr/>
          <p:nvPr/>
        </p:nvSpPr>
        <p:spPr>
          <a:xfrm>
            <a:off x="1867107" y="1207568"/>
            <a:ext cx="7486306" cy="276253"/>
          </a:xfrm>
          <a:prstGeom prst="rect">
            <a:avLst/>
          </a:prstGeom>
          <a:solidFill>
            <a:schemeClr val="bg1"/>
          </a:solid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472C4"/>
                </a:solidFill>
                <a:effectLst/>
                <a:uLnTx/>
                <a:uFillTx/>
                <a:latin typeface="Calibri" panose="020F0502020204030204"/>
                <a:ea typeface="+mn-ea"/>
                <a:cs typeface="+mn-cs"/>
              </a:rPr>
              <a:t>Was </a:t>
            </a:r>
            <a:r>
              <a:rPr kumimoji="0" lang="en-US" sz="1800" b="1" i="0" u="none" strike="noStrike" kern="1200" cap="none" spc="0" normalizeH="0" baseline="0" noProof="0" dirty="0" err="1">
                <a:ln>
                  <a:noFill/>
                </a:ln>
                <a:solidFill>
                  <a:srgbClr val="4472C4"/>
                </a:solidFill>
                <a:effectLst/>
                <a:uLnTx/>
                <a:uFillTx/>
                <a:latin typeface="Calibri" panose="020F0502020204030204"/>
                <a:ea typeface="+mn-ea"/>
                <a:cs typeface="+mn-cs"/>
              </a:rPr>
              <a:t>ist</a:t>
            </a:r>
            <a:r>
              <a:rPr kumimoji="0" lang="en-US" sz="1800" b="1" i="0" u="none" strike="noStrike" kern="1200" cap="none" spc="0" normalizeH="0" baseline="0" noProof="0" dirty="0">
                <a:ln>
                  <a:noFill/>
                </a:ln>
                <a:solidFill>
                  <a:srgbClr val="4472C4"/>
                </a:solidFill>
                <a:effectLst/>
                <a:uLnTx/>
                <a:uFillTx/>
                <a:latin typeface="Calibri" panose="020F0502020204030204"/>
                <a:ea typeface="+mn-ea"/>
                <a:cs typeface="+mn-cs"/>
              </a:rPr>
              <a:t> EPC </a:t>
            </a:r>
            <a:r>
              <a:rPr kumimoji="0" lang="de-DE" sz="1800" b="1" i="0" u="none" strike="noStrike" kern="1200" cap="none" spc="0" normalizeH="0" baseline="0" noProof="0" dirty="0">
                <a:ln>
                  <a:noFill/>
                </a:ln>
                <a:solidFill>
                  <a:srgbClr val="4472C4"/>
                </a:solidFill>
                <a:effectLst/>
                <a:uLnTx/>
                <a:uFillTx/>
                <a:latin typeface="Calibri" panose="020F0502020204030204"/>
                <a:ea typeface="+mn-ea"/>
                <a:cs typeface="+mn-cs"/>
              </a:rPr>
              <a:t>und wer sind die relevanten Akteure</a:t>
            </a:r>
            <a:r>
              <a:rPr kumimoji="0" lang="en-US" sz="1800" b="1" i="0" u="none" strike="noStrike" kern="1200" cap="none" spc="0" normalizeH="0" baseline="0" noProof="0" dirty="0">
                <a:ln>
                  <a:noFill/>
                </a:ln>
                <a:solidFill>
                  <a:srgbClr val="4472C4"/>
                </a:solidFill>
                <a:effectLst/>
                <a:uLnTx/>
                <a:uFillTx/>
                <a:latin typeface="Calibri" panose="020F0502020204030204"/>
                <a:ea typeface="+mn-ea"/>
                <a:cs typeface="+mn-cs"/>
              </a:rPr>
              <a:t>?</a:t>
            </a:r>
          </a:p>
        </p:txBody>
      </p:sp>
      <p:grpSp>
        <p:nvGrpSpPr>
          <p:cNvPr id="28" name="Group 27">
            <a:extLst>
              <a:ext uri="{FF2B5EF4-FFF2-40B4-BE49-F238E27FC236}">
                <a16:creationId xmlns:a16="http://schemas.microsoft.com/office/drawing/2014/main" id="{04F6A885-5AC6-4A27-8321-86221D093F9A}"/>
              </a:ext>
            </a:extLst>
          </p:cNvPr>
          <p:cNvGrpSpPr/>
          <p:nvPr/>
        </p:nvGrpSpPr>
        <p:grpSpPr>
          <a:xfrm>
            <a:off x="974072" y="1537183"/>
            <a:ext cx="8379341" cy="252875"/>
            <a:chOff x="1128778" y="1187223"/>
            <a:chExt cx="8222316" cy="930194"/>
          </a:xfrm>
          <a:solidFill>
            <a:srgbClr val="FFC000"/>
          </a:solidFill>
        </p:grpSpPr>
        <p:sp>
          <p:nvSpPr>
            <p:cNvPr id="29" name="Rectangle 28">
              <a:extLst>
                <a:ext uri="{FF2B5EF4-FFF2-40B4-BE49-F238E27FC236}">
                  <a16:creationId xmlns:a16="http://schemas.microsoft.com/office/drawing/2014/main" id="{D4161997-2E41-4E3D-AB66-D3AEA12FAAB0}"/>
                </a:ext>
              </a:extLst>
            </p:cNvPr>
            <p:cNvSpPr/>
            <p:nvPr/>
          </p:nvSpPr>
          <p:spPr>
            <a:xfrm>
              <a:off x="1128778" y="1187223"/>
              <a:ext cx="729205" cy="930194"/>
            </a:xfrm>
            <a:prstGeom prst="rect">
              <a:avLst/>
            </a:prstGeom>
            <a:solidFill>
              <a:srgbClr val="70AD47"/>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Calibri" panose="020F0502020204030204"/>
                  <a:ea typeface="+mn-ea"/>
                  <a:cs typeface="+mn-cs"/>
                </a:rPr>
                <a:t>2</a:t>
              </a:r>
            </a:p>
          </p:txBody>
        </p:sp>
        <p:sp>
          <p:nvSpPr>
            <p:cNvPr id="30" name="Rectangle 29">
              <a:extLst>
                <a:ext uri="{FF2B5EF4-FFF2-40B4-BE49-F238E27FC236}">
                  <a16:creationId xmlns:a16="http://schemas.microsoft.com/office/drawing/2014/main" id="{22157067-1517-4979-8519-D658AC91A4F4}"/>
                </a:ext>
              </a:extLst>
            </p:cNvPr>
            <p:cNvSpPr/>
            <p:nvPr/>
          </p:nvSpPr>
          <p:spPr>
            <a:xfrm>
              <a:off x="2005078" y="1187223"/>
              <a:ext cx="7346016" cy="930194"/>
            </a:xfrm>
            <a:prstGeom prst="rect">
              <a:avLst/>
            </a:prstGeom>
            <a:solidFill>
              <a:schemeClr val="bg1"/>
            </a:solid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err="1">
                  <a:ln>
                    <a:noFill/>
                  </a:ln>
                  <a:solidFill>
                    <a:srgbClr val="4472C4"/>
                  </a:solidFill>
                  <a:effectLst/>
                  <a:uLnTx/>
                  <a:uFillTx/>
                  <a:latin typeface="Calibri" panose="020F0502020204030204"/>
                  <a:ea typeface="+mn-ea"/>
                  <a:cs typeface="+mn-cs"/>
                </a:rPr>
                <a:t>Arten</a:t>
              </a:r>
              <a:r>
                <a:rPr kumimoji="0" lang="en-US" sz="1800" b="1" i="0" u="none" strike="noStrike" kern="1200" cap="none" spc="0" normalizeH="0" baseline="0" noProof="0" dirty="0">
                  <a:ln>
                    <a:noFill/>
                  </a:ln>
                  <a:solidFill>
                    <a:srgbClr val="4472C4"/>
                  </a:solidFill>
                  <a:effectLst/>
                  <a:uLnTx/>
                  <a:uFillTx/>
                  <a:latin typeface="Calibri" panose="020F0502020204030204"/>
                  <a:ea typeface="+mn-ea"/>
                  <a:cs typeface="+mn-cs"/>
                </a:rPr>
                <a:t> von EPC-</a:t>
              </a:r>
              <a:r>
                <a:rPr kumimoji="0" lang="en-US" sz="1800" b="1" i="0" u="none" strike="noStrike" kern="1200" cap="none" spc="0" normalizeH="0" baseline="0" noProof="0" dirty="0" err="1">
                  <a:ln>
                    <a:noFill/>
                  </a:ln>
                  <a:solidFill>
                    <a:srgbClr val="4472C4"/>
                  </a:solidFill>
                  <a:effectLst/>
                  <a:uLnTx/>
                  <a:uFillTx/>
                  <a:latin typeface="Calibri" panose="020F0502020204030204"/>
                  <a:ea typeface="+mn-ea"/>
                  <a:cs typeface="+mn-cs"/>
                </a:rPr>
                <a:t>Verträgen</a:t>
              </a:r>
              <a:endParaRPr kumimoji="0" lang="en-US" sz="1800" b="1" i="0" u="none" strike="noStrike" kern="1200" cap="none" spc="0" normalizeH="0" baseline="0" noProof="0" dirty="0">
                <a:ln>
                  <a:noFill/>
                </a:ln>
                <a:solidFill>
                  <a:srgbClr val="4472C4"/>
                </a:solidFill>
                <a:effectLst/>
                <a:uLnTx/>
                <a:uFillTx/>
                <a:latin typeface="Calibri" panose="020F0502020204030204"/>
                <a:ea typeface="+mn-ea"/>
                <a:cs typeface="+mn-cs"/>
              </a:endParaRPr>
            </a:p>
          </p:txBody>
        </p:sp>
      </p:grpSp>
      <p:grpSp>
        <p:nvGrpSpPr>
          <p:cNvPr id="34" name="Group 33">
            <a:extLst>
              <a:ext uri="{FF2B5EF4-FFF2-40B4-BE49-F238E27FC236}">
                <a16:creationId xmlns:a16="http://schemas.microsoft.com/office/drawing/2014/main" id="{54148A56-7ED1-4054-B552-C6DFF05E074E}"/>
              </a:ext>
            </a:extLst>
          </p:cNvPr>
          <p:cNvGrpSpPr/>
          <p:nvPr/>
        </p:nvGrpSpPr>
        <p:grpSpPr>
          <a:xfrm>
            <a:off x="1295168" y="1862870"/>
            <a:ext cx="8058243" cy="317095"/>
            <a:chOff x="1590893" y="1187223"/>
            <a:chExt cx="7760201" cy="930194"/>
          </a:xfrm>
        </p:grpSpPr>
        <p:sp>
          <p:nvSpPr>
            <p:cNvPr id="35" name="Rectangle 34">
              <a:extLst>
                <a:ext uri="{FF2B5EF4-FFF2-40B4-BE49-F238E27FC236}">
                  <a16:creationId xmlns:a16="http://schemas.microsoft.com/office/drawing/2014/main" id="{74ED2556-EE53-4D2B-A2F4-264A39BACF72}"/>
                </a:ext>
              </a:extLst>
            </p:cNvPr>
            <p:cNvSpPr/>
            <p:nvPr/>
          </p:nvSpPr>
          <p:spPr>
            <a:xfrm>
              <a:off x="1590893" y="1187223"/>
              <a:ext cx="729205" cy="930194"/>
            </a:xfrm>
            <a:prstGeom prst="rect">
              <a:avLst/>
            </a:prstGeom>
            <a:solidFill>
              <a:schemeClr val="accent6">
                <a:lumMod val="60000"/>
                <a:lumOff val="4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Calibri" panose="020F0502020204030204"/>
                  <a:ea typeface="+mn-ea"/>
                  <a:cs typeface="+mn-cs"/>
                </a:rPr>
                <a:t>2A</a:t>
              </a:r>
            </a:p>
          </p:txBody>
        </p:sp>
        <p:sp>
          <p:nvSpPr>
            <p:cNvPr id="36" name="Rectangle 35">
              <a:extLst>
                <a:ext uri="{FF2B5EF4-FFF2-40B4-BE49-F238E27FC236}">
                  <a16:creationId xmlns:a16="http://schemas.microsoft.com/office/drawing/2014/main" id="{2195A090-DF04-4CCF-86AE-1533D2BBC431}"/>
                </a:ext>
              </a:extLst>
            </p:cNvPr>
            <p:cNvSpPr/>
            <p:nvPr/>
          </p:nvSpPr>
          <p:spPr>
            <a:xfrm>
              <a:off x="2448234" y="1187223"/>
              <a:ext cx="6902860" cy="930194"/>
            </a:xfrm>
            <a:prstGeom prst="rect">
              <a:avLst/>
            </a:prstGeom>
            <a:solidFill>
              <a:schemeClr val="bg1"/>
            </a:solid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4472C4"/>
                  </a:solidFill>
                  <a:effectLst/>
                  <a:uLnTx/>
                  <a:uFillTx/>
                  <a:latin typeface="Calibri" panose="020F0502020204030204"/>
                  <a:ea typeface="+mn-ea"/>
                  <a:cs typeface="+mn-cs"/>
                </a:rPr>
                <a:t>Shared Savings</a:t>
              </a:r>
              <a:r>
                <a:rPr kumimoji="0" lang="en-US" sz="1800" b="1" i="0" u="none" strike="noStrike" kern="1200" cap="none" spc="0" normalizeH="0" baseline="0" noProof="0" dirty="0">
                  <a:ln>
                    <a:noFill/>
                  </a:ln>
                  <a:solidFill>
                    <a:srgbClr val="4472C4"/>
                  </a:solidFill>
                  <a:effectLst/>
                  <a:uLnTx/>
                  <a:uFillTx/>
                  <a:latin typeface="Calibri" panose="020F0502020204030204"/>
                  <a:ea typeface="+mn-ea"/>
                  <a:cs typeface="+mn-cs"/>
                </a:rPr>
                <a:t>-Modell</a:t>
              </a:r>
            </a:p>
          </p:txBody>
        </p:sp>
      </p:grpSp>
      <p:grpSp>
        <p:nvGrpSpPr>
          <p:cNvPr id="61" name="Group 60">
            <a:extLst>
              <a:ext uri="{FF2B5EF4-FFF2-40B4-BE49-F238E27FC236}">
                <a16:creationId xmlns:a16="http://schemas.microsoft.com/office/drawing/2014/main" id="{54148A56-7ED1-4054-B552-C6DFF05E074E}"/>
              </a:ext>
            </a:extLst>
          </p:cNvPr>
          <p:cNvGrpSpPr/>
          <p:nvPr/>
        </p:nvGrpSpPr>
        <p:grpSpPr>
          <a:xfrm>
            <a:off x="1295168" y="2218866"/>
            <a:ext cx="8058243" cy="317095"/>
            <a:chOff x="1590893" y="1187223"/>
            <a:chExt cx="7760201" cy="930194"/>
          </a:xfrm>
        </p:grpSpPr>
        <p:sp>
          <p:nvSpPr>
            <p:cNvPr id="62" name="Rectangle 61">
              <a:extLst>
                <a:ext uri="{FF2B5EF4-FFF2-40B4-BE49-F238E27FC236}">
                  <a16:creationId xmlns:a16="http://schemas.microsoft.com/office/drawing/2014/main" id="{74ED2556-EE53-4D2B-A2F4-264A39BACF72}"/>
                </a:ext>
              </a:extLst>
            </p:cNvPr>
            <p:cNvSpPr/>
            <p:nvPr/>
          </p:nvSpPr>
          <p:spPr>
            <a:xfrm>
              <a:off x="1590893" y="1187223"/>
              <a:ext cx="729205" cy="930194"/>
            </a:xfrm>
            <a:prstGeom prst="rect">
              <a:avLst/>
            </a:prstGeom>
            <a:solidFill>
              <a:schemeClr val="accent6">
                <a:lumMod val="60000"/>
                <a:lumOff val="4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Calibri" panose="020F0502020204030204"/>
                  <a:ea typeface="+mn-ea"/>
                  <a:cs typeface="+mn-cs"/>
                </a:rPr>
                <a:t>2B</a:t>
              </a:r>
            </a:p>
          </p:txBody>
        </p:sp>
        <p:sp>
          <p:nvSpPr>
            <p:cNvPr id="63" name="Rectangle 62">
              <a:extLst>
                <a:ext uri="{FF2B5EF4-FFF2-40B4-BE49-F238E27FC236}">
                  <a16:creationId xmlns:a16="http://schemas.microsoft.com/office/drawing/2014/main" id="{2195A090-DF04-4CCF-86AE-1533D2BBC431}"/>
                </a:ext>
              </a:extLst>
            </p:cNvPr>
            <p:cNvSpPr/>
            <p:nvPr/>
          </p:nvSpPr>
          <p:spPr>
            <a:xfrm>
              <a:off x="2448234" y="1187223"/>
              <a:ext cx="6902860" cy="930194"/>
            </a:xfrm>
            <a:prstGeom prst="rect">
              <a:avLst/>
            </a:prstGeom>
            <a:solidFill>
              <a:schemeClr val="bg1"/>
            </a:solid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4472C4"/>
                  </a:solidFill>
                  <a:effectLst/>
                  <a:uLnTx/>
                  <a:uFillTx/>
                  <a:latin typeface="Calibri" panose="020F0502020204030204"/>
                  <a:ea typeface="+mn-ea"/>
                  <a:cs typeface="+mn-cs"/>
                </a:rPr>
                <a:t>Guaranteed Savings</a:t>
              </a:r>
              <a:r>
                <a:rPr kumimoji="0" lang="en-US" sz="1800" b="1" i="0" u="none" strike="noStrike" kern="1200" cap="none" spc="0" normalizeH="0" baseline="0" noProof="0" dirty="0">
                  <a:ln>
                    <a:noFill/>
                  </a:ln>
                  <a:solidFill>
                    <a:srgbClr val="4472C4"/>
                  </a:solidFill>
                  <a:effectLst/>
                  <a:uLnTx/>
                  <a:uFillTx/>
                  <a:latin typeface="Calibri" panose="020F0502020204030204"/>
                  <a:ea typeface="+mn-ea"/>
                  <a:cs typeface="+mn-cs"/>
                </a:rPr>
                <a:t>-Modell</a:t>
              </a:r>
              <a:endParaRPr kumimoji="0" lang="en-US" sz="1800" b="1" i="1" u="none" strike="noStrike" kern="1200" cap="none" spc="0" normalizeH="0" baseline="0" noProof="0" dirty="0">
                <a:ln>
                  <a:noFill/>
                </a:ln>
                <a:solidFill>
                  <a:srgbClr val="4472C4"/>
                </a:solidFill>
                <a:effectLst/>
                <a:uLnTx/>
                <a:uFillTx/>
                <a:latin typeface="Calibri" panose="020F0502020204030204"/>
                <a:ea typeface="+mn-ea"/>
                <a:cs typeface="+mn-cs"/>
              </a:endParaRPr>
            </a:p>
          </p:txBody>
        </p:sp>
      </p:grpSp>
      <p:grpSp>
        <p:nvGrpSpPr>
          <p:cNvPr id="64" name="Group 63">
            <a:extLst>
              <a:ext uri="{FF2B5EF4-FFF2-40B4-BE49-F238E27FC236}">
                <a16:creationId xmlns:a16="http://schemas.microsoft.com/office/drawing/2014/main" id="{54148A56-7ED1-4054-B552-C6DFF05E074E}"/>
              </a:ext>
            </a:extLst>
          </p:cNvPr>
          <p:cNvGrpSpPr/>
          <p:nvPr/>
        </p:nvGrpSpPr>
        <p:grpSpPr>
          <a:xfrm>
            <a:off x="1713083" y="2582742"/>
            <a:ext cx="7640329" cy="351860"/>
            <a:chOff x="1590892" y="1187223"/>
            <a:chExt cx="7760202" cy="930194"/>
          </a:xfrm>
        </p:grpSpPr>
        <p:sp>
          <p:nvSpPr>
            <p:cNvPr id="65" name="Rectangle 64">
              <a:extLst>
                <a:ext uri="{FF2B5EF4-FFF2-40B4-BE49-F238E27FC236}">
                  <a16:creationId xmlns:a16="http://schemas.microsoft.com/office/drawing/2014/main" id="{74ED2556-EE53-4D2B-A2F4-264A39BACF72}"/>
                </a:ext>
              </a:extLst>
            </p:cNvPr>
            <p:cNvSpPr/>
            <p:nvPr/>
          </p:nvSpPr>
          <p:spPr>
            <a:xfrm>
              <a:off x="1590892" y="1187223"/>
              <a:ext cx="729205" cy="930194"/>
            </a:xfrm>
            <a:prstGeom prst="rect">
              <a:avLst/>
            </a:prstGeom>
            <a:solidFill>
              <a:schemeClr val="accent6">
                <a:lumMod val="60000"/>
                <a:lumOff val="4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Calibri" panose="020F0502020204030204"/>
                  <a:ea typeface="+mn-ea"/>
                  <a:cs typeface="+mn-cs"/>
                </a:rPr>
                <a:t>2B.1</a:t>
              </a:r>
            </a:p>
          </p:txBody>
        </p:sp>
        <p:sp>
          <p:nvSpPr>
            <p:cNvPr id="66" name="Rectangle 65">
              <a:extLst>
                <a:ext uri="{FF2B5EF4-FFF2-40B4-BE49-F238E27FC236}">
                  <a16:creationId xmlns:a16="http://schemas.microsoft.com/office/drawing/2014/main" id="{2195A090-DF04-4CCF-86AE-1533D2BBC431}"/>
                </a:ext>
              </a:extLst>
            </p:cNvPr>
            <p:cNvSpPr/>
            <p:nvPr/>
          </p:nvSpPr>
          <p:spPr>
            <a:xfrm>
              <a:off x="2448234" y="1187223"/>
              <a:ext cx="6902860" cy="930194"/>
            </a:xfrm>
            <a:prstGeom prst="rect">
              <a:avLst/>
            </a:prstGeom>
            <a:solidFill>
              <a:schemeClr val="bg1"/>
            </a:solid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err="1">
                  <a:ln>
                    <a:noFill/>
                  </a:ln>
                  <a:solidFill>
                    <a:srgbClr val="4472C4"/>
                  </a:solidFill>
                  <a:effectLst/>
                  <a:uLnTx/>
                  <a:uFillTx/>
                  <a:latin typeface="Calibri" panose="020F0502020204030204"/>
                  <a:ea typeface="+mn-ea"/>
                  <a:cs typeface="+mn-cs"/>
                </a:rPr>
                <a:t>Vorteile</a:t>
              </a:r>
              <a:r>
                <a:rPr kumimoji="0" lang="en-US" sz="1800" b="1" i="0" u="none" strike="noStrike" kern="1200" cap="none" spc="0" normalizeH="0" baseline="0" noProof="0" dirty="0">
                  <a:ln>
                    <a:noFill/>
                  </a:ln>
                  <a:solidFill>
                    <a:srgbClr val="4472C4"/>
                  </a:solidFill>
                  <a:effectLst/>
                  <a:uLnTx/>
                  <a:uFillTx/>
                  <a:latin typeface="Calibri" panose="020F0502020204030204"/>
                  <a:ea typeface="+mn-ea"/>
                  <a:cs typeface="+mn-cs"/>
                </a:rPr>
                <a:t> </a:t>
              </a:r>
              <a:r>
                <a:rPr kumimoji="0" lang="en-US" sz="1800" b="1" i="0" u="none" strike="noStrike" kern="1200" cap="none" spc="0" normalizeH="0" baseline="0" noProof="0" dirty="0" err="1">
                  <a:ln>
                    <a:noFill/>
                  </a:ln>
                  <a:solidFill>
                    <a:srgbClr val="4472C4"/>
                  </a:solidFill>
                  <a:effectLst/>
                  <a:uLnTx/>
                  <a:uFillTx/>
                  <a:latin typeface="Calibri" panose="020F0502020204030204"/>
                  <a:ea typeface="+mn-ea"/>
                  <a:cs typeface="+mn-cs"/>
                </a:rPr>
                <a:t>im</a:t>
              </a:r>
              <a:r>
                <a:rPr kumimoji="0" lang="en-US" sz="1800" b="1" i="0" u="none" strike="noStrike" kern="1200" cap="none" spc="0" normalizeH="0" baseline="0" noProof="0" dirty="0">
                  <a:ln>
                    <a:noFill/>
                  </a:ln>
                  <a:solidFill>
                    <a:srgbClr val="4472C4"/>
                  </a:solidFill>
                  <a:effectLst/>
                  <a:uLnTx/>
                  <a:uFillTx/>
                  <a:latin typeface="Calibri" panose="020F0502020204030204"/>
                  <a:ea typeface="+mn-ea"/>
                  <a:cs typeface="+mn-cs"/>
                </a:rPr>
                <a:t> Detail</a:t>
              </a:r>
            </a:p>
          </p:txBody>
        </p:sp>
      </p:grpSp>
      <p:grpSp>
        <p:nvGrpSpPr>
          <p:cNvPr id="85" name="Group 84"/>
          <p:cNvGrpSpPr/>
          <p:nvPr/>
        </p:nvGrpSpPr>
        <p:grpSpPr>
          <a:xfrm>
            <a:off x="965836" y="4015140"/>
            <a:ext cx="8379341" cy="610200"/>
            <a:chOff x="1821146" y="3184880"/>
            <a:chExt cx="8379341" cy="610200"/>
          </a:xfrm>
        </p:grpSpPr>
        <p:grpSp>
          <p:nvGrpSpPr>
            <p:cNvPr id="86" name="Group 85">
              <a:extLst>
                <a:ext uri="{FF2B5EF4-FFF2-40B4-BE49-F238E27FC236}">
                  <a16:creationId xmlns:a16="http://schemas.microsoft.com/office/drawing/2014/main" id="{793121AC-C9C5-4486-BA42-33BB6F723AFD}"/>
                </a:ext>
              </a:extLst>
            </p:cNvPr>
            <p:cNvGrpSpPr/>
            <p:nvPr/>
          </p:nvGrpSpPr>
          <p:grpSpPr>
            <a:xfrm>
              <a:off x="1821146" y="3518827"/>
              <a:ext cx="8379341" cy="276253"/>
              <a:chOff x="1128778" y="1187223"/>
              <a:chExt cx="8222316" cy="930194"/>
            </a:xfrm>
          </p:grpSpPr>
          <p:sp>
            <p:nvSpPr>
              <p:cNvPr id="90" name="Rectangle 89">
                <a:extLst>
                  <a:ext uri="{FF2B5EF4-FFF2-40B4-BE49-F238E27FC236}">
                    <a16:creationId xmlns:a16="http://schemas.microsoft.com/office/drawing/2014/main" id="{383E1335-119D-4914-8DF2-438EEAD7D3A2}"/>
                  </a:ext>
                </a:extLst>
              </p:cNvPr>
              <p:cNvSpPr/>
              <p:nvPr/>
            </p:nvSpPr>
            <p:spPr>
              <a:xfrm>
                <a:off x="1128778" y="1187223"/>
                <a:ext cx="729205" cy="930194"/>
              </a:xfrm>
              <a:prstGeom prst="rect">
                <a:avLst/>
              </a:prstGeom>
              <a:solidFill>
                <a:schemeClr val="accent6"/>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Calibri" panose="020F0502020204030204"/>
                    <a:ea typeface="+mn-ea"/>
                    <a:cs typeface="+mn-cs"/>
                  </a:rPr>
                  <a:t>7</a:t>
                </a:r>
              </a:p>
            </p:txBody>
          </p:sp>
          <p:sp>
            <p:nvSpPr>
              <p:cNvPr id="91" name="Rectangle 90">
                <a:extLst>
                  <a:ext uri="{FF2B5EF4-FFF2-40B4-BE49-F238E27FC236}">
                    <a16:creationId xmlns:a16="http://schemas.microsoft.com/office/drawing/2014/main" id="{1CCDDC74-6C21-4CCA-9617-B53A8F9092B0}"/>
                  </a:ext>
                </a:extLst>
              </p:cNvPr>
              <p:cNvSpPr/>
              <p:nvPr/>
            </p:nvSpPr>
            <p:spPr>
              <a:xfrm>
                <a:off x="2005078" y="1187223"/>
                <a:ext cx="7346016" cy="930194"/>
              </a:xfrm>
              <a:prstGeom prst="rect">
                <a:avLst/>
              </a:prstGeom>
              <a:solidFill>
                <a:schemeClr val="bg1"/>
              </a:solid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err="1">
                    <a:ln>
                      <a:noFill/>
                    </a:ln>
                    <a:solidFill>
                      <a:srgbClr val="4472C4"/>
                    </a:solidFill>
                    <a:effectLst/>
                    <a:uLnTx/>
                    <a:uFillTx/>
                    <a:latin typeface="Calibri" panose="020F0502020204030204"/>
                    <a:ea typeface="+mn-ea"/>
                    <a:cs typeface="+mn-cs"/>
                  </a:rPr>
                  <a:t>Fallstudie</a:t>
                </a:r>
                <a:r>
                  <a:rPr kumimoji="0" lang="en-US" sz="1800" b="1" i="0" u="none" strike="noStrike" kern="1200" cap="none" spc="0" normalizeH="0" baseline="0" noProof="0" dirty="0">
                    <a:ln>
                      <a:noFill/>
                    </a:ln>
                    <a:solidFill>
                      <a:srgbClr val="4472C4"/>
                    </a:solidFill>
                    <a:effectLst/>
                    <a:uLnTx/>
                    <a:uFillTx/>
                    <a:latin typeface="Calibri" panose="020F0502020204030204"/>
                    <a:ea typeface="+mn-ea"/>
                    <a:cs typeface="+mn-cs"/>
                  </a:rPr>
                  <a:t>	</a:t>
                </a:r>
              </a:p>
            </p:txBody>
          </p:sp>
        </p:grpSp>
        <p:grpSp>
          <p:nvGrpSpPr>
            <p:cNvPr id="87" name="Group 86">
              <a:extLst>
                <a:ext uri="{FF2B5EF4-FFF2-40B4-BE49-F238E27FC236}">
                  <a16:creationId xmlns:a16="http://schemas.microsoft.com/office/drawing/2014/main" id="{793121AC-C9C5-4486-BA42-33BB6F723AFD}"/>
                </a:ext>
              </a:extLst>
            </p:cNvPr>
            <p:cNvGrpSpPr/>
            <p:nvPr/>
          </p:nvGrpSpPr>
          <p:grpSpPr>
            <a:xfrm>
              <a:off x="1821146" y="3184880"/>
              <a:ext cx="8379341" cy="276253"/>
              <a:chOff x="1128778" y="1187223"/>
              <a:chExt cx="8222316" cy="930194"/>
            </a:xfrm>
          </p:grpSpPr>
          <p:sp>
            <p:nvSpPr>
              <p:cNvPr id="88" name="Rectangle 87">
                <a:extLst>
                  <a:ext uri="{FF2B5EF4-FFF2-40B4-BE49-F238E27FC236}">
                    <a16:creationId xmlns:a16="http://schemas.microsoft.com/office/drawing/2014/main" id="{383E1335-119D-4914-8DF2-438EEAD7D3A2}"/>
                  </a:ext>
                </a:extLst>
              </p:cNvPr>
              <p:cNvSpPr/>
              <p:nvPr/>
            </p:nvSpPr>
            <p:spPr>
              <a:xfrm>
                <a:off x="1128778" y="1187223"/>
                <a:ext cx="729205" cy="930194"/>
              </a:xfrm>
              <a:prstGeom prst="rect">
                <a:avLst/>
              </a:prstGeom>
              <a:solidFill>
                <a:schemeClr val="accent6"/>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Calibri" panose="020F0502020204030204"/>
                    <a:ea typeface="+mn-ea"/>
                    <a:cs typeface="+mn-cs"/>
                  </a:rPr>
                  <a:t>6</a:t>
                </a:r>
              </a:p>
            </p:txBody>
          </p:sp>
          <p:sp>
            <p:nvSpPr>
              <p:cNvPr id="89" name="Rectangle 88">
                <a:extLst>
                  <a:ext uri="{FF2B5EF4-FFF2-40B4-BE49-F238E27FC236}">
                    <a16:creationId xmlns:a16="http://schemas.microsoft.com/office/drawing/2014/main" id="{1CCDDC74-6C21-4CCA-9617-B53A8F9092B0}"/>
                  </a:ext>
                </a:extLst>
              </p:cNvPr>
              <p:cNvSpPr/>
              <p:nvPr/>
            </p:nvSpPr>
            <p:spPr>
              <a:xfrm>
                <a:off x="2005078" y="1187223"/>
                <a:ext cx="7346016" cy="930194"/>
              </a:xfrm>
              <a:prstGeom prst="rect">
                <a:avLst/>
              </a:prstGeom>
              <a:solidFill>
                <a:schemeClr val="bg1"/>
              </a:solid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472C4"/>
                    </a:solidFill>
                    <a:effectLst/>
                    <a:uLnTx/>
                    <a:uFillTx/>
                    <a:latin typeface="Calibri" panose="020F0502020204030204"/>
                    <a:ea typeface="+mn-ea"/>
                    <a:cs typeface="+mn-cs"/>
                  </a:rPr>
                  <a:t>EPC und die EU </a:t>
                </a:r>
              </a:p>
            </p:txBody>
          </p:sp>
        </p:grpSp>
      </p:grpSp>
      <p:grpSp>
        <p:nvGrpSpPr>
          <p:cNvPr id="94" name="Group 93">
            <a:extLst>
              <a:ext uri="{FF2B5EF4-FFF2-40B4-BE49-F238E27FC236}">
                <a16:creationId xmlns:a16="http://schemas.microsoft.com/office/drawing/2014/main" id="{793121AC-C9C5-4486-BA42-33BB6F723AFD}"/>
              </a:ext>
            </a:extLst>
          </p:cNvPr>
          <p:cNvGrpSpPr/>
          <p:nvPr/>
        </p:nvGrpSpPr>
        <p:grpSpPr>
          <a:xfrm>
            <a:off x="969952" y="4690517"/>
            <a:ext cx="8379341" cy="276253"/>
            <a:chOff x="1128778" y="1187223"/>
            <a:chExt cx="8222316" cy="930194"/>
          </a:xfrm>
        </p:grpSpPr>
        <p:sp>
          <p:nvSpPr>
            <p:cNvPr id="95" name="Rectangle 94">
              <a:extLst>
                <a:ext uri="{FF2B5EF4-FFF2-40B4-BE49-F238E27FC236}">
                  <a16:creationId xmlns:a16="http://schemas.microsoft.com/office/drawing/2014/main" id="{383E1335-119D-4914-8DF2-438EEAD7D3A2}"/>
                </a:ext>
              </a:extLst>
            </p:cNvPr>
            <p:cNvSpPr/>
            <p:nvPr/>
          </p:nvSpPr>
          <p:spPr>
            <a:xfrm>
              <a:off x="1128778" y="1187223"/>
              <a:ext cx="729205" cy="930194"/>
            </a:xfrm>
            <a:prstGeom prst="rect">
              <a:avLst/>
            </a:prstGeom>
            <a:solidFill>
              <a:schemeClr val="accent6"/>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Calibri" panose="020F0502020204030204"/>
                  <a:ea typeface="+mn-ea"/>
                  <a:cs typeface="+mn-cs"/>
                </a:rPr>
                <a:t>8</a:t>
              </a:r>
            </a:p>
          </p:txBody>
        </p:sp>
        <p:sp>
          <p:nvSpPr>
            <p:cNvPr id="96" name="Rectangle 95">
              <a:extLst>
                <a:ext uri="{FF2B5EF4-FFF2-40B4-BE49-F238E27FC236}">
                  <a16:creationId xmlns:a16="http://schemas.microsoft.com/office/drawing/2014/main" id="{1CCDDC74-6C21-4CCA-9617-B53A8F9092B0}"/>
                </a:ext>
              </a:extLst>
            </p:cNvPr>
            <p:cNvSpPr/>
            <p:nvPr/>
          </p:nvSpPr>
          <p:spPr>
            <a:xfrm>
              <a:off x="2005078" y="1187223"/>
              <a:ext cx="7346016" cy="930194"/>
            </a:xfrm>
            <a:prstGeom prst="rect">
              <a:avLst/>
            </a:prstGeom>
            <a:solidFill>
              <a:schemeClr val="bg1"/>
            </a:solid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err="1">
                  <a:ln>
                    <a:noFill/>
                  </a:ln>
                  <a:solidFill>
                    <a:srgbClr val="4472C4"/>
                  </a:solidFill>
                  <a:effectLst/>
                  <a:uLnTx/>
                  <a:uFillTx/>
                  <a:latin typeface="Calibri" panose="020F0502020204030204"/>
                  <a:ea typeface="+mn-ea"/>
                  <a:cs typeface="+mn-cs"/>
                </a:rPr>
                <a:t>Beispiele</a:t>
              </a:r>
              <a:r>
                <a:rPr kumimoji="0" lang="en-US" sz="1800" b="1" i="0" u="none" strike="noStrike" kern="1200" cap="none" spc="0" normalizeH="0" baseline="0" noProof="0" dirty="0">
                  <a:ln>
                    <a:noFill/>
                  </a:ln>
                  <a:solidFill>
                    <a:srgbClr val="4472C4"/>
                  </a:solidFill>
                  <a:effectLst/>
                  <a:uLnTx/>
                  <a:uFillTx/>
                  <a:latin typeface="Calibri" panose="020F0502020204030204"/>
                  <a:ea typeface="+mn-ea"/>
                  <a:cs typeface="+mn-cs"/>
                </a:rPr>
                <a:t> und </a:t>
              </a:r>
              <a:r>
                <a:rPr kumimoji="0" lang="en-US" sz="1800" b="1" i="0" u="none" strike="noStrike" kern="1200" cap="none" spc="0" normalizeH="0" baseline="0" noProof="0" dirty="0" err="1">
                  <a:ln>
                    <a:noFill/>
                  </a:ln>
                  <a:solidFill>
                    <a:srgbClr val="4472C4"/>
                  </a:solidFill>
                  <a:effectLst/>
                  <a:uLnTx/>
                  <a:uFillTx/>
                  <a:latin typeface="Calibri" panose="020F0502020204030204"/>
                  <a:ea typeface="+mn-ea"/>
                  <a:cs typeface="+mn-cs"/>
                </a:rPr>
                <a:t>Fallstudien</a:t>
              </a:r>
              <a:endParaRPr kumimoji="0" lang="en-US" sz="1800" b="1" i="0" u="none" strike="noStrike" kern="1200" cap="none" spc="0" normalizeH="0" baseline="0" noProof="0" dirty="0">
                <a:ln>
                  <a:noFill/>
                </a:ln>
                <a:solidFill>
                  <a:srgbClr val="4472C4"/>
                </a:solidFill>
                <a:effectLst/>
                <a:uLnTx/>
                <a:uFillTx/>
                <a:latin typeface="Calibri" panose="020F0502020204030204"/>
                <a:ea typeface="+mn-ea"/>
                <a:cs typeface="+mn-cs"/>
              </a:endParaRPr>
            </a:p>
          </p:txBody>
        </p:sp>
      </p:grpSp>
      <p:grpSp>
        <p:nvGrpSpPr>
          <p:cNvPr id="48" name="Group 47">
            <a:extLst>
              <a:ext uri="{FF2B5EF4-FFF2-40B4-BE49-F238E27FC236}">
                <a16:creationId xmlns:a16="http://schemas.microsoft.com/office/drawing/2014/main" id="{04F6A885-5AC6-4A27-8321-86221D093F9A}"/>
              </a:ext>
            </a:extLst>
          </p:cNvPr>
          <p:cNvGrpSpPr/>
          <p:nvPr/>
        </p:nvGrpSpPr>
        <p:grpSpPr>
          <a:xfrm>
            <a:off x="969952" y="3014406"/>
            <a:ext cx="8379341" cy="252875"/>
            <a:chOff x="1128778" y="1187223"/>
            <a:chExt cx="8222316" cy="930194"/>
          </a:xfrm>
          <a:solidFill>
            <a:schemeClr val="bg1"/>
          </a:solidFill>
        </p:grpSpPr>
        <p:sp>
          <p:nvSpPr>
            <p:cNvPr id="49" name="Rectangle 48">
              <a:extLst>
                <a:ext uri="{FF2B5EF4-FFF2-40B4-BE49-F238E27FC236}">
                  <a16:creationId xmlns:a16="http://schemas.microsoft.com/office/drawing/2014/main" id="{D4161997-2E41-4E3D-AB66-D3AEA12FAAB0}"/>
                </a:ext>
              </a:extLst>
            </p:cNvPr>
            <p:cNvSpPr/>
            <p:nvPr/>
          </p:nvSpPr>
          <p:spPr>
            <a:xfrm>
              <a:off x="1128778" y="1187223"/>
              <a:ext cx="729205" cy="930194"/>
            </a:xfrm>
            <a:prstGeom prst="rect">
              <a:avLst/>
            </a:prstGeom>
            <a:solidFill>
              <a:srgbClr val="70AD47"/>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Calibri" panose="020F0502020204030204"/>
                  <a:ea typeface="+mn-ea"/>
                  <a:cs typeface="+mn-cs"/>
                </a:rPr>
                <a:t>3</a:t>
              </a:r>
            </a:p>
          </p:txBody>
        </p:sp>
        <p:sp>
          <p:nvSpPr>
            <p:cNvPr id="51" name="Rectangle 50">
              <a:extLst>
                <a:ext uri="{FF2B5EF4-FFF2-40B4-BE49-F238E27FC236}">
                  <a16:creationId xmlns:a16="http://schemas.microsoft.com/office/drawing/2014/main" id="{22157067-1517-4979-8519-D658AC91A4F4}"/>
                </a:ext>
              </a:extLst>
            </p:cNvPr>
            <p:cNvSpPr/>
            <p:nvPr/>
          </p:nvSpPr>
          <p:spPr>
            <a:xfrm>
              <a:off x="2005078" y="1187223"/>
              <a:ext cx="7346016" cy="930194"/>
            </a:xfrm>
            <a:prstGeom prst="rect">
              <a:avLst/>
            </a:prstGeom>
            <a:grp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472C4"/>
                  </a:solidFill>
                  <a:effectLst/>
                  <a:uLnTx/>
                  <a:uFillTx/>
                  <a:latin typeface="Calibri" panose="020F0502020204030204"/>
                  <a:ea typeface="+mn-ea"/>
                  <a:cs typeface="+mn-cs"/>
                </a:rPr>
                <a:t>EPC-</a:t>
              </a:r>
              <a:r>
                <a:rPr kumimoji="0" lang="en-US" sz="1800" b="1" i="0" u="none" strike="noStrike" kern="1200" cap="none" spc="0" normalizeH="0" baseline="0" noProof="0" dirty="0" err="1">
                  <a:ln>
                    <a:noFill/>
                  </a:ln>
                  <a:solidFill>
                    <a:srgbClr val="4472C4"/>
                  </a:solidFill>
                  <a:effectLst/>
                  <a:uLnTx/>
                  <a:uFillTx/>
                  <a:latin typeface="Calibri" panose="020F0502020204030204"/>
                  <a:ea typeface="+mn-ea"/>
                  <a:cs typeface="+mn-cs"/>
                </a:rPr>
                <a:t>Prozess</a:t>
              </a:r>
              <a:endParaRPr kumimoji="0" lang="en-US" sz="1800" b="1" i="0" u="none" strike="noStrike" kern="1200" cap="none" spc="0" normalizeH="0" baseline="0" noProof="0" dirty="0">
                <a:ln>
                  <a:noFill/>
                </a:ln>
                <a:solidFill>
                  <a:srgbClr val="4472C4"/>
                </a:solidFill>
                <a:effectLst/>
                <a:uLnTx/>
                <a:uFillTx/>
                <a:latin typeface="Calibri" panose="020F0502020204030204"/>
                <a:ea typeface="+mn-ea"/>
                <a:cs typeface="+mn-cs"/>
              </a:endParaRPr>
            </a:p>
          </p:txBody>
        </p:sp>
      </p:grpSp>
      <p:grpSp>
        <p:nvGrpSpPr>
          <p:cNvPr id="52" name="Group 51">
            <a:extLst>
              <a:ext uri="{FF2B5EF4-FFF2-40B4-BE49-F238E27FC236}">
                <a16:creationId xmlns:a16="http://schemas.microsoft.com/office/drawing/2014/main" id="{04F6A885-5AC6-4A27-8321-86221D093F9A}"/>
              </a:ext>
            </a:extLst>
          </p:cNvPr>
          <p:cNvGrpSpPr/>
          <p:nvPr/>
        </p:nvGrpSpPr>
        <p:grpSpPr>
          <a:xfrm>
            <a:off x="969952" y="3347085"/>
            <a:ext cx="8379341" cy="252875"/>
            <a:chOff x="1128778" y="1187223"/>
            <a:chExt cx="8222316" cy="930194"/>
          </a:xfrm>
          <a:solidFill>
            <a:srgbClr val="FFC000"/>
          </a:solidFill>
        </p:grpSpPr>
        <p:sp>
          <p:nvSpPr>
            <p:cNvPr id="53" name="Rectangle 52">
              <a:extLst>
                <a:ext uri="{FF2B5EF4-FFF2-40B4-BE49-F238E27FC236}">
                  <a16:creationId xmlns:a16="http://schemas.microsoft.com/office/drawing/2014/main" id="{D4161997-2E41-4E3D-AB66-D3AEA12FAAB0}"/>
                </a:ext>
              </a:extLst>
            </p:cNvPr>
            <p:cNvSpPr/>
            <p:nvPr/>
          </p:nvSpPr>
          <p:spPr>
            <a:xfrm>
              <a:off x="1128778" y="1187223"/>
              <a:ext cx="729205" cy="930194"/>
            </a:xfrm>
            <a:prstGeom prst="rect">
              <a:avLst/>
            </a:prstGeom>
            <a:grp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Calibri" panose="020F0502020204030204"/>
                  <a:ea typeface="+mn-ea"/>
                  <a:cs typeface="+mn-cs"/>
                </a:rPr>
                <a:t>4</a:t>
              </a:r>
            </a:p>
          </p:txBody>
        </p:sp>
        <p:sp>
          <p:nvSpPr>
            <p:cNvPr id="54" name="Rectangle 53">
              <a:extLst>
                <a:ext uri="{FF2B5EF4-FFF2-40B4-BE49-F238E27FC236}">
                  <a16:creationId xmlns:a16="http://schemas.microsoft.com/office/drawing/2014/main" id="{22157067-1517-4979-8519-D658AC91A4F4}"/>
                </a:ext>
              </a:extLst>
            </p:cNvPr>
            <p:cNvSpPr/>
            <p:nvPr/>
          </p:nvSpPr>
          <p:spPr>
            <a:xfrm>
              <a:off x="2005078" y="1187223"/>
              <a:ext cx="7346016" cy="930194"/>
            </a:xfrm>
            <a:prstGeom prst="rect">
              <a:avLst/>
            </a:prstGeom>
            <a:grp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472C4"/>
                  </a:solidFill>
                  <a:effectLst/>
                  <a:uLnTx/>
                  <a:uFillTx/>
                  <a:latin typeface="Calibri" panose="020F0502020204030204"/>
                  <a:ea typeface="+mn-ea"/>
                  <a:cs typeface="+mn-cs"/>
                </a:rPr>
                <a:t>EPC-</a:t>
              </a:r>
              <a:r>
                <a:rPr kumimoji="0" lang="en-US" sz="1800" b="1" i="0" u="none" strike="noStrike" kern="1200" cap="none" spc="0" normalizeH="0" baseline="0" noProof="0" dirty="0" err="1">
                  <a:ln>
                    <a:noFill/>
                  </a:ln>
                  <a:solidFill>
                    <a:srgbClr val="4472C4"/>
                  </a:solidFill>
                  <a:effectLst/>
                  <a:uLnTx/>
                  <a:uFillTx/>
                  <a:latin typeface="Calibri" panose="020F0502020204030204"/>
                  <a:ea typeface="+mn-ea"/>
                  <a:cs typeface="+mn-cs"/>
                </a:rPr>
                <a:t>Finanzierung</a:t>
              </a:r>
              <a:endParaRPr kumimoji="0" lang="en-US" sz="1800" b="1" i="0" u="none" strike="noStrike" kern="1200" cap="none" spc="0" normalizeH="0" baseline="0" noProof="0" dirty="0">
                <a:ln>
                  <a:noFill/>
                </a:ln>
                <a:solidFill>
                  <a:srgbClr val="4472C4"/>
                </a:solidFill>
                <a:effectLst/>
                <a:uLnTx/>
                <a:uFillTx/>
                <a:latin typeface="Calibri" panose="020F0502020204030204"/>
                <a:ea typeface="+mn-ea"/>
                <a:cs typeface="+mn-cs"/>
              </a:endParaRPr>
            </a:p>
          </p:txBody>
        </p:sp>
      </p:grpSp>
      <p:grpSp>
        <p:nvGrpSpPr>
          <p:cNvPr id="55" name="Group 54">
            <a:extLst>
              <a:ext uri="{FF2B5EF4-FFF2-40B4-BE49-F238E27FC236}">
                <a16:creationId xmlns:a16="http://schemas.microsoft.com/office/drawing/2014/main" id="{04F6A885-5AC6-4A27-8321-86221D093F9A}"/>
              </a:ext>
            </a:extLst>
          </p:cNvPr>
          <p:cNvGrpSpPr/>
          <p:nvPr/>
        </p:nvGrpSpPr>
        <p:grpSpPr>
          <a:xfrm>
            <a:off x="969952" y="3682338"/>
            <a:ext cx="8379341" cy="252875"/>
            <a:chOff x="1128778" y="1187223"/>
            <a:chExt cx="8222316" cy="930194"/>
          </a:xfrm>
          <a:solidFill>
            <a:srgbClr val="FFC000"/>
          </a:solidFill>
        </p:grpSpPr>
        <p:sp>
          <p:nvSpPr>
            <p:cNvPr id="56" name="Rectangle 55">
              <a:extLst>
                <a:ext uri="{FF2B5EF4-FFF2-40B4-BE49-F238E27FC236}">
                  <a16:creationId xmlns:a16="http://schemas.microsoft.com/office/drawing/2014/main" id="{D4161997-2E41-4E3D-AB66-D3AEA12FAAB0}"/>
                </a:ext>
              </a:extLst>
            </p:cNvPr>
            <p:cNvSpPr/>
            <p:nvPr/>
          </p:nvSpPr>
          <p:spPr>
            <a:xfrm>
              <a:off x="1128778" y="1187223"/>
              <a:ext cx="729205" cy="930194"/>
            </a:xfrm>
            <a:prstGeom prst="rect">
              <a:avLst/>
            </a:prstGeom>
            <a:solidFill>
              <a:schemeClr val="accent6"/>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Calibri" panose="020F0502020204030204"/>
                  <a:ea typeface="+mn-ea"/>
                  <a:cs typeface="+mn-cs"/>
                </a:rPr>
                <a:t>5</a:t>
              </a:r>
            </a:p>
          </p:txBody>
        </p:sp>
        <p:sp>
          <p:nvSpPr>
            <p:cNvPr id="57" name="Rectangle 56">
              <a:extLst>
                <a:ext uri="{FF2B5EF4-FFF2-40B4-BE49-F238E27FC236}">
                  <a16:creationId xmlns:a16="http://schemas.microsoft.com/office/drawing/2014/main" id="{22157067-1517-4979-8519-D658AC91A4F4}"/>
                </a:ext>
              </a:extLst>
            </p:cNvPr>
            <p:cNvSpPr/>
            <p:nvPr/>
          </p:nvSpPr>
          <p:spPr>
            <a:xfrm>
              <a:off x="2005078" y="1187223"/>
              <a:ext cx="7346016" cy="930194"/>
            </a:xfrm>
            <a:prstGeom prst="rect">
              <a:avLst/>
            </a:prstGeom>
            <a:no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77">
                <a:defRPr/>
              </a:pPr>
              <a:r>
                <a:rPr lang="en-US" b="1" dirty="0">
                  <a:solidFill>
                    <a:srgbClr val="4472C4"/>
                  </a:solidFill>
                </a:rPr>
                <a:t>EPC-</a:t>
              </a:r>
              <a:r>
                <a:rPr lang="en-US" b="1" dirty="0" err="1">
                  <a:solidFill>
                    <a:srgbClr val="4472C4"/>
                  </a:solidFill>
                </a:rPr>
                <a:t>Barrieren</a:t>
              </a:r>
              <a:endParaRPr lang="en-US" b="1" dirty="0">
                <a:solidFill>
                  <a:srgbClr val="4472C4"/>
                </a:solidFill>
              </a:endParaRPr>
            </a:p>
          </p:txBody>
        </p:sp>
      </p:grpSp>
      <p:sp>
        <p:nvSpPr>
          <p:cNvPr id="41" name="Rectangle 25">
            <a:extLst>
              <a:ext uri="{FF2B5EF4-FFF2-40B4-BE49-F238E27FC236}">
                <a16:creationId xmlns:a16="http://schemas.microsoft.com/office/drawing/2014/main" id="{8E74C09D-8ABE-455B-B74F-4804D68AEDA6}"/>
              </a:ext>
            </a:extLst>
          </p:cNvPr>
          <p:cNvSpPr/>
          <p:nvPr/>
        </p:nvSpPr>
        <p:spPr>
          <a:xfrm>
            <a:off x="974072" y="1207568"/>
            <a:ext cx="743131" cy="276253"/>
          </a:xfrm>
          <a:prstGeom prst="rect">
            <a:avLst/>
          </a:prstGeom>
          <a:solidFill>
            <a:srgbClr val="70AD47"/>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Calibri" panose="020F0502020204030204"/>
                <a:ea typeface="+mn-ea"/>
                <a:cs typeface="+mn-cs"/>
              </a:rPr>
              <a:t>1</a:t>
            </a:r>
          </a:p>
        </p:txBody>
      </p:sp>
    </p:spTree>
    <p:extLst>
      <p:ext uri="{BB962C8B-B14F-4D97-AF65-F5344CB8AC3E}">
        <p14:creationId xmlns:p14="http://schemas.microsoft.com/office/powerpoint/2010/main" val="89170336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38200" y="1261533"/>
            <a:ext cx="10515600" cy="1303029"/>
          </a:xfrm>
        </p:spPr>
        <p:txBody>
          <a:bodyPr>
            <a:normAutofit/>
          </a:bodyPr>
          <a:lstStyle/>
          <a:p>
            <a:r>
              <a:rPr lang="de-DE" sz="2400" dirty="0"/>
              <a:t>Die Finanzierungsart hat </a:t>
            </a:r>
            <a:r>
              <a:rPr lang="de-DE" sz="2400" b="1" dirty="0"/>
              <a:t>entscheidenden Einfluss auf die Stakeholder-Strukturen.</a:t>
            </a:r>
            <a:endParaRPr lang="en-US" sz="2400" b="1" dirty="0"/>
          </a:p>
          <a:p>
            <a:r>
              <a:rPr lang="de-DE" sz="2400" dirty="0"/>
              <a:t>Man muss beachten, </a:t>
            </a:r>
            <a:r>
              <a:rPr lang="de-DE" sz="2400" b="1" dirty="0"/>
              <a:t>wer</a:t>
            </a:r>
            <a:r>
              <a:rPr lang="de-DE" sz="2400" dirty="0"/>
              <a:t> für die Finanzierung verantwortlich ist:</a:t>
            </a:r>
            <a:endParaRPr lang="en-US" sz="2400" dirty="0"/>
          </a:p>
        </p:txBody>
      </p:sp>
      <p:sp>
        <p:nvSpPr>
          <p:cNvPr id="3" name="Slide Number Placeholder 2"/>
          <p:cNvSpPr>
            <a:spLocks noGrp="1"/>
          </p:cNvSpPr>
          <p:nvPr>
            <p:ph type="sldNum" sz="quarter" idx="12"/>
          </p:nvPr>
        </p:nvSpPr>
        <p:spPr/>
        <p:txBody>
          <a:bodyPr/>
          <a:lstStyle/>
          <a:p>
            <a:fld id="{C77C6C3F-668B-4AF5-BFA9-0F657EB068D6}" type="slidenum">
              <a:rPr lang="pl-PL" smtClean="0"/>
              <a:pPr/>
              <a:t>37</a:t>
            </a:fld>
            <a:endParaRPr lang="pl-PL" dirty="0"/>
          </a:p>
        </p:txBody>
      </p:sp>
      <p:sp>
        <p:nvSpPr>
          <p:cNvPr id="4" name="Title 3"/>
          <p:cNvSpPr>
            <a:spLocks noGrp="1"/>
          </p:cNvSpPr>
          <p:nvPr>
            <p:ph type="title"/>
          </p:nvPr>
        </p:nvSpPr>
        <p:spPr/>
        <p:txBody>
          <a:bodyPr/>
          <a:lstStyle/>
          <a:p>
            <a:r>
              <a:rPr lang="en-US" dirty="0"/>
              <a:t>EPC-</a:t>
            </a:r>
            <a:r>
              <a:rPr lang="en-US" dirty="0" err="1"/>
              <a:t>Finanzierung</a:t>
            </a:r>
            <a:endParaRPr lang="en-US" dirty="0"/>
          </a:p>
        </p:txBody>
      </p:sp>
      <p:graphicFrame>
        <p:nvGraphicFramePr>
          <p:cNvPr id="8" name="Diagram 7"/>
          <p:cNvGraphicFramePr/>
          <p:nvPr>
            <p:extLst>
              <p:ext uri="{D42A27DB-BD31-4B8C-83A1-F6EECF244321}">
                <p14:modId xmlns:p14="http://schemas.microsoft.com/office/powerpoint/2010/main" val="182590897"/>
              </p:ext>
            </p:extLst>
          </p:nvPr>
        </p:nvGraphicFramePr>
        <p:xfrm>
          <a:off x="898586" y="2506694"/>
          <a:ext cx="10455214" cy="34163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9" name="Rectangle 8">
            <a:extLst>
              <a:ext uri="{FF2B5EF4-FFF2-40B4-BE49-F238E27FC236}">
                <a16:creationId xmlns:a16="http://schemas.microsoft.com/office/drawing/2014/main" id="{383E1335-119D-4914-8DF2-438EEAD7D3A2}"/>
              </a:ext>
            </a:extLst>
          </p:cNvPr>
          <p:cNvSpPr/>
          <p:nvPr/>
        </p:nvSpPr>
        <p:spPr>
          <a:xfrm>
            <a:off x="0" y="0"/>
            <a:ext cx="409221" cy="228600"/>
          </a:xfrm>
          <a:prstGeom prst="rect">
            <a:avLst/>
          </a:prstGeom>
          <a:solidFill>
            <a:schemeClr val="accent6"/>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GB" b="1" dirty="0">
                <a:solidFill>
                  <a:prstClr val="white"/>
                </a:solidFill>
                <a:latin typeface="Calibri" panose="020F0502020204030204"/>
              </a:rPr>
              <a:t>4</a:t>
            </a:r>
          </a:p>
        </p:txBody>
      </p:sp>
      <p:grpSp>
        <p:nvGrpSpPr>
          <p:cNvPr id="10" name="Group 9">
            <a:extLst>
              <a:ext uri="{FF2B5EF4-FFF2-40B4-BE49-F238E27FC236}">
                <a16:creationId xmlns:a16="http://schemas.microsoft.com/office/drawing/2014/main" id="{8D8031CD-E429-48AB-B8D1-1AD4BEF1E682}"/>
              </a:ext>
            </a:extLst>
          </p:cNvPr>
          <p:cNvGrpSpPr/>
          <p:nvPr/>
        </p:nvGrpSpPr>
        <p:grpSpPr>
          <a:xfrm>
            <a:off x="10722474" y="154811"/>
            <a:ext cx="1392562" cy="210314"/>
            <a:chOff x="-122562" y="21843"/>
            <a:chExt cx="1392562" cy="210314"/>
          </a:xfrm>
        </p:grpSpPr>
        <p:sp>
          <p:nvSpPr>
            <p:cNvPr id="11" name="StickerRectangle">
              <a:extLst>
                <a:ext uri="{FF2B5EF4-FFF2-40B4-BE49-F238E27FC236}">
                  <a16:creationId xmlns:a16="http://schemas.microsoft.com/office/drawing/2014/main" id="{5BEDA206-CF71-44C4-9383-554C7B6CE3F0}"/>
                </a:ext>
              </a:extLst>
            </p:cNvPr>
            <p:cNvSpPr/>
            <p:nvPr/>
          </p:nvSpPr>
          <p:spPr>
            <a:xfrm>
              <a:off x="-122562" y="21843"/>
              <a:ext cx="1392562" cy="210314"/>
            </a:xfrm>
            <a:prstGeom prst="leftRightArrow">
              <a:avLst>
                <a:gd name="adj1" fmla="val 10000000"/>
                <a:gd name="adj2" fmla="val 0"/>
              </a:avLst>
            </a:prstGeom>
            <a:noFill/>
            <a:ln w="12700" cap="flat" cmpd="sng" algn="ctr">
              <a:noFill/>
              <a:prstDash val="solid"/>
              <a:miter lim="800000"/>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lgn="ctr">
                  <a:solidFill>
                    <a:srgbClr val="FFFFFF"/>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lIns="38100" tIns="0" rIns="0" bIns="25400" rtlCol="0" anchor="t">
              <a:spAutoFit/>
            </a:bodyPr>
            <a:lstStyle/>
            <a:p>
              <a:pPr algn="r"/>
              <a:r>
                <a:rPr lang="de-DE" sz="1200" dirty="0">
                  <a:solidFill>
                    <a:srgbClr val="808080"/>
                  </a:solidFill>
                  <a:latin typeface="Calibri" panose="020F0502020204030204"/>
                </a:rPr>
                <a:t>NICHT ERSCHÖPFEND</a:t>
              </a:r>
            </a:p>
          </p:txBody>
        </p:sp>
        <p:cxnSp>
          <p:nvCxnSpPr>
            <p:cNvPr id="12" name="Straight Arrow Connector 11">
              <a:extLst>
                <a:ext uri="{FF2B5EF4-FFF2-40B4-BE49-F238E27FC236}">
                  <a16:creationId xmlns:a16="http://schemas.microsoft.com/office/drawing/2014/main" id="{23F96FC9-B98C-434B-A16B-E493A47A04A7}"/>
                </a:ext>
              </a:extLst>
            </p:cNvPr>
            <p:cNvCxnSpPr>
              <a:cxnSpLocks/>
              <a:stCxn id="11" idx="6"/>
              <a:endCxn id="11" idx="4"/>
            </p:cNvCxnSpPr>
            <p:nvPr/>
          </p:nvCxnSpPr>
          <p:spPr>
            <a:xfrm flipH="1">
              <a:off x="-122562" y="232157"/>
              <a:ext cx="1392562" cy="0"/>
            </a:xfrm>
            <a:prstGeom prst="straightConnector1">
              <a:avLst/>
            </a:prstGeom>
            <a:ln w="19050">
              <a:solidFill>
                <a:srgbClr val="808080"/>
              </a:solidFill>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F528A3F8-291B-43B4-9AAE-92780CC3BF6D}"/>
                </a:ext>
              </a:extLst>
            </p:cNvPr>
            <p:cNvCxnSpPr>
              <a:cxnSpLocks/>
              <a:stCxn id="11" idx="2"/>
              <a:endCxn id="11" idx="4"/>
            </p:cNvCxnSpPr>
            <p:nvPr/>
          </p:nvCxnSpPr>
          <p:spPr>
            <a:xfrm>
              <a:off x="-122562" y="21843"/>
              <a:ext cx="0" cy="210314"/>
            </a:xfrm>
            <a:prstGeom prst="straightConnector1">
              <a:avLst/>
            </a:prstGeom>
            <a:ln>
              <a:solidFill>
                <a:srgbClr val="808080"/>
              </a:solidFill>
            </a:ln>
          </p:spPr>
          <p:style>
            <a:lnRef idx="1">
              <a:schemeClr val="accent1"/>
            </a:lnRef>
            <a:fillRef idx="0">
              <a:schemeClr val="accent1"/>
            </a:fillRef>
            <a:effectRef idx="0">
              <a:schemeClr val="accent1"/>
            </a:effectRef>
            <a:fontRef idx="minor">
              <a:schemeClr val="tx1"/>
            </a:fontRef>
          </p:style>
        </p:cxnSp>
      </p:grpSp>
      <p:sp>
        <p:nvSpPr>
          <p:cNvPr id="14" name="TextBox 13"/>
          <p:cNvSpPr txBox="1"/>
          <p:nvPr/>
        </p:nvSpPr>
        <p:spPr>
          <a:xfrm>
            <a:off x="7709140" y="6248012"/>
            <a:ext cx="3002040" cy="276999"/>
          </a:xfrm>
          <a:prstGeom prst="rect">
            <a:avLst/>
          </a:prstGeom>
          <a:noFill/>
        </p:spPr>
        <p:txBody>
          <a:bodyPr wrap="none" rtlCol="0">
            <a:spAutoFit/>
          </a:bodyPr>
          <a:lstStyle/>
          <a:p>
            <a:r>
              <a:rPr lang="en-US" sz="1200" dirty="0"/>
              <a:t>Quelle: EESI2020 Facilitator Guideline (</a:t>
            </a:r>
            <a:r>
              <a:rPr lang="en-US" sz="1200" dirty="0" err="1"/>
              <a:t>pg</a:t>
            </a:r>
            <a:r>
              <a:rPr lang="en-US" sz="1200" dirty="0"/>
              <a:t> 34)</a:t>
            </a:r>
          </a:p>
        </p:txBody>
      </p:sp>
    </p:spTree>
    <p:extLst>
      <p:ext uri="{BB962C8B-B14F-4D97-AF65-F5344CB8AC3E}">
        <p14:creationId xmlns:p14="http://schemas.microsoft.com/office/powerpoint/2010/main" val="13602031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77C6C3F-668B-4AF5-BFA9-0F657EB068D6}" type="slidenum">
              <a:rPr kumimoji="0" lang="pl-PL"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pl-PL"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4" name="Title 3"/>
          <p:cNvSpPr>
            <a:spLocks noGrp="1"/>
          </p:cNvSpPr>
          <p:nvPr>
            <p:ph type="title"/>
          </p:nvPr>
        </p:nvSpPr>
        <p:spPr/>
        <p:txBody>
          <a:bodyPr/>
          <a:lstStyle/>
          <a:p>
            <a:r>
              <a:rPr lang="de-DE" dirty="0"/>
              <a:t>Finanzierung durch Kunden - Beispiel</a:t>
            </a:r>
            <a:endParaRPr lang="en-US" dirty="0"/>
          </a:p>
        </p:txBody>
      </p:sp>
      <p:grpSp>
        <p:nvGrpSpPr>
          <p:cNvPr id="12" name="Group 11"/>
          <p:cNvGrpSpPr/>
          <p:nvPr/>
        </p:nvGrpSpPr>
        <p:grpSpPr>
          <a:xfrm>
            <a:off x="1277695" y="1312615"/>
            <a:ext cx="9325013" cy="4173784"/>
            <a:chOff x="1805871" y="1588661"/>
            <a:chExt cx="7968970" cy="3756612"/>
          </a:xfrm>
        </p:grpSpPr>
        <p:grpSp>
          <p:nvGrpSpPr>
            <p:cNvPr id="2" name="Group 1"/>
            <p:cNvGrpSpPr/>
            <p:nvPr/>
          </p:nvGrpSpPr>
          <p:grpSpPr>
            <a:xfrm>
              <a:off x="1805871" y="1588661"/>
              <a:ext cx="6960540" cy="3756612"/>
              <a:chOff x="1391803" y="1285945"/>
              <a:chExt cx="6960540" cy="3756612"/>
            </a:xfrm>
          </p:grpSpPr>
          <p:sp>
            <p:nvSpPr>
              <p:cNvPr id="6" name="Rectangle 5"/>
              <p:cNvSpPr/>
              <p:nvPr/>
            </p:nvSpPr>
            <p:spPr>
              <a:xfrm>
                <a:off x="2599666" y="1285945"/>
                <a:ext cx="1803400" cy="8509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Kunde</a:t>
                </a:r>
              </a:p>
            </p:txBody>
          </p:sp>
          <p:sp>
            <p:nvSpPr>
              <p:cNvPr id="7" name="Rectangle 6"/>
              <p:cNvSpPr/>
              <p:nvPr/>
            </p:nvSpPr>
            <p:spPr>
              <a:xfrm>
                <a:off x="2612366" y="4255157"/>
                <a:ext cx="1778000" cy="787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ESCO (EPC-</a:t>
                </a:r>
                <a:r>
                  <a:rPr kumimoji="0" lang="en-US" sz="1800" b="0" i="0" u="none" strike="noStrike" kern="1200" cap="none" spc="0" normalizeH="0" baseline="0" noProof="0" dirty="0" err="1">
                    <a:ln>
                      <a:noFill/>
                    </a:ln>
                    <a:solidFill>
                      <a:prstClr val="white"/>
                    </a:solidFill>
                    <a:effectLst/>
                    <a:uLnTx/>
                    <a:uFillTx/>
                    <a:latin typeface="Calibri" panose="020F0502020204030204"/>
                    <a:ea typeface="+mn-ea"/>
                    <a:cs typeface="+mn-cs"/>
                  </a:rPr>
                  <a:t>Anbieter</a:t>
                </a: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a:t>
                </a:r>
              </a:p>
            </p:txBody>
          </p:sp>
          <p:sp>
            <p:nvSpPr>
              <p:cNvPr id="9" name="Rectangle 8"/>
              <p:cNvSpPr/>
              <p:nvPr/>
            </p:nvSpPr>
            <p:spPr>
              <a:xfrm>
                <a:off x="6498143" y="1402409"/>
                <a:ext cx="1854200" cy="78773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solidFill>
                      <a:prstClr val="white"/>
                    </a:solidFill>
                    <a:latin typeface="Calibri" panose="020F0502020204030204"/>
                  </a:rPr>
                  <a:t>Bank</a:t>
                </a: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nvGrpSpPr>
              <p:cNvPr id="31" name="Group 30"/>
              <p:cNvGrpSpPr/>
              <p:nvPr/>
            </p:nvGrpSpPr>
            <p:grpSpPr>
              <a:xfrm rot="5400000">
                <a:off x="2694562" y="2994963"/>
                <a:ext cx="1569677" cy="356918"/>
                <a:chOff x="2197100" y="5397500"/>
                <a:chExt cx="876300" cy="190500"/>
              </a:xfrm>
            </p:grpSpPr>
            <p:cxnSp>
              <p:nvCxnSpPr>
                <p:cNvPr id="15" name="Straight Arrow Connector 14"/>
                <p:cNvCxnSpPr/>
                <p:nvPr/>
              </p:nvCxnSpPr>
              <p:spPr>
                <a:xfrm>
                  <a:off x="2197100" y="5397500"/>
                  <a:ext cx="87630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flipH="1">
                  <a:off x="2197100" y="5588000"/>
                  <a:ext cx="87630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sp>
            <p:nvSpPr>
              <p:cNvPr id="21" name="TextBox 20"/>
              <p:cNvSpPr txBox="1"/>
              <p:nvPr/>
            </p:nvSpPr>
            <p:spPr>
              <a:xfrm>
                <a:off x="1391803" y="2850256"/>
                <a:ext cx="1803392" cy="581730"/>
              </a:xfrm>
              <a:prstGeom prst="rect">
                <a:avLst/>
              </a:prstGeom>
              <a:noFill/>
            </p:spPr>
            <p:txBody>
              <a:bodyPr wrap="square" rtlCol="0">
                <a:spAutoFit/>
              </a:bodyPr>
              <a:lstStyle/>
              <a:p>
                <a:pPr lvl="0">
                  <a:defRPr/>
                </a:pPr>
                <a:r>
                  <a:rPr lang="en-US" dirty="0" err="1">
                    <a:solidFill>
                      <a:prstClr val="black"/>
                    </a:solidFill>
                  </a:rPr>
                  <a:t>Garantiert</a:t>
                </a:r>
                <a:r>
                  <a:rPr lang="en-US" dirty="0">
                    <a:solidFill>
                      <a:prstClr val="black"/>
                    </a:solidFill>
                  </a:rPr>
                  <a:t> </a:t>
                </a:r>
                <a:r>
                  <a:rPr lang="en-US" dirty="0" err="1">
                    <a:solidFill>
                      <a:prstClr val="black"/>
                    </a:solidFill>
                  </a:rPr>
                  <a:t>Kosteneinsparungen</a:t>
                </a:r>
                <a:endParaRPr lang="en-US" dirty="0">
                  <a:solidFill>
                    <a:prstClr val="black"/>
                  </a:solidFill>
                </a:endParaRPr>
              </a:p>
            </p:txBody>
          </p:sp>
          <p:sp>
            <p:nvSpPr>
              <p:cNvPr id="22" name="TextBox 21"/>
              <p:cNvSpPr txBox="1"/>
              <p:nvPr/>
            </p:nvSpPr>
            <p:spPr>
              <a:xfrm>
                <a:off x="3657859" y="2871684"/>
                <a:ext cx="2053080" cy="1080355"/>
              </a:xfrm>
              <a:prstGeom prst="rect">
                <a:avLst/>
              </a:prstGeom>
              <a:noFill/>
            </p:spPr>
            <p:txBody>
              <a:bodyPr wrap="square" rtlCol="0">
                <a:spAutoFit/>
              </a:bodyPr>
              <a:lstStyle/>
              <a:p>
                <a:pPr marL="285750" lvl="0" indent="-285750">
                  <a:buFont typeface="Arial" panose="020B0604020202020204" pitchFamily="34" charset="0"/>
                  <a:buChar char="•"/>
                  <a:defRPr/>
                </a:pPr>
                <a:r>
                  <a:rPr lang="de-DE" dirty="0">
                    <a:solidFill>
                      <a:prstClr val="black"/>
                    </a:solidFill>
                  </a:rPr>
                  <a:t>Regelmäßige Zahlungen</a:t>
                </a:r>
              </a:p>
              <a:p>
                <a:pPr marL="285750" lvl="0" indent="-285750">
                  <a:buFont typeface="Arial" panose="020B0604020202020204" pitchFamily="34" charset="0"/>
                  <a:buChar char="•"/>
                  <a:defRPr/>
                </a:pPr>
                <a:r>
                  <a:rPr lang="de-DE" dirty="0">
                    <a:solidFill>
                      <a:prstClr val="black"/>
                    </a:solidFill>
                  </a:rPr>
                  <a:t>Kapital für Projektumsetzung</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3" name="TextBox 22"/>
              <p:cNvSpPr txBox="1"/>
              <p:nvPr/>
            </p:nvSpPr>
            <p:spPr>
              <a:xfrm>
                <a:off x="4796764" y="2117710"/>
                <a:ext cx="1735820" cy="33241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black"/>
                    </a:solidFill>
                    <a:effectLst/>
                    <a:uLnTx/>
                    <a:uFillTx/>
                    <a:latin typeface="Calibri" panose="020F0502020204030204"/>
                    <a:ea typeface="+mn-ea"/>
                    <a:cs typeface="+mn-cs"/>
                  </a:rPr>
                  <a:t>Bietet</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das </a:t>
                </a:r>
                <a:r>
                  <a:rPr kumimoji="0" lang="en-US" sz="1800" b="0" i="0" u="none" strike="noStrike" kern="1200" cap="none" spc="0" normalizeH="0" baseline="0" noProof="0" dirty="0" err="1">
                    <a:ln>
                      <a:noFill/>
                    </a:ln>
                    <a:solidFill>
                      <a:prstClr val="black"/>
                    </a:solidFill>
                    <a:effectLst/>
                    <a:uLnTx/>
                    <a:uFillTx/>
                    <a:latin typeface="Calibri" panose="020F0502020204030204"/>
                    <a:ea typeface="+mn-ea"/>
                    <a:cs typeface="+mn-cs"/>
                  </a:rPr>
                  <a:t>Darlehen</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6" name="TextBox 25"/>
              <p:cNvSpPr txBox="1"/>
              <p:nvPr/>
            </p:nvSpPr>
            <p:spPr>
              <a:xfrm>
                <a:off x="4890990" y="1329984"/>
                <a:ext cx="1601462" cy="33241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black"/>
                    </a:solidFill>
                    <a:effectLst/>
                    <a:uLnTx/>
                    <a:uFillTx/>
                    <a:latin typeface="Calibri" panose="020F0502020204030204"/>
                    <a:ea typeface="+mn-ea"/>
                    <a:cs typeface="+mn-cs"/>
                  </a:rPr>
                  <a:t>Tilgt</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das </a:t>
                </a:r>
                <a:r>
                  <a:rPr kumimoji="0" lang="en-US" sz="1800" b="0" i="0" u="none" strike="noStrike" kern="1200" cap="none" spc="0" normalizeH="0" baseline="0" noProof="0" dirty="0" err="1">
                    <a:ln>
                      <a:noFill/>
                    </a:ln>
                    <a:solidFill>
                      <a:prstClr val="black"/>
                    </a:solidFill>
                    <a:effectLst/>
                    <a:uLnTx/>
                    <a:uFillTx/>
                    <a:latin typeface="Calibri" panose="020F0502020204030204"/>
                    <a:ea typeface="+mn-ea"/>
                    <a:cs typeface="+mn-cs"/>
                  </a:rPr>
                  <a:t>Darlehen</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nvGrpSpPr>
              <p:cNvPr id="32" name="Group 31"/>
              <p:cNvGrpSpPr/>
              <p:nvPr/>
            </p:nvGrpSpPr>
            <p:grpSpPr>
              <a:xfrm>
                <a:off x="5012247" y="1835958"/>
                <a:ext cx="876300" cy="190500"/>
                <a:chOff x="2197100" y="5397500"/>
                <a:chExt cx="876300" cy="190500"/>
              </a:xfrm>
            </p:grpSpPr>
            <p:cxnSp>
              <p:nvCxnSpPr>
                <p:cNvPr id="33" name="Straight Arrow Connector 32"/>
                <p:cNvCxnSpPr/>
                <p:nvPr/>
              </p:nvCxnSpPr>
              <p:spPr>
                <a:xfrm>
                  <a:off x="2197100" y="5397500"/>
                  <a:ext cx="87630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4" name="Straight Arrow Connector 33"/>
                <p:cNvCxnSpPr/>
                <p:nvPr/>
              </p:nvCxnSpPr>
              <p:spPr>
                <a:xfrm flipH="1">
                  <a:off x="2197100" y="5588000"/>
                  <a:ext cx="87630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grpSp>
        <p:cxnSp>
          <p:nvCxnSpPr>
            <p:cNvPr id="8" name="Straight Arrow Connector 7"/>
            <p:cNvCxnSpPr/>
            <p:nvPr/>
          </p:nvCxnSpPr>
          <p:spPr>
            <a:xfrm flipV="1">
              <a:off x="5426315" y="2789758"/>
              <a:ext cx="2658627" cy="238609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7025680" y="3891645"/>
              <a:ext cx="2749161" cy="332417"/>
            </a:xfrm>
            <a:prstGeom prst="rect">
              <a:avLst/>
            </a:prstGeom>
            <a:noFill/>
          </p:spPr>
          <p:txBody>
            <a:bodyPr wrap="none" rtlCol="0">
              <a:spAutoFit/>
            </a:bodyPr>
            <a:lstStyle/>
            <a:p>
              <a:r>
                <a:rPr lang="de-DE" dirty="0"/>
                <a:t>Bietet Garantie für das Darlehen</a:t>
              </a:r>
              <a:endParaRPr lang="en-US" dirty="0"/>
            </a:p>
          </p:txBody>
        </p:sp>
      </p:grpSp>
      <p:sp>
        <p:nvSpPr>
          <p:cNvPr id="44" name="Rectangle 43">
            <a:extLst>
              <a:ext uri="{FF2B5EF4-FFF2-40B4-BE49-F238E27FC236}">
                <a16:creationId xmlns:a16="http://schemas.microsoft.com/office/drawing/2014/main" id="{383E1335-119D-4914-8DF2-438EEAD7D3A2}"/>
              </a:ext>
            </a:extLst>
          </p:cNvPr>
          <p:cNvSpPr/>
          <p:nvPr/>
        </p:nvSpPr>
        <p:spPr>
          <a:xfrm>
            <a:off x="0" y="0"/>
            <a:ext cx="409221" cy="228600"/>
          </a:xfrm>
          <a:prstGeom prst="rect">
            <a:avLst/>
          </a:prstGeom>
          <a:solidFill>
            <a:schemeClr val="accent6"/>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GB" b="1" dirty="0">
                <a:solidFill>
                  <a:prstClr val="white"/>
                </a:solidFill>
                <a:latin typeface="Calibri" panose="020F0502020204030204"/>
              </a:rPr>
              <a:t>4</a:t>
            </a:r>
          </a:p>
        </p:txBody>
      </p:sp>
      <p:grpSp>
        <p:nvGrpSpPr>
          <p:cNvPr id="45" name="Group 44">
            <a:extLst>
              <a:ext uri="{FF2B5EF4-FFF2-40B4-BE49-F238E27FC236}">
                <a16:creationId xmlns:a16="http://schemas.microsoft.com/office/drawing/2014/main" id="{8D8031CD-E429-48AB-B8D1-1AD4BEF1E682}"/>
              </a:ext>
            </a:extLst>
          </p:cNvPr>
          <p:cNvGrpSpPr/>
          <p:nvPr/>
        </p:nvGrpSpPr>
        <p:grpSpPr>
          <a:xfrm>
            <a:off x="10722475" y="154811"/>
            <a:ext cx="1392561" cy="210314"/>
            <a:chOff x="-122561" y="21843"/>
            <a:chExt cx="1392561" cy="210314"/>
          </a:xfrm>
        </p:grpSpPr>
        <p:sp>
          <p:nvSpPr>
            <p:cNvPr id="46" name="StickerRectangle">
              <a:extLst>
                <a:ext uri="{FF2B5EF4-FFF2-40B4-BE49-F238E27FC236}">
                  <a16:creationId xmlns:a16="http://schemas.microsoft.com/office/drawing/2014/main" id="{5BEDA206-CF71-44C4-9383-554C7B6CE3F0}"/>
                </a:ext>
              </a:extLst>
            </p:cNvPr>
            <p:cNvSpPr/>
            <p:nvPr/>
          </p:nvSpPr>
          <p:spPr>
            <a:xfrm>
              <a:off x="-122561" y="21843"/>
              <a:ext cx="1392561" cy="210314"/>
            </a:xfrm>
            <a:prstGeom prst="leftRightArrow">
              <a:avLst>
                <a:gd name="adj1" fmla="val 10000000"/>
                <a:gd name="adj2" fmla="val 0"/>
              </a:avLst>
            </a:prstGeom>
            <a:noFill/>
            <a:ln w="12700" cap="flat" cmpd="sng" algn="ctr">
              <a:noFill/>
              <a:prstDash val="solid"/>
              <a:miter lim="800000"/>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lgn="ctr">
                  <a:solidFill>
                    <a:srgbClr val="FFFFFF"/>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lIns="38100" tIns="0" rIns="0" bIns="25400" rtlCol="0" anchor="t">
              <a:spAutoFit/>
            </a:bodyPr>
            <a:lstStyle/>
            <a:p>
              <a:pPr algn="r"/>
              <a:r>
                <a:rPr lang="de-DE" sz="1200" dirty="0">
                  <a:solidFill>
                    <a:srgbClr val="808080"/>
                  </a:solidFill>
                </a:rPr>
                <a:t>NICHT ERSCHÖPFEND</a:t>
              </a:r>
            </a:p>
          </p:txBody>
        </p:sp>
        <p:cxnSp>
          <p:nvCxnSpPr>
            <p:cNvPr id="47" name="Straight Arrow Connector 46">
              <a:extLst>
                <a:ext uri="{FF2B5EF4-FFF2-40B4-BE49-F238E27FC236}">
                  <a16:creationId xmlns:a16="http://schemas.microsoft.com/office/drawing/2014/main" id="{23F96FC9-B98C-434B-A16B-E493A47A04A7}"/>
                </a:ext>
              </a:extLst>
            </p:cNvPr>
            <p:cNvCxnSpPr>
              <a:cxnSpLocks/>
              <a:stCxn id="46" idx="6"/>
              <a:endCxn id="46" idx="4"/>
            </p:cNvCxnSpPr>
            <p:nvPr/>
          </p:nvCxnSpPr>
          <p:spPr>
            <a:xfrm flipH="1">
              <a:off x="-122561" y="232157"/>
              <a:ext cx="1392561" cy="0"/>
            </a:xfrm>
            <a:prstGeom prst="straightConnector1">
              <a:avLst/>
            </a:prstGeom>
            <a:ln w="19050">
              <a:solidFill>
                <a:srgbClr val="808080"/>
              </a:solidFill>
            </a:ln>
          </p:spPr>
          <p:style>
            <a:lnRef idx="1">
              <a:schemeClr val="accent1"/>
            </a:lnRef>
            <a:fillRef idx="0">
              <a:schemeClr val="accent1"/>
            </a:fillRef>
            <a:effectRef idx="0">
              <a:schemeClr val="accent1"/>
            </a:effectRef>
            <a:fontRef idx="minor">
              <a:schemeClr val="tx1"/>
            </a:fontRef>
          </p:style>
        </p:cxnSp>
        <p:cxnSp>
          <p:nvCxnSpPr>
            <p:cNvPr id="48" name="Straight Arrow Connector 47">
              <a:extLst>
                <a:ext uri="{FF2B5EF4-FFF2-40B4-BE49-F238E27FC236}">
                  <a16:creationId xmlns:a16="http://schemas.microsoft.com/office/drawing/2014/main" id="{F528A3F8-291B-43B4-9AAE-92780CC3BF6D}"/>
                </a:ext>
              </a:extLst>
            </p:cNvPr>
            <p:cNvCxnSpPr>
              <a:cxnSpLocks/>
              <a:stCxn id="46" idx="2"/>
              <a:endCxn id="46" idx="4"/>
            </p:cNvCxnSpPr>
            <p:nvPr/>
          </p:nvCxnSpPr>
          <p:spPr>
            <a:xfrm>
              <a:off x="-122561" y="21843"/>
              <a:ext cx="0" cy="210314"/>
            </a:xfrm>
            <a:prstGeom prst="straightConnector1">
              <a:avLst/>
            </a:prstGeom>
            <a:ln>
              <a:solidFill>
                <a:srgbClr val="808080"/>
              </a:solidFill>
            </a:ln>
          </p:spPr>
          <p:style>
            <a:lnRef idx="1">
              <a:schemeClr val="accent1"/>
            </a:lnRef>
            <a:fillRef idx="0">
              <a:schemeClr val="accent1"/>
            </a:fillRef>
            <a:effectRef idx="0">
              <a:schemeClr val="accent1"/>
            </a:effectRef>
            <a:fontRef idx="minor">
              <a:schemeClr val="tx1"/>
            </a:fontRef>
          </p:style>
        </p:cxnSp>
      </p:grpSp>
      <p:sp>
        <p:nvSpPr>
          <p:cNvPr id="49" name="TextBox 48"/>
          <p:cNvSpPr txBox="1"/>
          <p:nvPr/>
        </p:nvSpPr>
        <p:spPr>
          <a:xfrm>
            <a:off x="7709140" y="6248012"/>
            <a:ext cx="3002040" cy="276999"/>
          </a:xfrm>
          <a:prstGeom prst="rect">
            <a:avLst/>
          </a:prstGeom>
          <a:noFill/>
        </p:spPr>
        <p:txBody>
          <a:bodyPr wrap="none" rtlCol="0">
            <a:spAutoFit/>
          </a:bodyPr>
          <a:lstStyle/>
          <a:p>
            <a:r>
              <a:rPr lang="en-US" sz="1200" dirty="0"/>
              <a:t>Quelle: EESI2020 Facilitator Guideline (</a:t>
            </a:r>
            <a:r>
              <a:rPr lang="en-US" sz="1200" dirty="0" err="1"/>
              <a:t>pg</a:t>
            </a:r>
            <a:r>
              <a:rPr lang="en-US" sz="1200" dirty="0"/>
              <a:t> 35)</a:t>
            </a:r>
          </a:p>
        </p:txBody>
      </p:sp>
    </p:spTree>
    <p:extLst>
      <p:ext uri="{BB962C8B-B14F-4D97-AF65-F5344CB8AC3E}">
        <p14:creationId xmlns:p14="http://schemas.microsoft.com/office/powerpoint/2010/main" val="367170162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77C6C3F-668B-4AF5-BFA9-0F657EB068D6}" type="slidenum">
              <a:rPr kumimoji="0" lang="pl-PL"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pl-PL"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4" name="Title 3"/>
          <p:cNvSpPr>
            <a:spLocks noGrp="1"/>
          </p:cNvSpPr>
          <p:nvPr>
            <p:ph type="title"/>
          </p:nvPr>
        </p:nvSpPr>
        <p:spPr/>
        <p:txBody>
          <a:bodyPr/>
          <a:lstStyle/>
          <a:p>
            <a:r>
              <a:rPr lang="de-DE" dirty="0"/>
              <a:t>Finanzierung durch ESCO - Beispiel</a:t>
            </a:r>
            <a:endParaRPr lang="en-US" dirty="0"/>
          </a:p>
        </p:txBody>
      </p:sp>
      <p:grpSp>
        <p:nvGrpSpPr>
          <p:cNvPr id="5" name="Group 4"/>
          <p:cNvGrpSpPr/>
          <p:nvPr/>
        </p:nvGrpSpPr>
        <p:grpSpPr>
          <a:xfrm>
            <a:off x="1590540" y="1144872"/>
            <a:ext cx="8337257" cy="4398592"/>
            <a:chOff x="2257789" y="1524152"/>
            <a:chExt cx="6508622" cy="3821121"/>
          </a:xfrm>
        </p:grpSpPr>
        <p:sp>
          <p:nvSpPr>
            <p:cNvPr id="6" name="Rectangle 5"/>
            <p:cNvSpPr/>
            <p:nvPr/>
          </p:nvSpPr>
          <p:spPr>
            <a:xfrm>
              <a:off x="3013734" y="1588661"/>
              <a:ext cx="1803400" cy="8509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ESCO (EPC-</a:t>
              </a:r>
              <a:r>
                <a:rPr kumimoji="0" lang="en-US" sz="1800" b="0" i="0" u="none" strike="noStrike" kern="1200" cap="none" spc="0" normalizeH="0" baseline="0" noProof="0" dirty="0" err="1">
                  <a:ln>
                    <a:noFill/>
                  </a:ln>
                  <a:solidFill>
                    <a:prstClr val="white"/>
                  </a:solidFill>
                  <a:effectLst/>
                  <a:uLnTx/>
                  <a:uFillTx/>
                  <a:latin typeface="Calibri" panose="020F0502020204030204"/>
                  <a:ea typeface="+mn-ea"/>
                  <a:cs typeface="+mn-cs"/>
                </a:rPr>
                <a:t>Anbieter</a:t>
              </a: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a:t>
              </a:r>
            </a:p>
          </p:txBody>
        </p:sp>
        <p:sp>
          <p:nvSpPr>
            <p:cNvPr id="7" name="Rectangle 6"/>
            <p:cNvSpPr/>
            <p:nvPr/>
          </p:nvSpPr>
          <p:spPr>
            <a:xfrm>
              <a:off x="3026434" y="4557873"/>
              <a:ext cx="1778000" cy="787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Kunde</a:t>
              </a:r>
            </a:p>
          </p:txBody>
        </p:sp>
        <p:sp>
          <p:nvSpPr>
            <p:cNvPr id="9" name="Rectangle 8"/>
            <p:cNvSpPr/>
            <p:nvPr/>
          </p:nvSpPr>
          <p:spPr>
            <a:xfrm>
              <a:off x="6912211" y="1705125"/>
              <a:ext cx="1854200" cy="78773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solidFill>
                    <a:prstClr val="white"/>
                  </a:solidFill>
                  <a:latin typeface="Calibri" panose="020F0502020204030204"/>
                </a:rPr>
                <a:t>Bank</a:t>
              </a: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nvGrpSpPr>
            <p:cNvPr id="31" name="Group 30"/>
            <p:cNvGrpSpPr/>
            <p:nvPr/>
          </p:nvGrpSpPr>
          <p:grpSpPr>
            <a:xfrm rot="5400000">
              <a:off x="3108630" y="3297679"/>
              <a:ext cx="1569677" cy="356918"/>
              <a:chOff x="2197100" y="5397500"/>
              <a:chExt cx="876300" cy="190500"/>
            </a:xfrm>
          </p:grpSpPr>
          <p:cxnSp>
            <p:nvCxnSpPr>
              <p:cNvPr id="15" name="Straight Arrow Connector 14"/>
              <p:cNvCxnSpPr/>
              <p:nvPr/>
            </p:nvCxnSpPr>
            <p:spPr>
              <a:xfrm>
                <a:off x="2197100" y="5397500"/>
                <a:ext cx="87630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flipH="1">
                <a:off x="2197100" y="5588000"/>
                <a:ext cx="87630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sp>
          <p:nvSpPr>
            <p:cNvPr id="21" name="TextBox 20"/>
            <p:cNvSpPr txBox="1"/>
            <p:nvPr/>
          </p:nvSpPr>
          <p:spPr>
            <a:xfrm>
              <a:off x="4152680" y="3101133"/>
              <a:ext cx="1643614" cy="561477"/>
            </a:xfrm>
            <a:prstGeom prst="rect">
              <a:avLst/>
            </a:prstGeom>
            <a:noFill/>
          </p:spPr>
          <p:txBody>
            <a:bodyPr wrap="square" rtlCol="0">
              <a:spAutoFit/>
            </a:bodyPr>
            <a:lstStyle/>
            <a:p>
              <a:pPr lvl="0">
                <a:defRPr/>
              </a:pPr>
              <a:r>
                <a:rPr lang="en-US" dirty="0" err="1">
                  <a:solidFill>
                    <a:prstClr val="black"/>
                  </a:solidFill>
                </a:rPr>
                <a:t>Garantiert</a:t>
              </a:r>
              <a:r>
                <a:rPr lang="en-US" dirty="0">
                  <a:solidFill>
                    <a:prstClr val="black"/>
                  </a:solidFill>
                </a:rPr>
                <a:t> </a:t>
              </a:r>
              <a:r>
                <a:rPr lang="en-US" dirty="0" err="1">
                  <a:solidFill>
                    <a:prstClr val="black"/>
                  </a:solidFill>
                </a:rPr>
                <a:t>Kosteneinsparungen</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2" name="TextBox 21"/>
            <p:cNvSpPr txBox="1"/>
            <p:nvPr/>
          </p:nvSpPr>
          <p:spPr>
            <a:xfrm>
              <a:off x="2257789" y="2980816"/>
              <a:ext cx="1537291" cy="802110"/>
            </a:xfrm>
            <a:prstGeom prst="rect">
              <a:avLst/>
            </a:prstGeom>
            <a:noFill/>
          </p:spPr>
          <p:txBody>
            <a:bodyPr wrap="square" rtlCol="0">
              <a:spAutoFit/>
            </a:bodyPr>
            <a:lstStyle/>
            <a:p>
              <a:pPr lvl="0">
                <a:defRPr/>
              </a:pPr>
              <a:r>
                <a:rPr lang="en-US" dirty="0" err="1">
                  <a:solidFill>
                    <a:prstClr val="black"/>
                  </a:solidFill>
                </a:rPr>
                <a:t>Zahlungen</a:t>
              </a:r>
              <a:r>
                <a:rPr lang="en-US" dirty="0">
                  <a:solidFill>
                    <a:prstClr val="black"/>
                  </a:solidFill>
                </a:rPr>
                <a:t> </a:t>
              </a:r>
              <a:r>
                <a:rPr lang="en-US" dirty="0" err="1">
                  <a:solidFill>
                    <a:prstClr val="black"/>
                  </a:solidFill>
                </a:rPr>
                <a:t>nach</a:t>
              </a:r>
              <a:r>
                <a:rPr lang="en-US" dirty="0">
                  <a:solidFill>
                    <a:prstClr val="black"/>
                  </a:solidFill>
                </a:rPr>
                <a:t> der </a:t>
              </a:r>
              <a:r>
                <a:rPr lang="en-US" dirty="0" err="1">
                  <a:solidFill>
                    <a:prstClr val="black"/>
                  </a:solidFill>
                </a:rPr>
                <a:t>Höhe</a:t>
              </a:r>
              <a:r>
                <a:rPr lang="en-US" dirty="0">
                  <a:solidFill>
                    <a:prstClr val="black"/>
                  </a:solidFill>
                </a:rPr>
                <a:t> der </a:t>
              </a:r>
              <a:r>
                <a:rPr lang="en-US" dirty="0" err="1">
                  <a:solidFill>
                    <a:prstClr val="black"/>
                  </a:solidFill>
                </a:rPr>
                <a:t>Einsparungen</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3" name="TextBox 22"/>
            <p:cNvSpPr txBox="1"/>
            <p:nvPr/>
          </p:nvSpPr>
          <p:spPr>
            <a:xfrm>
              <a:off x="5036942" y="2311878"/>
              <a:ext cx="1875269" cy="3208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black"/>
                  </a:solidFill>
                  <a:effectLst/>
                  <a:uLnTx/>
                  <a:uFillTx/>
                  <a:latin typeface="Calibri" panose="020F0502020204030204"/>
                  <a:ea typeface="+mn-ea"/>
                  <a:cs typeface="+mn-cs"/>
                </a:rPr>
                <a:t>Bietet</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das </a:t>
              </a:r>
              <a:r>
                <a:rPr kumimoji="0" lang="en-US" sz="1800" b="0" i="0" u="none" strike="noStrike" kern="1200" cap="none" spc="0" normalizeH="0" baseline="0" noProof="0" dirty="0" err="1">
                  <a:ln>
                    <a:noFill/>
                  </a:ln>
                  <a:solidFill>
                    <a:prstClr val="black"/>
                  </a:solidFill>
                  <a:effectLst/>
                  <a:uLnTx/>
                  <a:uFillTx/>
                  <a:latin typeface="Calibri" panose="020F0502020204030204"/>
                  <a:ea typeface="+mn-ea"/>
                  <a:cs typeface="+mn-cs"/>
                </a:rPr>
                <a:t>Darlehen</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6" name="TextBox 25"/>
            <p:cNvSpPr txBox="1"/>
            <p:nvPr/>
          </p:nvSpPr>
          <p:spPr>
            <a:xfrm>
              <a:off x="5131168" y="1524152"/>
              <a:ext cx="1638024" cy="320844"/>
            </a:xfrm>
            <a:prstGeom prst="rect">
              <a:avLst/>
            </a:prstGeom>
            <a:noFill/>
          </p:spPr>
          <p:txBody>
            <a:bodyPr wrap="square" rtlCol="0">
              <a:spAutoFit/>
            </a:bodyPr>
            <a:lstStyle/>
            <a:p>
              <a:pPr lvl="0">
                <a:defRPr/>
              </a:pPr>
              <a:r>
                <a:rPr lang="en-US" dirty="0" err="1">
                  <a:solidFill>
                    <a:prstClr val="black"/>
                  </a:solidFill>
                </a:rPr>
                <a:t>Tilgt</a:t>
              </a:r>
              <a:r>
                <a:rPr lang="en-US" dirty="0">
                  <a:solidFill>
                    <a:prstClr val="black"/>
                  </a:solidFill>
                </a:rPr>
                <a:t> das </a:t>
              </a:r>
              <a:r>
                <a:rPr lang="en-US" dirty="0" err="1">
                  <a:solidFill>
                    <a:prstClr val="black"/>
                  </a:solidFill>
                </a:rPr>
                <a:t>Darlehen</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nvGrpSpPr>
            <p:cNvPr id="32" name="Group 31"/>
            <p:cNvGrpSpPr/>
            <p:nvPr/>
          </p:nvGrpSpPr>
          <p:grpSpPr>
            <a:xfrm>
              <a:off x="5252424" y="2001420"/>
              <a:ext cx="1103199" cy="159920"/>
              <a:chOff x="2197100" y="5397500"/>
              <a:chExt cx="876300" cy="190500"/>
            </a:xfrm>
          </p:grpSpPr>
          <p:cxnSp>
            <p:nvCxnSpPr>
              <p:cNvPr id="33" name="Straight Arrow Connector 32"/>
              <p:cNvCxnSpPr/>
              <p:nvPr/>
            </p:nvCxnSpPr>
            <p:spPr>
              <a:xfrm>
                <a:off x="2197100" y="5397500"/>
                <a:ext cx="87630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4" name="Straight Arrow Connector 33"/>
              <p:cNvCxnSpPr/>
              <p:nvPr/>
            </p:nvCxnSpPr>
            <p:spPr>
              <a:xfrm flipH="1">
                <a:off x="2197100" y="5588000"/>
                <a:ext cx="87630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grpSp>
      <p:sp>
        <p:nvSpPr>
          <p:cNvPr id="24" name="Rectangle 23">
            <a:extLst>
              <a:ext uri="{FF2B5EF4-FFF2-40B4-BE49-F238E27FC236}">
                <a16:creationId xmlns:a16="http://schemas.microsoft.com/office/drawing/2014/main" id="{383E1335-119D-4914-8DF2-438EEAD7D3A2}"/>
              </a:ext>
            </a:extLst>
          </p:cNvPr>
          <p:cNvSpPr/>
          <p:nvPr/>
        </p:nvSpPr>
        <p:spPr>
          <a:xfrm>
            <a:off x="0" y="0"/>
            <a:ext cx="409221" cy="228600"/>
          </a:xfrm>
          <a:prstGeom prst="rect">
            <a:avLst/>
          </a:prstGeom>
          <a:solidFill>
            <a:schemeClr val="accent6"/>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GB" b="1" dirty="0">
                <a:solidFill>
                  <a:prstClr val="white"/>
                </a:solidFill>
                <a:latin typeface="Calibri" panose="020F0502020204030204"/>
              </a:rPr>
              <a:t>4</a:t>
            </a:r>
          </a:p>
        </p:txBody>
      </p:sp>
      <p:grpSp>
        <p:nvGrpSpPr>
          <p:cNvPr id="25" name="Group 24">
            <a:extLst>
              <a:ext uri="{FF2B5EF4-FFF2-40B4-BE49-F238E27FC236}">
                <a16:creationId xmlns:a16="http://schemas.microsoft.com/office/drawing/2014/main" id="{8D8031CD-E429-48AB-B8D1-1AD4BEF1E682}"/>
              </a:ext>
            </a:extLst>
          </p:cNvPr>
          <p:cNvGrpSpPr/>
          <p:nvPr/>
        </p:nvGrpSpPr>
        <p:grpSpPr>
          <a:xfrm>
            <a:off x="10722475" y="154811"/>
            <a:ext cx="1392561" cy="210314"/>
            <a:chOff x="-122561" y="21843"/>
            <a:chExt cx="1392561" cy="210314"/>
          </a:xfrm>
        </p:grpSpPr>
        <p:sp>
          <p:nvSpPr>
            <p:cNvPr id="27" name="StickerRectangle">
              <a:extLst>
                <a:ext uri="{FF2B5EF4-FFF2-40B4-BE49-F238E27FC236}">
                  <a16:creationId xmlns:a16="http://schemas.microsoft.com/office/drawing/2014/main" id="{5BEDA206-CF71-44C4-9383-554C7B6CE3F0}"/>
                </a:ext>
              </a:extLst>
            </p:cNvPr>
            <p:cNvSpPr/>
            <p:nvPr/>
          </p:nvSpPr>
          <p:spPr>
            <a:xfrm>
              <a:off x="-122561" y="21843"/>
              <a:ext cx="1392561" cy="210314"/>
            </a:xfrm>
            <a:prstGeom prst="leftRightArrow">
              <a:avLst>
                <a:gd name="adj1" fmla="val 10000000"/>
                <a:gd name="adj2" fmla="val 0"/>
              </a:avLst>
            </a:prstGeom>
            <a:noFill/>
            <a:ln w="12700" cap="flat" cmpd="sng" algn="ctr">
              <a:noFill/>
              <a:prstDash val="solid"/>
              <a:miter lim="800000"/>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lgn="ctr">
                  <a:solidFill>
                    <a:srgbClr val="FFFFFF"/>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lIns="38100" tIns="0" rIns="0" bIns="25400" rtlCol="0" anchor="t">
              <a:spAutoFit/>
            </a:bodyPr>
            <a:lstStyle/>
            <a:p>
              <a:pPr algn="r"/>
              <a:r>
                <a:rPr lang="de-DE" sz="1200" dirty="0">
                  <a:solidFill>
                    <a:srgbClr val="808080"/>
                  </a:solidFill>
                </a:rPr>
                <a:t>NICHT ERSCHÖPFEND</a:t>
              </a:r>
            </a:p>
          </p:txBody>
        </p:sp>
        <p:cxnSp>
          <p:nvCxnSpPr>
            <p:cNvPr id="28" name="Straight Arrow Connector 27">
              <a:extLst>
                <a:ext uri="{FF2B5EF4-FFF2-40B4-BE49-F238E27FC236}">
                  <a16:creationId xmlns:a16="http://schemas.microsoft.com/office/drawing/2014/main" id="{23F96FC9-B98C-434B-A16B-E493A47A04A7}"/>
                </a:ext>
              </a:extLst>
            </p:cNvPr>
            <p:cNvCxnSpPr>
              <a:cxnSpLocks/>
              <a:stCxn id="27" idx="6"/>
              <a:endCxn id="27" idx="4"/>
            </p:cNvCxnSpPr>
            <p:nvPr/>
          </p:nvCxnSpPr>
          <p:spPr>
            <a:xfrm flipH="1">
              <a:off x="-122561" y="232157"/>
              <a:ext cx="1392561" cy="0"/>
            </a:xfrm>
            <a:prstGeom prst="straightConnector1">
              <a:avLst/>
            </a:prstGeom>
            <a:ln w="19050">
              <a:solidFill>
                <a:srgbClr val="808080"/>
              </a:solidFill>
            </a:ln>
          </p:spPr>
          <p:style>
            <a:lnRef idx="1">
              <a:schemeClr val="accent1"/>
            </a:lnRef>
            <a:fillRef idx="0">
              <a:schemeClr val="accent1"/>
            </a:fillRef>
            <a:effectRef idx="0">
              <a:schemeClr val="accent1"/>
            </a:effectRef>
            <a:fontRef idx="minor">
              <a:schemeClr val="tx1"/>
            </a:fontRef>
          </p:style>
        </p:cxnSp>
        <p:cxnSp>
          <p:nvCxnSpPr>
            <p:cNvPr id="29" name="Straight Arrow Connector 28">
              <a:extLst>
                <a:ext uri="{FF2B5EF4-FFF2-40B4-BE49-F238E27FC236}">
                  <a16:creationId xmlns:a16="http://schemas.microsoft.com/office/drawing/2014/main" id="{F528A3F8-291B-43B4-9AAE-92780CC3BF6D}"/>
                </a:ext>
              </a:extLst>
            </p:cNvPr>
            <p:cNvCxnSpPr>
              <a:cxnSpLocks/>
              <a:stCxn id="27" idx="2"/>
              <a:endCxn id="27" idx="4"/>
            </p:cNvCxnSpPr>
            <p:nvPr/>
          </p:nvCxnSpPr>
          <p:spPr>
            <a:xfrm>
              <a:off x="-122561" y="21843"/>
              <a:ext cx="0" cy="210314"/>
            </a:xfrm>
            <a:prstGeom prst="straightConnector1">
              <a:avLst/>
            </a:prstGeom>
            <a:ln>
              <a:solidFill>
                <a:srgbClr val="808080"/>
              </a:solidFill>
            </a:ln>
          </p:spPr>
          <p:style>
            <a:lnRef idx="1">
              <a:schemeClr val="accent1"/>
            </a:lnRef>
            <a:fillRef idx="0">
              <a:schemeClr val="accent1"/>
            </a:fillRef>
            <a:effectRef idx="0">
              <a:schemeClr val="accent1"/>
            </a:effectRef>
            <a:fontRef idx="minor">
              <a:schemeClr val="tx1"/>
            </a:fontRef>
          </p:style>
        </p:cxnSp>
      </p:grpSp>
      <p:sp>
        <p:nvSpPr>
          <p:cNvPr id="30" name="TextBox 29"/>
          <p:cNvSpPr txBox="1"/>
          <p:nvPr/>
        </p:nvSpPr>
        <p:spPr>
          <a:xfrm>
            <a:off x="7709140" y="6248012"/>
            <a:ext cx="3002040" cy="276999"/>
          </a:xfrm>
          <a:prstGeom prst="rect">
            <a:avLst/>
          </a:prstGeom>
          <a:noFill/>
        </p:spPr>
        <p:txBody>
          <a:bodyPr wrap="none" rtlCol="0">
            <a:spAutoFit/>
          </a:bodyPr>
          <a:lstStyle/>
          <a:p>
            <a:r>
              <a:rPr lang="en-US" sz="1200" dirty="0"/>
              <a:t>Quelle: EESI2020 Facilitator Guideline (</a:t>
            </a:r>
            <a:r>
              <a:rPr lang="en-US" sz="1200" dirty="0" err="1"/>
              <a:t>pg</a:t>
            </a:r>
            <a:r>
              <a:rPr lang="en-US" sz="1200" dirty="0"/>
              <a:t> 35)</a:t>
            </a:r>
          </a:p>
        </p:txBody>
      </p:sp>
    </p:spTree>
    <p:extLst>
      <p:ext uri="{BB962C8B-B14F-4D97-AF65-F5344CB8AC3E}">
        <p14:creationId xmlns:p14="http://schemas.microsoft.com/office/powerpoint/2010/main" val="206532882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20000"/>
          </a:bodyPr>
          <a:lstStyle/>
          <a:p>
            <a:pPr marL="0" indent="0">
              <a:buNone/>
            </a:pPr>
            <a:r>
              <a:rPr lang="de-DE" dirty="0"/>
              <a:t>Die Entscheidung hängt ab von:</a:t>
            </a:r>
            <a:endParaRPr lang="en-US" dirty="0"/>
          </a:p>
          <a:p>
            <a:r>
              <a:rPr lang="de-DE" dirty="0"/>
              <a:t>Finanzierungskosten (Finanzierungsbedingungen, Zinssätze, Gebühren,…)</a:t>
            </a:r>
          </a:p>
          <a:p>
            <a:r>
              <a:rPr lang="de-DE" dirty="0"/>
              <a:t>rechtlichen Aspekten (Rechte und Pflichten, Eigentum, Vertragsauflösung, Bestimmungen zum Ende der Vertragslaufzeit,…)</a:t>
            </a:r>
            <a:endParaRPr lang="en-US" dirty="0"/>
          </a:p>
          <a:p>
            <a:r>
              <a:rPr lang="de-DE" dirty="0"/>
              <a:t>von vom Finanzierungsinstitut verlangten Sicherheiten</a:t>
            </a:r>
          </a:p>
          <a:p>
            <a:r>
              <a:rPr lang="de-DE" dirty="0"/>
              <a:t>steuerlichen Auswirkungen (Umsatzsteuer, Körperschaftsteuer, Grundsteuer,…)</a:t>
            </a:r>
            <a:endParaRPr lang="en-US" dirty="0"/>
          </a:p>
          <a:p>
            <a:r>
              <a:rPr lang="de-DE" dirty="0"/>
              <a:t>bilanziellen und buchhalterischen Auswirkungen (wer aktiviert die Investition, bilanzielle Auswirkungen wie Kreditlinien, Maastricht-Kriterien,…)</a:t>
            </a:r>
            <a:endParaRPr lang="en-US" dirty="0"/>
          </a:p>
          <a:p>
            <a:r>
              <a:rPr lang="de-DE" dirty="0"/>
              <a:t>betriebswirtschaftlichem Aufwand (Transaktionskosten, umfassende Beratung)</a:t>
            </a:r>
            <a:endParaRPr lang="en-US" dirty="0"/>
          </a:p>
        </p:txBody>
      </p:sp>
      <p:sp>
        <p:nvSpPr>
          <p:cNvPr id="3" name="Slide Number Placeholder 2"/>
          <p:cNvSpPr>
            <a:spLocks noGrp="1"/>
          </p:cNvSpPr>
          <p:nvPr>
            <p:ph type="sldNum" sz="quarter" idx="12"/>
          </p:nvPr>
        </p:nvSpPr>
        <p:spPr/>
        <p:txBody>
          <a:bodyPr/>
          <a:lstStyle/>
          <a:p>
            <a:fld id="{C77C6C3F-668B-4AF5-BFA9-0F657EB068D6}" type="slidenum">
              <a:rPr lang="pl-PL" smtClean="0"/>
              <a:pPr/>
              <a:t>40</a:t>
            </a:fld>
            <a:endParaRPr lang="pl-PL" dirty="0"/>
          </a:p>
        </p:txBody>
      </p:sp>
      <p:sp>
        <p:nvSpPr>
          <p:cNvPr id="4" name="Title 3"/>
          <p:cNvSpPr>
            <a:spLocks noGrp="1"/>
          </p:cNvSpPr>
          <p:nvPr>
            <p:ph type="title"/>
          </p:nvPr>
        </p:nvSpPr>
        <p:spPr/>
        <p:txBody>
          <a:bodyPr/>
          <a:lstStyle/>
          <a:p>
            <a:r>
              <a:rPr lang="en-US" dirty="0" err="1"/>
              <a:t>Finanzierungskriterien</a:t>
            </a:r>
            <a:endParaRPr lang="en-US" dirty="0"/>
          </a:p>
        </p:txBody>
      </p:sp>
      <p:sp>
        <p:nvSpPr>
          <p:cNvPr id="6" name="TextBox 5"/>
          <p:cNvSpPr txBox="1"/>
          <p:nvPr/>
        </p:nvSpPr>
        <p:spPr>
          <a:xfrm>
            <a:off x="7709140" y="6248012"/>
            <a:ext cx="3019032" cy="276999"/>
          </a:xfrm>
          <a:prstGeom prst="rect">
            <a:avLst/>
          </a:prstGeom>
          <a:noFill/>
        </p:spPr>
        <p:txBody>
          <a:bodyPr wrap="none" rtlCol="0">
            <a:spAutoFit/>
          </a:bodyPr>
          <a:lstStyle/>
          <a:p>
            <a:r>
              <a:rPr lang="en-US" sz="1200" dirty="0"/>
              <a:t>Source: EESI2020 Facilitator Guideline (</a:t>
            </a:r>
            <a:r>
              <a:rPr lang="en-US" sz="1200" dirty="0" err="1"/>
              <a:t>pg</a:t>
            </a:r>
            <a:r>
              <a:rPr lang="en-US" sz="1200" dirty="0"/>
              <a:t> 36)</a:t>
            </a:r>
          </a:p>
        </p:txBody>
      </p:sp>
      <p:grpSp>
        <p:nvGrpSpPr>
          <p:cNvPr id="7" name="Group 6">
            <a:extLst>
              <a:ext uri="{FF2B5EF4-FFF2-40B4-BE49-F238E27FC236}">
                <a16:creationId xmlns:a16="http://schemas.microsoft.com/office/drawing/2014/main" id="{8D8031CD-E429-48AB-B8D1-1AD4BEF1E682}"/>
              </a:ext>
            </a:extLst>
          </p:cNvPr>
          <p:cNvGrpSpPr/>
          <p:nvPr/>
        </p:nvGrpSpPr>
        <p:grpSpPr>
          <a:xfrm>
            <a:off x="10722475" y="154811"/>
            <a:ext cx="1392561" cy="210314"/>
            <a:chOff x="-122561" y="21843"/>
            <a:chExt cx="1392561" cy="210314"/>
          </a:xfrm>
        </p:grpSpPr>
        <p:sp>
          <p:nvSpPr>
            <p:cNvPr id="8" name="StickerRectangle">
              <a:extLst>
                <a:ext uri="{FF2B5EF4-FFF2-40B4-BE49-F238E27FC236}">
                  <a16:creationId xmlns:a16="http://schemas.microsoft.com/office/drawing/2014/main" id="{5BEDA206-CF71-44C4-9383-554C7B6CE3F0}"/>
                </a:ext>
              </a:extLst>
            </p:cNvPr>
            <p:cNvSpPr/>
            <p:nvPr/>
          </p:nvSpPr>
          <p:spPr>
            <a:xfrm>
              <a:off x="-122561" y="21843"/>
              <a:ext cx="1392561" cy="210314"/>
            </a:xfrm>
            <a:prstGeom prst="leftRightArrow">
              <a:avLst>
                <a:gd name="adj1" fmla="val 10000000"/>
                <a:gd name="adj2" fmla="val 0"/>
              </a:avLst>
            </a:prstGeom>
            <a:noFill/>
            <a:ln w="12700" cap="flat" cmpd="sng" algn="ctr">
              <a:noFill/>
              <a:prstDash val="solid"/>
              <a:miter lim="800000"/>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lgn="ctr">
                  <a:solidFill>
                    <a:srgbClr val="FFFFFF"/>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lIns="38100" tIns="0" rIns="0" bIns="25400" rtlCol="0" anchor="t">
              <a:spAutoFit/>
            </a:bodyPr>
            <a:lstStyle/>
            <a:p>
              <a:pPr algn="r"/>
              <a:r>
                <a:rPr lang="de-DE" sz="1200" dirty="0">
                  <a:solidFill>
                    <a:srgbClr val="808080"/>
                  </a:solidFill>
                </a:rPr>
                <a:t>NICHT ERSCHÖPFEND</a:t>
              </a:r>
            </a:p>
          </p:txBody>
        </p:sp>
        <p:cxnSp>
          <p:nvCxnSpPr>
            <p:cNvPr id="9" name="Straight Arrow Connector 8">
              <a:extLst>
                <a:ext uri="{FF2B5EF4-FFF2-40B4-BE49-F238E27FC236}">
                  <a16:creationId xmlns:a16="http://schemas.microsoft.com/office/drawing/2014/main" id="{23F96FC9-B98C-434B-A16B-E493A47A04A7}"/>
                </a:ext>
              </a:extLst>
            </p:cNvPr>
            <p:cNvCxnSpPr>
              <a:cxnSpLocks/>
              <a:stCxn id="8" idx="6"/>
              <a:endCxn id="8" idx="4"/>
            </p:cNvCxnSpPr>
            <p:nvPr/>
          </p:nvCxnSpPr>
          <p:spPr>
            <a:xfrm flipH="1">
              <a:off x="-122561" y="232157"/>
              <a:ext cx="1392561" cy="0"/>
            </a:xfrm>
            <a:prstGeom prst="straightConnector1">
              <a:avLst/>
            </a:prstGeom>
            <a:ln w="19050">
              <a:solidFill>
                <a:srgbClr val="808080"/>
              </a:solidFill>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F528A3F8-291B-43B4-9AAE-92780CC3BF6D}"/>
                </a:ext>
              </a:extLst>
            </p:cNvPr>
            <p:cNvCxnSpPr>
              <a:cxnSpLocks/>
              <a:stCxn id="8" idx="2"/>
              <a:endCxn id="8" idx="4"/>
            </p:cNvCxnSpPr>
            <p:nvPr/>
          </p:nvCxnSpPr>
          <p:spPr>
            <a:xfrm>
              <a:off x="-122561" y="21843"/>
              <a:ext cx="0" cy="210314"/>
            </a:xfrm>
            <a:prstGeom prst="straightConnector1">
              <a:avLst/>
            </a:prstGeom>
            <a:ln>
              <a:solidFill>
                <a:srgbClr val="808080"/>
              </a:solidFill>
            </a:ln>
          </p:spPr>
          <p:style>
            <a:lnRef idx="1">
              <a:schemeClr val="accent1"/>
            </a:lnRef>
            <a:fillRef idx="0">
              <a:schemeClr val="accent1"/>
            </a:fillRef>
            <a:effectRef idx="0">
              <a:schemeClr val="accent1"/>
            </a:effectRef>
            <a:fontRef idx="minor">
              <a:schemeClr val="tx1"/>
            </a:fontRef>
          </p:style>
        </p:cxnSp>
      </p:grpSp>
      <p:sp>
        <p:nvSpPr>
          <p:cNvPr id="11" name="Rectangle 10">
            <a:extLst>
              <a:ext uri="{FF2B5EF4-FFF2-40B4-BE49-F238E27FC236}">
                <a16:creationId xmlns:a16="http://schemas.microsoft.com/office/drawing/2014/main" id="{383E1335-119D-4914-8DF2-438EEAD7D3A2}"/>
              </a:ext>
            </a:extLst>
          </p:cNvPr>
          <p:cNvSpPr/>
          <p:nvPr/>
        </p:nvSpPr>
        <p:spPr>
          <a:xfrm>
            <a:off x="0" y="0"/>
            <a:ext cx="409221" cy="228600"/>
          </a:xfrm>
          <a:prstGeom prst="rect">
            <a:avLst/>
          </a:prstGeom>
          <a:solidFill>
            <a:schemeClr val="accent6"/>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GB" b="1" dirty="0">
                <a:solidFill>
                  <a:prstClr val="white"/>
                </a:solidFill>
                <a:latin typeface="Calibri" panose="020F0502020204030204"/>
              </a:rPr>
              <a:t>4</a:t>
            </a:r>
          </a:p>
        </p:txBody>
      </p:sp>
    </p:spTree>
    <p:extLst>
      <p:ext uri="{BB962C8B-B14F-4D97-AF65-F5344CB8AC3E}">
        <p14:creationId xmlns:p14="http://schemas.microsoft.com/office/powerpoint/2010/main" val="47584091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a:xfrm>
            <a:off x="700178" y="3003372"/>
            <a:ext cx="10515600" cy="3565703"/>
          </a:xfrm>
        </p:spPr>
        <p:txBody>
          <a:bodyPr/>
          <a:lstStyle/>
          <a:p>
            <a:r>
              <a:rPr lang="de-DE" dirty="0"/>
              <a:t>Wer geht in einem </a:t>
            </a:r>
            <a:r>
              <a:rPr lang="de-DE" i="1" dirty="0" err="1"/>
              <a:t>Guaranteed</a:t>
            </a:r>
            <a:r>
              <a:rPr lang="de-DE" i="1" dirty="0"/>
              <a:t> </a:t>
            </a:r>
            <a:r>
              <a:rPr lang="de-DE" i="1" dirty="0" err="1"/>
              <a:t>Savings</a:t>
            </a:r>
            <a:r>
              <a:rPr lang="de-DE" dirty="0"/>
              <a:t>-Modell die (meisten) finanziellen Risiken ein?</a:t>
            </a:r>
            <a:endParaRPr lang="en-US" dirty="0"/>
          </a:p>
          <a:p>
            <a:pPr lvl="1"/>
            <a:r>
              <a:rPr lang="de-DE" dirty="0"/>
              <a:t>Warum verursacht dies niedrigere Kosten für das Projekt?</a:t>
            </a:r>
            <a:endParaRPr lang="en-US" dirty="0"/>
          </a:p>
        </p:txBody>
      </p:sp>
      <p:sp>
        <p:nvSpPr>
          <p:cNvPr id="5" name="Title 4"/>
          <p:cNvSpPr>
            <a:spLocks noGrp="1"/>
          </p:cNvSpPr>
          <p:nvPr>
            <p:ph type="title"/>
          </p:nvPr>
        </p:nvSpPr>
        <p:spPr>
          <a:xfrm>
            <a:off x="547244" y="1168053"/>
            <a:ext cx="10515600" cy="1325563"/>
          </a:xfrm>
        </p:spPr>
        <p:txBody>
          <a:bodyPr/>
          <a:lstStyle/>
          <a:p>
            <a:r>
              <a:rPr lang="en-US" dirty="0" err="1"/>
              <a:t>Aktivierung</a:t>
            </a:r>
            <a:r>
              <a:rPr lang="en-US" dirty="0"/>
              <a:t>!</a:t>
            </a:r>
          </a:p>
        </p:txBody>
      </p:sp>
      <p:sp>
        <p:nvSpPr>
          <p:cNvPr id="3" name="Slide Number Placeholder 2"/>
          <p:cNvSpPr>
            <a:spLocks noGrp="1"/>
          </p:cNvSpPr>
          <p:nvPr>
            <p:ph type="sldNum" sz="quarter" idx="4294967295"/>
          </p:nvPr>
        </p:nvSpPr>
        <p:spPr>
          <a:xfrm>
            <a:off x="9448800" y="6203950"/>
            <a:ext cx="2743200" cy="365125"/>
          </a:xfrm>
        </p:spPr>
        <p:txBody>
          <a:bodyPr/>
          <a:lstStyle/>
          <a:p>
            <a:fld id="{C77C6C3F-668B-4AF5-BFA9-0F657EB068D6}" type="slidenum">
              <a:rPr lang="pl-PL" smtClean="0"/>
              <a:pPr/>
              <a:t>41</a:t>
            </a:fld>
            <a:endParaRPr lang="pl-PL" dirty="0"/>
          </a:p>
        </p:txBody>
      </p:sp>
    </p:spTree>
    <p:extLst>
      <p:ext uri="{BB962C8B-B14F-4D97-AF65-F5344CB8AC3E}">
        <p14:creationId xmlns:p14="http://schemas.microsoft.com/office/powerpoint/2010/main" val="279797945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 name="Picture 6" descr="declutter-checklist">
            <a:extLst>
              <a:ext uri="{FF2B5EF4-FFF2-40B4-BE49-F238E27FC236}">
                <a16:creationId xmlns:a16="http://schemas.microsoft.com/office/drawing/2014/main" id="{4479BF9C-F9E4-4AA8-A574-31BDCC47386F}"/>
              </a:ext>
            </a:extLst>
          </p:cNvPr>
          <p:cNvPicPr>
            <a:picLocks noChangeAspect="1" noChangeArrowheads="1"/>
          </p:cNvPicPr>
          <p:nvPr>
            <p:custDataLst>
              <p:tags r:id="rId2"/>
            </p:custDataLst>
          </p:nvPr>
        </p:nvPicPr>
        <p:blipFill>
          <a:blip r:embed="rId6">
            <a:extLst>
              <a:ext uri="{28A0092B-C50C-407E-A947-70E740481C1C}">
                <a14:useLocalDpi xmlns:a14="http://schemas.microsoft.com/office/drawing/2010/main" val="0"/>
              </a:ext>
            </a:extLst>
          </a:blip>
          <a:srcRect/>
          <a:stretch>
            <a:fillRect/>
          </a:stretch>
        </p:blipFill>
        <p:spPr bwMode="gray">
          <a:xfrm>
            <a:off x="9008068" y="3226088"/>
            <a:ext cx="3183933" cy="2743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6" name="Object 5" hidden="1">
            <a:extLst>
              <a:ext uri="{FF2B5EF4-FFF2-40B4-BE49-F238E27FC236}">
                <a16:creationId xmlns:a16="http://schemas.microsoft.com/office/drawing/2014/main" id="{8E5124B0-3A92-4585-8F27-3D7F36083E90}"/>
              </a:ext>
            </a:extLst>
          </p:cNvPr>
          <p:cNvGraphicFramePr>
            <a:graphicFrameLocks noChangeAspect="1"/>
          </p:cNvGraphicFramePr>
          <p:nvPr>
            <p:custDataLst>
              <p:tags r:id="rId3"/>
            </p:custDataLst>
          </p:nvPr>
        </p:nvGraphicFramePr>
        <p:xfrm>
          <a:off x="1525589" y="1589"/>
          <a:ext cx="1588" cy="1588"/>
        </p:xfrm>
        <a:graphic>
          <a:graphicData uri="http://schemas.openxmlformats.org/presentationml/2006/ole">
            <mc:AlternateContent xmlns:mc="http://schemas.openxmlformats.org/markup-compatibility/2006">
              <mc:Choice xmlns:v="urn:schemas-microsoft-com:vml" Requires="v">
                <p:oleObj spid="_x0000_s24677" name="think-cell Slide" r:id="rId7" imgW="425" imgH="426" progId="TCLayout.ActiveDocument.1">
                  <p:embed/>
                </p:oleObj>
              </mc:Choice>
              <mc:Fallback>
                <p:oleObj name="think-cell Slide" r:id="rId7" imgW="425" imgH="426" progId="TCLayout.ActiveDocument.1">
                  <p:embed/>
                  <p:pic>
                    <p:nvPicPr>
                      <p:cNvPr id="6" name="Object 5" hidden="1">
                        <a:extLst>
                          <a:ext uri="{FF2B5EF4-FFF2-40B4-BE49-F238E27FC236}">
                            <a16:creationId xmlns:a16="http://schemas.microsoft.com/office/drawing/2014/main" id="{8E5124B0-3A92-4585-8F27-3D7F36083E90}"/>
                          </a:ext>
                        </a:extLst>
                      </p:cNvPr>
                      <p:cNvPicPr/>
                      <p:nvPr/>
                    </p:nvPicPr>
                    <p:blipFill>
                      <a:blip r:embed="rId8"/>
                      <a:stretch>
                        <a:fillRect/>
                      </a:stretch>
                    </p:blipFill>
                    <p:spPr>
                      <a:xfrm>
                        <a:off x="1525589" y="1589"/>
                        <a:ext cx="1588" cy="1588"/>
                      </a:xfrm>
                      <a:prstGeom prst="rect">
                        <a:avLst/>
                      </a:prstGeom>
                    </p:spPr>
                  </p:pic>
                </p:oleObj>
              </mc:Fallback>
            </mc:AlternateContent>
          </a:graphicData>
        </a:graphic>
      </p:graphicFrame>
      <p:sp>
        <p:nvSpPr>
          <p:cNvPr id="7" name="Rectangle 6" hidden="1">
            <a:extLst>
              <a:ext uri="{FF2B5EF4-FFF2-40B4-BE49-F238E27FC236}">
                <a16:creationId xmlns:a16="http://schemas.microsoft.com/office/drawing/2014/main" id="{3ECA6C22-BC38-4F94-9B01-12D2F57294C4}"/>
              </a:ext>
            </a:extLst>
          </p:cNvPr>
          <p:cNvSpPr/>
          <p:nvPr>
            <p:custDataLst>
              <p:tags r:id="rId4"/>
            </p:custDataLst>
          </p:nvPr>
        </p:nvSpPr>
        <p:spPr>
          <a:xfrm>
            <a:off x="1524001" y="1"/>
            <a:ext cx="158751" cy="15875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marR="0" lvl="0" indent="0" algn="ctr" defTabSz="914377" rtl="0" eaLnBrk="1" fontAlgn="auto" latinLnBrk="0" hangingPunct="1">
              <a:lnSpc>
                <a:spcPct val="90000"/>
              </a:lnSpc>
              <a:spcBef>
                <a:spcPct val="0"/>
              </a:spcBef>
              <a:spcAft>
                <a:spcPct val="0"/>
              </a:spcAft>
              <a:buClrTx/>
              <a:buSzTx/>
              <a:buFontTx/>
              <a:buNone/>
              <a:tabLst/>
              <a:defRPr/>
            </a:pPr>
            <a:endParaRPr kumimoji="0" lang="en-GB" sz="28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sym typeface="Calibri" panose="020F0502020204030204" pitchFamily="34" charset="0"/>
            </a:endParaRPr>
          </a:p>
        </p:txBody>
      </p:sp>
      <p:sp>
        <p:nvSpPr>
          <p:cNvPr id="9" name="Slide Number Placeholder 8"/>
          <p:cNvSpPr>
            <a:spLocks noGrp="1"/>
          </p:cNvSpPr>
          <p:nvPr>
            <p:ph type="sldNum" sz="quarter" idx="12"/>
          </p:nvPr>
        </p:nvSpPr>
        <p:spPr/>
        <p:txBody>
          <a:bodyPr/>
          <a:lstStyle/>
          <a:p>
            <a:pPr marL="0" marR="0" lvl="0" indent="0" algn="r" defTabSz="914377" rtl="0" eaLnBrk="1" fontAlgn="auto" latinLnBrk="0" hangingPunct="1">
              <a:lnSpc>
                <a:spcPct val="100000"/>
              </a:lnSpc>
              <a:spcBef>
                <a:spcPts val="0"/>
              </a:spcBef>
              <a:spcAft>
                <a:spcPts val="0"/>
              </a:spcAft>
              <a:buClrTx/>
              <a:buSzTx/>
              <a:buFontTx/>
              <a:buNone/>
              <a:tabLst/>
              <a:defRPr/>
            </a:pPr>
            <a:fld id="{C77C6C3F-668B-4AF5-BFA9-0F657EB068D6}" type="slidenum">
              <a:rPr kumimoji="0" lang="pl-PL"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pPr marL="0" marR="0" lvl="0" indent="0" algn="r" defTabSz="914377" rtl="0" eaLnBrk="1" fontAlgn="auto" latinLnBrk="0" hangingPunct="1">
                <a:lnSpc>
                  <a:spcPct val="100000"/>
                </a:lnSpc>
                <a:spcBef>
                  <a:spcPts val="0"/>
                </a:spcBef>
                <a:spcAft>
                  <a:spcPts val="0"/>
                </a:spcAft>
                <a:buClrTx/>
                <a:buSzTx/>
                <a:buFontTx/>
                <a:buNone/>
                <a:tabLst/>
                <a:defRPr/>
              </a:pPr>
              <a:t>42</a:t>
            </a:fld>
            <a:endParaRPr kumimoji="0" lang="pl-PL"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2" name="Tytuł 1">
            <a:extLst>
              <a:ext uri="{FF2B5EF4-FFF2-40B4-BE49-F238E27FC236}">
                <a16:creationId xmlns:a16="http://schemas.microsoft.com/office/drawing/2014/main" id="{DA12DFBB-F130-407B-9144-7CE7D934051D}"/>
              </a:ext>
            </a:extLst>
          </p:cNvPr>
          <p:cNvSpPr>
            <a:spLocks noGrp="1"/>
          </p:cNvSpPr>
          <p:nvPr>
            <p:ph type="title"/>
          </p:nvPr>
        </p:nvSpPr>
        <p:spPr>
          <a:xfrm>
            <a:off x="717430" y="399630"/>
            <a:ext cx="10515600" cy="523875"/>
          </a:xfrm>
        </p:spPr>
        <p:txBody>
          <a:bodyPr>
            <a:noAutofit/>
          </a:bodyPr>
          <a:lstStyle/>
          <a:p>
            <a:r>
              <a:rPr lang="en-GB" dirty="0" err="1">
                <a:latin typeface="Calibri"/>
                <a:cs typeface="Calibri"/>
              </a:rPr>
              <a:t>Übersicht</a:t>
            </a:r>
            <a:r>
              <a:rPr lang="en-GB" dirty="0">
                <a:latin typeface="Calibri"/>
                <a:cs typeface="Calibri"/>
              </a:rPr>
              <a:t> der </a:t>
            </a:r>
            <a:r>
              <a:rPr lang="en-GB" dirty="0" err="1">
                <a:latin typeface="Calibri"/>
                <a:cs typeface="Calibri"/>
              </a:rPr>
              <a:t>abgedeckten</a:t>
            </a:r>
            <a:r>
              <a:rPr lang="en-GB" dirty="0">
                <a:latin typeface="Calibri"/>
                <a:cs typeface="Calibri"/>
              </a:rPr>
              <a:t> </a:t>
            </a:r>
            <a:r>
              <a:rPr lang="en-GB" dirty="0" err="1">
                <a:latin typeface="Calibri"/>
                <a:cs typeface="Calibri"/>
              </a:rPr>
              <a:t>Themen</a:t>
            </a:r>
            <a:endParaRPr lang="pl-PL" dirty="0">
              <a:latin typeface="Calibri"/>
              <a:cs typeface="Calibri"/>
            </a:endParaRPr>
          </a:p>
        </p:txBody>
      </p:sp>
      <p:sp>
        <p:nvSpPr>
          <p:cNvPr id="27" name="Rectangle 26">
            <a:extLst>
              <a:ext uri="{FF2B5EF4-FFF2-40B4-BE49-F238E27FC236}">
                <a16:creationId xmlns:a16="http://schemas.microsoft.com/office/drawing/2014/main" id="{1CCDDC74-6C21-4CCA-9617-B53A8F9092B0}"/>
              </a:ext>
            </a:extLst>
          </p:cNvPr>
          <p:cNvSpPr/>
          <p:nvPr/>
        </p:nvSpPr>
        <p:spPr>
          <a:xfrm>
            <a:off x="1867107" y="1207568"/>
            <a:ext cx="7486306" cy="276253"/>
          </a:xfrm>
          <a:prstGeom prst="rect">
            <a:avLst/>
          </a:prstGeom>
          <a:solidFill>
            <a:schemeClr val="bg1"/>
          </a:solid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472C4"/>
                </a:solidFill>
                <a:effectLst/>
                <a:uLnTx/>
                <a:uFillTx/>
                <a:latin typeface="Calibri" panose="020F0502020204030204"/>
                <a:ea typeface="+mn-ea"/>
                <a:cs typeface="+mn-cs"/>
              </a:rPr>
              <a:t>Was </a:t>
            </a:r>
            <a:r>
              <a:rPr kumimoji="0" lang="en-US" sz="1800" b="1" i="0" u="none" strike="noStrike" kern="1200" cap="none" spc="0" normalizeH="0" baseline="0" noProof="0" dirty="0" err="1">
                <a:ln>
                  <a:noFill/>
                </a:ln>
                <a:solidFill>
                  <a:srgbClr val="4472C4"/>
                </a:solidFill>
                <a:effectLst/>
                <a:uLnTx/>
                <a:uFillTx/>
                <a:latin typeface="Calibri" panose="020F0502020204030204"/>
                <a:ea typeface="+mn-ea"/>
                <a:cs typeface="+mn-cs"/>
              </a:rPr>
              <a:t>ist</a:t>
            </a:r>
            <a:r>
              <a:rPr kumimoji="0" lang="en-US" sz="1800" b="1" i="0" u="none" strike="noStrike" kern="1200" cap="none" spc="0" normalizeH="0" baseline="0" noProof="0" dirty="0">
                <a:ln>
                  <a:noFill/>
                </a:ln>
                <a:solidFill>
                  <a:srgbClr val="4472C4"/>
                </a:solidFill>
                <a:effectLst/>
                <a:uLnTx/>
                <a:uFillTx/>
                <a:latin typeface="Calibri" panose="020F0502020204030204"/>
                <a:ea typeface="+mn-ea"/>
                <a:cs typeface="+mn-cs"/>
              </a:rPr>
              <a:t> EPC </a:t>
            </a:r>
            <a:r>
              <a:rPr kumimoji="0" lang="de-DE" sz="1800" b="1" i="0" u="none" strike="noStrike" kern="1200" cap="none" spc="0" normalizeH="0" baseline="0" noProof="0" dirty="0">
                <a:ln>
                  <a:noFill/>
                </a:ln>
                <a:solidFill>
                  <a:srgbClr val="4472C4"/>
                </a:solidFill>
                <a:effectLst/>
                <a:uLnTx/>
                <a:uFillTx/>
                <a:latin typeface="Calibri" panose="020F0502020204030204"/>
                <a:ea typeface="+mn-ea"/>
                <a:cs typeface="+mn-cs"/>
              </a:rPr>
              <a:t>und wer sind die relevanten Akteure</a:t>
            </a:r>
            <a:r>
              <a:rPr kumimoji="0" lang="en-US" sz="1800" b="1" i="0" u="none" strike="noStrike" kern="1200" cap="none" spc="0" normalizeH="0" baseline="0" noProof="0" dirty="0">
                <a:ln>
                  <a:noFill/>
                </a:ln>
                <a:solidFill>
                  <a:srgbClr val="4472C4"/>
                </a:solidFill>
                <a:effectLst/>
                <a:uLnTx/>
                <a:uFillTx/>
                <a:latin typeface="Calibri" panose="020F0502020204030204"/>
                <a:ea typeface="+mn-ea"/>
                <a:cs typeface="+mn-cs"/>
              </a:rPr>
              <a:t>?</a:t>
            </a:r>
          </a:p>
        </p:txBody>
      </p:sp>
      <p:grpSp>
        <p:nvGrpSpPr>
          <p:cNvPr id="28" name="Group 27">
            <a:extLst>
              <a:ext uri="{FF2B5EF4-FFF2-40B4-BE49-F238E27FC236}">
                <a16:creationId xmlns:a16="http://schemas.microsoft.com/office/drawing/2014/main" id="{04F6A885-5AC6-4A27-8321-86221D093F9A}"/>
              </a:ext>
            </a:extLst>
          </p:cNvPr>
          <p:cNvGrpSpPr/>
          <p:nvPr/>
        </p:nvGrpSpPr>
        <p:grpSpPr>
          <a:xfrm>
            <a:off x="974072" y="1537183"/>
            <a:ext cx="8379341" cy="252875"/>
            <a:chOff x="1128778" y="1187223"/>
            <a:chExt cx="8222316" cy="930194"/>
          </a:xfrm>
          <a:solidFill>
            <a:srgbClr val="FFC000"/>
          </a:solidFill>
        </p:grpSpPr>
        <p:sp>
          <p:nvSpPr>
            <p:cNvPr id="29" name="Rectangle 28">
              <a:extLst>
                <a:ext uri="{FF2B5EF4-FFF2-40B4-BE49-F238E27FC236}">
                  <a16:creationId xmlns:a16="http://schemas.microsoft.com/office/drawing/2014/main" id="{D4161997-2E41-4E3D-AB66-D3AEA12FAAB0}"/>
                </a:ext>
              </a:extLst>
            </p:cNvPr>
            <p:cNvSpPr/>
            <p:nvPr/>
          </p:nvSpPr>
          <p:spPr>
            <a:xfrm>
              <a:off x="1128778" y="1187223"/>
              <a:ext cx="729205" cy="930194"/>
            </a:xfrm>
            <a:prstGeom prst="rect">
              <a:avLst/>
            </a:prstGeom>
            <a:solidFill>
              <a:srgbClr val="70AD47"/>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Calibri" panose="020F0502020204030204"/>
                  <a:ea typeface="+mn-ea"/>
                  <a:cs typeface="+mn-cs"/>
                </a:rPr>
                <a:t>2</a:t>
              </a:r>
            </a:p>
          </p:txBody>
        </p:sp>
        <p:sp>
          <p:nvSpPr>
            <p:cNvPr id="30" name="Rectangle 29">
              <a:extLst>
                <a:ext uri="{FF2B5EF4-FFF2-40B4-BE49-F238E27FC236}">
                  <a16:creationId xmlns:a16="http://schemas.microsoft.com/office/drawing/2014/main" id="{22157067-1517-4979-8519-D658AC91A4F4}"/>
                </a:ext>
              </a:extLst>
            </p:cNvPr>
            <p:cNvSpPr/>
            <p:nvPr/>
          </p:nvSpPr>
          <p:spPr>
            <a:xfrm>
              <a:off x="2005078" y="1187223"/>
              <a:ext cx="7346016" cy="930194"/>
            </a:xfrm>
            <a:prstGeom prst="rect">
              <a:avLst/>
            </a:prstGeom>
            <a:solidFill>
              <a:schemeClr val="bg1"/>
            </a:solid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err="1">
                  <a:ln>
                    <a:noFill/>
                  </a:ln>
                  <a:solidFill>
                    <a:srgbClr val="4472C4"/>
                  </a:solidFill>
                  <a:effectLst/>
                  <a:uLnTx/>
                  <a:uFillTx/>
                  <a:latin typeface="Calibri" panose="020F0502020204030204"/>
                  <a:ea typeface="+mn-ea"/>
                  <a:cs typeface="+mn-cs"/>
                </a:rPr>
                <a:t>Arten</a:t>
              </a:r>
              <a:r>
                <a:rPr kumimoji="0" lang="en-US" sz="1800" b="1" i="0" u="none" strike="noStrike" kern="1200" cap="none" spc="0" normalizeH="0" baseline="0" noProof="0" dirty="0">
                  <a:ln>
                    <a:noFill/>
                  </a:ln>
                  <a:solidFill>
                    <a:srgbClr val="4472C4"/>
                  </a:solidFill>
                  <a:effectLst/>
                  <a:uLnTx/>
                  <a:uFillTx/>
                  <a:latin typeface="Calibri" panose="020F0502020204030204"/>
                  <a:ea typeface="+mn-ea"/>
                  <a:cs typeface="+mn-cs"/>
                </a:rPr>
                <a:t> von EPC-</a:t>
              </a:r>
              <a:r>
                <a:rPr kumimoji="0" lang="en-US" sz="1800" b="1" i="0" u="none" strike="noStrike" kern="1200" cap="none" spc="0" normalizeH="0" baseline="0" noProof="0" dirty="0" err="1">
                  <a:ln>
                    <a:noFill/>
                  </a:ln>
                  <a:solidFill>
                    <a:srgbClr val="4472C4"/>
                  </a:solidFill>
                  <a:effectLst/>
                  <a:uLnTx/>
                  <a:uFillTx/>
                  <a:latin typeface="Calibri" panose="020F0502020204030204"/>
                  <a:ea typeface="+mn-ea"/>
                  <a:cs typeface="+mn-cs"/>
                </a:rPr>
                <a:t>Verträgen</a:t>
              </a:r>
              <a:endParaRPr kumimoji="0" lang="en-US" sz="1800" b="1" i="0" u="none" strike="noStrike" kern="1200" cap="none" spc="0" normalizeH="0" baseline="0" noProof="0" dirty="0">
                <a:ln>
                  <a:noFill/>
                </a:ln>
                <a:solidFill>
                  <a:srgbClr val="4472C4"/>
                </a:solidFill>
                <a:effectLst/>
                <a:uLnTx/>
                <a:uFillTx/>
                <a:latin typeface="Calibri" panose="020F0502020204030204"/>
                <a:ea typeface="+mn-ea"/>
                <a:cs typeface="+mn-cs"/>
              </a:endParaRPr>
            </a:p>
          </p:txBody>
        </p:sp>
      </p:grpSp>
      <p:grpSp>
        <p:nvGrpSpPr>
          <p:cNvPr id="34" name="Group 33">
            <a:extLst>
              <a:ext uri="{FF2B5EF4-FFF2-40B4-BE49-F238E27FC236}">
                <a16:creationId xmlns:a16="http://schemas.microsoft.com/office/drawing/2014/main" id="{54148A56-7ED1-4054-B552-C6DFF05E074E}"/>
              </a:ext>
            </a:extLst>
          </p:cNvPr>
          <p:cNvGrpSpPr/>
          <p:nvPr/>
        </p:nvGrpSpPr>
        <p:grpSpPr>
          <a:xfrm>
            <a:off x="1295168" y="1862870"/>
            <a:ext cx="8058243" cy="317095"/>
            <a:chOff x="1590893" y="1187223"/>
            <a:chExt cx="7760201" cy="930194"/>
          </a:xfrm>
        </p:grpSpPr>
        <p:sp>
          <p:nvSpPr>
            <p:cNvPr id="35" name="Rectangle 34">
              <a:extLst>
                <a:ext uri="{FF2B5EF4-FFF2-40B4-BE49-F238E27FC236}">
                  <a16:creationId xmlns:a16="http://schemas.microsoft.com/office/drawing/2014/main" id="{74ED2556-EE53-4D2B-A2F4-264A39BACF72}"/>
                </a:ext>
              </a:extLst>
            </p:cNvPr>
            <p:cNvSpPr/>
            <p:nvPr/>
          </p:nvSpPr>
          <p:spPr>
            <a:xfrm>
              <a:off x="1590893" y="1187223"/>
              <a:ext cx="729205" cy="930194"/>
            </a:xfrm>
            <a:prstGeom prst="rect">
              <a:avLst/>
            </a:prstGeom>
            <a:solidFill>
              <a:schemeClr val="accent6">
                <a:lumMod val="60000"/>
                <a:lumOff val="4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Calibri" panose="020F0502020204030204"/>
                  <a:ea typeface="+mn-ea"/>
                  <a:cs typeface="+mn-cs"/>
                </a:rPr>
                <a:t>2A</a:t>
              </a:r>
            </a:p>
          </p:txBody>
        </p:sp>
        <p:sp>
          <p:nvSpPr>
            <p:cNvPr id="36" name="Rectangle 35">
              <a:extLst>
                <a:ext uri="{FF2B5EF4-FFF2-40B4-BE49-F238E27FC236}">
                  <a16:creationId xmlns:a16="http://schemas.microsoft.com/office/drawing/2014/main" id="{2195A090-DF04-4CCF-86AE-1533D2BBC431}"/>
                </a:ext>
              </a:extLst>
            </p:cNvPr>
            <p:cNvSpPr/>
            <p:nvPr/>
          </p:nvSpPr>
          <p:spPr>
            <a:xfrm>
              <a:off x="2448234" y="1187223"/>
              <a:ext cx="6902860" cy="930194"/>
            </a:xfrm>
            <a:prstGeom prst="rect">
              <a:avLst/>
            </a:prstGeom>
            <a:solidFill>
              <a:schemeClr val="bg1"/>
            </a:solid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4472C4"/>
                  </a:solidFill>
                  <a:effectLst/>
                  <a:uLnTx/>
                  <a:uFillTx/>
                  <a:latin typeface="Calibri" panose="020F0502020204030204"/>
                  <a:ea typeface="+mn-ea"/>
                  <a:cs typeface="+mn-cs"/>
                </a:rPr>
                <a:t>Shared Savings</a:t>
              </a:r>
              <a:r>
                <a:rPr kumimoji="0" lang="en-US" sz="1800" b="1" i="0" u="none" strike="noStrike" kern="1200" cap="none" spc="0" normalizeH="0" baseline="0" noProof="0" dirty="0">
                  <a:ln>
                    <a:noFill/>
                  </a:ln>
                  <a:solidFill>
                    <a:srgbClr val="4472C4"/>
                  </a:solidFill>
                  <a:effectLst/>
                  <a:uLnTx/>
                  <a:uFillTx/>
                  <a:latin typeface="Calibri" panose="020F0502020204030204"/>
                  <a:ea typeface="+mn-ea"/>
                  <a:cs typeface="+mn-cs"/>
                </a:rPr>
                <a:t>-Modell</a:t>
              </a:r>
            </a:p>
          </p:txBody>
        </p:sp>
      </p:grpSp>
      <p:grpSp>
        <p:nvGrpSpPr>
          <p:cNvPr id="61" name="Group 60">
            <a:extLst>
              <a:ext uri="{FF2B5EF4-FFF2-40B4-BE49-F238E27FC236}">
                <a16:creationId xmlns:a16="http://schemas.microsoft.com/office/drawing/2014/main" id="{54148A56-7ED1-4054-B552-C6DFF05E074E}"/>
              </a:ext>
            </a:extLst>
          </p:cNvPr>
          <p:cNvGrpSpPr/>
          <p:nvPr/>
        </p:nvGrpSpPr>
        <p:grpSpPr>
          <a:xfrm>
            <a:off x="1295168" y="2218866"/>
            <a:ext cx="8058243" cy="317095"/>
            <a:chOff x="1590893" y="1187223"/>
            <a:chExt cx="7760201" cy="930194"/>
          </a:xfrm>
        </p:grpSpPr>
        <p:sp>
          <p:nvSpPr>
            <p:cNvPr id="62" name="Rectangle 61">
              <a:extLst>
                <a:ext uri="{FF2B5EF4-FFF2-40B4-BE49-F238E27FC236}">
                  <a16:creationId xmlns:a16="http://schemas.microsoft.com/office/drawing/2014/main" id="{74ED2556-EE53-4D2B-A2F4-264A39BACF72}"/>
                </a:ext>
              </a:extLst>
            </p:cNvPr>
            <p:cNvSpPr/>
            <p:nvPr/>
          </p:nvSpPr>
          <p:spPr>
            <a:xfrm>
              <a:off x="1590893" y="1187223"/>
              <a:ext cx="729205" cy="930194"/>
            </a:xfrm>
            <a:prstGeom prst="rect">
              <a:avLst/>
            </a:prstGeom>
            <a:solidFill>
              <a:schemeClr val="accent6">
                <a:lumMod val="60000"/>
                <a:lumOff val="4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Calibri" panose="020F0502020204030204"/>
                  <a:ea typeface="+mn-ea"/>
                  <a:cs typeface="+mn-cs"/>
                </a:rPr>
                <a:t>2B</a:t>
              </a:r>
            </a:p>
          </p:txBody>
        </p:sp>
        <p:sp>
          <p:nvSpPr>
            <p:cNvPr id="63" name="Rectangle 62">
              <a:extLst>
                <a:ext uri="{FF2B5EF4-FFF2-40B4-BE49-F238E27FC236}">
                  <a16:creationId xmlns:a16="http://schemas.microsoft.com/office/drawing/2014/main" id="{2195A090-DF04-4CCF-86AE-1533D2BBC431}"/>
                </a:ext>
              </a:extLst>
            </p:cNvPr>
            <p:cNvSpPr/>
            <p:nvPr/>
          </p:nvSpPr>
          <p:spPr>
            <a:xfrm>
              <a:off x="2448234" y="1187223"/>
              <a:ext cx="6902860" cy="930194"/>
            </a:xfrm>
            <a:prstGeom prst="rect">
              <a:avLst/>
            </a:prstGeom>
            <a:solidFill>
              <a:schemeClr val="bg1"/>
            </a:solid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4472C4"/>
                  </a:solidFill>
                  <a:effectLst/>
                  <a:uLnTx/>
                  <a:uFillTx/>
                  <a:latin typeface="Calibri" panose="020F0502020204030204"/>
                  <a:ea typeface="+mn-ea"/>
                  <a:cs typeface="+mn-cs"/>
                </a:rPr>
                <a:t>Guaranteed Savings</a:t>
              </a:r>
              <a:r>
                <a:rPr kumimoji="0" lang="en-US" sz="1800" b="1" i="0" u="none" strike="noStrike" kern="1200" cap="none" spc="0" normalizeH="0" baseline="0" noProof="0" dirty="0">
                  <a:ln>
                    <a:noFill/>
                  </a:ln>
                  <a:solidFill>
                    <a:srgbClr val="4472C4"/>
                  </a:solidFill>
                  <a:effectLst/>
                  <a:uLnTx/>
                  <a:uFillTx/>
                  <a:latin typeface="Calibri" panose="020F0502020204030204"/>
                  <a:ea typeface="+mn-ea"/>
                  <a:cs typeface="+mn-cs"/>
                </a:rPr>
                <a:t>-Modell</a:t>
              </a:r>
              <a:endParaRPr kumimoji="0" lang="en-US" sz="1800" b="1" i="1" u="none" strike="noStrike" kern="1200" cap="none" spc="0" normalizeH="0" baseline="0" noProof="0" dirty="0">
                <a:ln>
                  <a:noFill/>
                </a:ln>
                <a:solidFill>
                  <a:srgbClr val="4472C4"/>
                </a:solidFill>
                <a:effectLst/>
                <a:uLnTx/>
                <a:uFillTx/>
                <a:latin typeface="Calibri" panose="020F0502020204030204"/>
                <a:ea typeface="+mn-ea"/>
                <a:cs typeface="+mn-cs"/>
              </a:endParaRPr>
            </a:p>
          </p:txBody>
        </p:sp>
      </p:grpSp>
      <p:grpSp>
        <p:nvGrpSpPr>
          <p:cNvPr id="64" name="Group 63">
            <a:extLst>
              <a:ext uri="{FF2B5EF4-FFF2-40B4-BE49-F238E27FC236}">
                <a16:creationId xmlns:a16="http://schemas.microsoft.com/office/drawing/2014/main" id="{54148A56-7ED1-4054-B552-C6DFF05E074E}"/>
              </a:ext>
            </a:extLst>
          </p:cNvPr>
          <p:cNvGrpSpPr/>
          <p:nvPr/>
        </p:nvGrpSpPr>
        <p:grpSpPr>
          <a:xfrm>
            <a:off x="1713083" y="2582742"/>
            <a:ext cx="7640329" cy="351860"/>
            <a:chOff x="1590892" y="1187223"/>
            <a:chExt cx="7760202" cy="930194"/>
          </a:xfrm>
        </p:grpSpPr>
        <p:sp>
          <p:nvSpPr>
            <p:cNvPr id="65" name="Rectangle 64">
              <a:extLst>
                <a:ext uri="{FF2B5EF4-FFF2-40B4-BE49-F238E27FC236}">
                  <a16:creationId xmlns:a16="http://schemas.microsoft.com/office/drawing/2014/main" id="{74ED2556-EE53-4D2B-A2F4-264A39BACF72}"/>
                </a:ext>
              </a:extLst>
            </p:cNvPr>
            <p:cNvSpPr/>
            <p:nvPr/>
          </p:nvSpPr>
          <p:spPr>
            <a:xfrm>
              <a:off x="1590892" y="1187223"/>
              <a:ext cx="729205" cy="930194"/>
            </a:xfrm>
            <a:prstGeom prst="rect">
              <a:avLst/>
            </a:prstGeom>
            <a:solidFill>
              <a:schemeClr val="accent6">
                <a:lumMod val="60000"/>
                <a:lumOff val="4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Calibri" panose="020F0502020204030204"/>
                  <a:ea typeface="+mn-ea"/>
                  <a:cs typeface="+mn-cs"/>
                </a:rPr>
                <a:t>2B.1</a:t>
              </a:r>
            </a:p>
          </p:txBody>
        </p:sp>
        <p:sp>
          <p:nvSpPr>
            <p:cNvPr id="66" name="Rectangle 65">
              <a:extLst>
                <a:ext uri="{FF2B5EF4-FFF2-40B4-BE49-F238E27FC236}">
                  <a16:creationId xmlns:a16="http://schemas.microsoft.com/office/drawing/2014/main" id="{2195A090-DF04-4CCF-86AE-1533D2BBC431}"/>
                </a:ext>
              </a:extLst>
            </p:cNvPr>
            <p:cNvSpPr/>
            <p:nvPr/>
          </p:nvSpPr>
          <p:spPr>
            <a:xfrm>
              <a:off x="2448234" y="1187223"/>
              <a:ext cx="6902860" cy="930194"/>
            </a:xfrm>
            <a:prstGeom prst="rect">
              <a:avLst/>
            </a:prstGeom>
            <a:solidFill>
              <a:schemeClr val="bg1"/>
            </a:solid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err="1">
                  <a:ln>
                    <a:noFill/>
                  </a:ln>
                  <a:solidFill>
                    <a:srgbClr val="4472C4"/>
                  </a:solidFill>
                  <a:effectLst/>
                  <a:uLnTx/>
                  <a:uFillTx/>
                  <a:latin typeface="Calibri" panose="020F0502020204030204"/>
                  <a:ea typeface="+mn-ea"/>
                  <a:cs typeface="+mn-cs"/>
                </a:rPr>
                <a:t>Vorteile</a:t>
              </a:r>
              <a:r>
                <a:rPr kumimoji="0" lang="en-US" sz="1800" b="1" i="0" u="none" strike="noStrike" kern="1200" cap="none" spc="0" normalizeH="0" baseline="0" noProof="0" dirty="0">
                  <a:ln>
                    <a:noFill/>
                  </a:ln>
                  <a:solidFill>
                    <a:srgbClr val="4472C4"/>
                  </a:solidFill>
                  <a:effectLst/>
                  <a:uLnTx/>
                  <a:uFillTx/>
                  <a:latin typeface="Calibri" panose="020F0502020204030204"/>
                  <a:ea typeface="+mn-ea"/>
                  <a:cs typeface="+mn-cs"/>
                </a:rPr>
                <a:t> </a:t>
              </a:r>
              <a:r>
                <a:rPr kumimoji="0" lang="en-US" sz="1800" b="1" i="0" u="none" strike="noStrike" kern="1200" cap="none" spc="0" normalizeH="0" baseline="0" noProof="0" dirty="0" err="1">
                  <a:ln>
                    <a:noFill/>
                  </a:ln>
                  <a:solidFill>
                    <a:srgbClr val="4472C4"/>
                  </a:solidFill>
                  <a:effectLst/>
                  <a:uLnTx/>
                  <a:uFillTx/>
                  <a:latin typeface="Calibri" panose="020F0502020204030204"/>
                  <a:ea typeface="+mn-ea"/>
                  <a:cs typeface="+mn-cs"/>
                </a:rPr>
                <a:t>im</a:t>
              </a:r>
              <a:r>
                <a:rPr kumimoji="0" lang="en-US" sz="1800" b="1" i="0" u="none" strike="noStrike" kern="1200" cap="none" spc="0" normalizeH="0" baseline="0" noProof="0" dirty="0">
                  <a:ln>
                    <a:noFill/>
                  </a:ln>
                  <a:solidFill>
                    <a:srgbClr val="4472C4"/>
                  </a:solidFill>
                  <a:effectLst/>
                  <a:uLnTx/>
                  <a:uFillTx/>
                  <a:latin typeface="Calibri" panose="020F0502020204030204"/>
                  <a:ea typeface="+mn-ea"/>
                  <a:cs typeface="+mn-cs"/>
                </a:rPr>
                <a:t> Detail</a:t>
              </a:r>
            </a:p>
          </p:txBody>
        </p:sp>
      </p:grpSp>
      <p:grpSp>
        <p:nvGrpSpPr>
          <p:cNvPr id="85" name="Group 84"/>
          <p:cNvGrpSpPr/>
          <p:nvPr/>
        </p:nvGrpSpPr>
        <p:grpSpPr>
          <a:xfrm>
            <a:off x="965836" y="4015140"/>
            <a:ext cx="8379341" cy="610200"/>
            <a:chOff x="1821146" y="3184880"/>
            <a:chExt cx="8379341" cy="610200"/>
          </a:xfrm>
        </p:grpSpPr>
        <p:grpSp>
          <p:nvGrpSpPr>
            <p:cNvPr id="86" name="Group 85">
              <a:extLst>
                <a:ext uri="{FF2B5EF4-FFF2-40B4-BE49-F238E27FC236}">
                  <a16:creationId xmlns:a16="http://schemas.microsoft.com/office/drawing/2014/main" id="{793121AC-C9C5-4486-BA42-33BB6F723AFD}"/>
                </a:ext>
              </a:extLst>
            </p:cNvPr>
            <p:cNvGrpSpPr/>
            <p:nvPr/>
          </p:nvGrpSpPr>
          <p:grpSpPr>
            <a:xfrm>
              <a:off x="1821146" y="3518827"/>
              <a:ext cx="8379341" cy="276253"/>
              <a:chOff x="1128778" y="1187223"/>
              <a:chExt cx="8222316" cy="930194"/>
            </a:xfrm>
          </p:grpSpPr>
          <p:sp>
            <p:nvSpPr>
              <p:cNvPr id="90" name="Rectangle 89">
                <a:extLst>
                  <a:ext uri="{FF2B5EF4-FFF2-40B4-BE49-F238E27FC236}">
                    <a16:creationId xmlns:a16="http://schemas.microsoft.com/office/drawing/2014/main" id="{383E1335-119D-4914-8DF2-438EEAD7D3A2}"/>
                  </a:ext>
                </a:extLst>
              </p:cNvPr>
              <p:cNvSpPr/>
              <p:nvPr/>
            </p:nvSpPr>
            <p:spPr>
              <a:xfrm>
                <a:off x="1128778" y="1187223"/>
                <a:ext cx="729205" cy="930194"/>
              </a:xfrm>
              <a:prstGeom prst="rect">
                <a:avLst/>
              </a:prstGeom>
              <a:solidFill>
                <a:schemeClr val="accent6"/>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Calibri" panose="020F0502020204030204"/>
                    <a:ea typeface="+mn-ea"/>
                    <a:cs typeface="+mn-cs"/>
                  </a:rPr>
                  <a:t>7</a:t>
                </a:r>
              </a:p>
            </p:txBody>
          </p:sp>
          <p:sp>
            <p:nvSpPr>
              <p:cNvPr id="91" name="Rectangle 90">
                <a:extLst>
                  <a:ext uri="{FF2B5EF4-FFF2-40B4-BE49-F238E27FC236}">
                    <a16:creationId xmlns:a16="http://schemas.microsoft.com/office/drawing/2014/main" id="{1CCDDC74-6C21-4CCA-9617-B53A8F9092B0}"/>
                  </a:ext>
                </a:extLst>
              </p:cNvPr>
              <p:cNvSpPr/>
              <p:nvPr/>
            </p:nvSpPr>
            <p:spPr>
              <a:xfrm>
                <a:off x="2005078" y="1187223"/>
                <a:ext cx="7346016" cy="930194"/>
              </a:xfrm>
              <a:prstGeom prst="rect">
                <a:avLst/>
              </a:prstGeom>
              <a:solidFill>
                <a:schemeClr val="bg1"/>
              </a:solid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err="1">
                    <a:ln>
                      <a:noFill/>
                    </a:ln>
                    <a:solidFill>
                      <a:srgbClr val="4472C4"/>
                    </a:solidFill>
                    <a:effectLst/>
                    <a:uLnTx/>
                    <a:uFillTx/>
                    <a:latin typeface="Calibri" panose="020F0502020204030204"/>
                    <a:ea typeface="+mn-ea"/>
                    <a:cs typeface="+mn-cs"/>
                  </a:rPr>
                  <a:t>Fallstudie</a:t>
                </a:r>
                <a:r>
                  <a:rPr kumimoji="0" lang="en-US" sz="1800" b="1" i="0" u="none" strike="noStrike" kern="1200" cap="none" spc="0" normalizeH="0" baseline="0" noProof="0" dirty="0">
                    <a:ln>
                      <a:noFill/>
                    </a:ln>
                    <a:solidFill>
                      <a:srgbClr val="4472C4"/>
                    </a:solidFill>
                    <a:effectLst/>
                    <a:uLnTx/>
                    <a:uFillTx/>
                    <a:latin typeface="Calibri" panose="020F0502020204030204"/>
                    <a:ea typeface="+mn-ea"/>
                    <a:cs typeface="+mn-cs"/>
                  </a:rPr>
                  <a:t>	</a:t>
                </a:r>
              </a:p>
            </p:txBody>
          </p:sp>
        </p:grpSp>
        <p:grpSp>
          <p:nvGrpSpPr>
            <p:cNvPr id="87" name="Group 86">
              <a:extLst>
                <a:ext uri="{FF2B5EF4-FFF2-40B4-BE49-F238E27FC236}">
                  <a16:creationId xmlns:a16="http://schemas.microsoft.com/office/drawing/2014/main" id="{793121AC-C9C5-4486-BA42-33BB6F723AFD}"/>
                </a:ext>
              </a:extLst>
            </p:cNvPr>
            <p:cNvGrpSpPr/>
            <p:nvPr/>
          </p:nvGrpSpPr>
          <p:grpSpPr>
            <a:xfrm>
              <a:off x="1821146" y="3184880"/>
              <a:ext cx="8379341" cy="276253"/>
              <a:chOff x="1128778" y="1187223"/>
              <a:chExt cx="8222316" cy="930194"/>
            </a:xfrm>
          </p:grpSpPr>
          <p:sp>
            <p:nvSpPr>
              <p:cNvPr id="88" name="Rectangle 87">
                <a:extLst>
                  <a:ext uri="{FF2B5EF4-FFF2-40B4-BE49-F238E27FC236}">
                    <a16:creationId xmlns:a16="http://schemas.microsoft.com/office/drawing/2014/main" id="{383E1335-119D-4914-8DF2-438EEAD7D3A2}"/>
                  </a:ext>
                </a:extLst>
              </p:cNvPr>
              <p:cNvSpPr/>
              <p:nvPr/>
            </p:nvSpPr>
            <p:spPr>
              <a:xfrm>
                <a:off x="1128778" y="1187223"/>
                <a:ext cx="729205" cy="930194"/>
              </a:xfrm>
              <a:prstGeom prst="rect">
                <a:avLst/>
              </a:prstGeom>
              <a:solidFill>
                <a:schemeClr val="accent6"/>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Calibri" panose="020F0502020204030204"/>
                    <a:ea typeface="+mn-ea"/>
                    <a:cs typeface="+mn-cs"/>
                  </a:rPr>
                  <a:t>6</a:t>
                </a:r>
              </a:p>
            </p:txBody>
          </p:sp>
          <p:sp>
            <p:nvSpPr>
              <p:cNvPr id="89" name="Rectangle 88">
                <a:extLst>
                  <a:ext uri="{FF2B5EF4-FFF2-40B4-BE49-F238E27FC236}">
                    <a16:creationId xmlns:a16="http://schemas.microsoft.com/office/drawing/2014/main" id="{1CCDDC74-6C21-4CCA-9617-B53A8F9092B0}"/>
                  </a:ext>
                </a:extLst>
              </p:cNvPr>
              <p:cNvSpPr/>
              <p:nvPr/>
            </p:nvSpPr>
            <p:spPr>
              <a:xfrm>
                <a:off x="2005078" y="1187223"/>
                <a:ext cx="7346016" cy="930194"/>
              </a:xfrm>
              <a:prstGeom prst="rect">
                <a:avLst/>
              </a:prstGeom>
              <a:solidFill>
                <a:schemeClr val="bg1"/>
              </a:solid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472C4"/>
                    </a:solidFill>
                    <a:effectLst/>
                    <a:uLnTx/>
                    <a:uFillTx/>
                    <a:latin typeface="Calibri" panose="020F0502020204030204"/>
                    <a:ea typeface="+mn-ea"/>
                    <a:cs typeface="+mn-cs"/>
                  </a:rPr>
                  <a:t>EPC und die EU </a:t>
                </a:r>
              </a:p>
            </p:txBody>
          </p:sp>
        </p:grpSp>
      </p:grpSp>
      <p:grpSp>
        <p:nvGrpSpPr>
          <p:cNvPr id="94" name="Group 93">
            <a:extLst>
              <a:ext uri="{FF2B5EF4-FFF2-40B4-BE49-F238E27FC236}">
                <a16:creationId xmlns:a16="http://schemas.microsoft.com/office/drawing/2014/main" id="{793121AC-C9C5-4486-BA42-33BB6F723AFD}"/>
              </a:ext>
            </a:extLst>
          </p:cNvPr>
          <p:cNvGrpSpPr/>
          <p:nvPr/>
        </p:nvGrpSpPr>
        <p:grpSpPr>
          <a:xfrm>
            <a:off x="969952" y="4690517"/>
            <a:ext cx="8379341" cy="276253"/>
            <a:chOff x="1128778" y="1187223"/>
            <a:chExt cx="8222316" cy="930194"/>
          </a:xfrm>
        </p:grpSpPr>
        <p:sp>
          <p:nvSpPr>
            <p:cNvPr id="95" name="Rectangle 94">
              <a:extLst>
                <a:ext uri="{FF2B5EF4-FFF2-40B4-BE49-F238E27FC236}">
                  <a16:creationId xmlns:a16="http://schemas.microsoft.com/office/drawing/2014/main" id="{383E1335-119D-4914-8DF2-438EEAD7D3A2}"/>
                </a:ext>
              </a:extLst>
            </p:cNvPr>
            <p:cNvSpPr/>
            <p:nvPr/>
          </p:nvSpPr>
          <p:spPr>
            <a:xfrm>
              <a:off x="1128778" y="1187223"/>
              <a:ext cx="729205" cy="930194"/>
            </a:xfrm>
            <a:prstGeom prst="rect">
              <a:avLst/>
            </a:prstGeom>
            <a:solidFill>
              <a:schemeClr val="accent6"/>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Calibri" panose="020F0502020204030204"/>
                  <a:ea typeface="+mn-ea"/>
                  <a:cs typeface="+mn-cs"/>
                </a:rPr>
                <a:t>8</a:t>
              </a:r>
            </a:p>
          </p:txBody>
        </p:sp>
        <p:sp>
          <p:nvSpPr>
            <p:cNvPr id="96" name="Rectangle 95">
              <a:extLst>
                <a:ext uri="{FF2B5EF4-FFF2-40B4-BE49-F238E27FC236}">
                  <a16:creationId xmlns:a16="http://schemas.microsoft.com/office/drawing/2014/main" id="{1CCDDC74-6C21-4CCA-9617-B53A8F9092B0}"/>
                </a:ext>
              </a:extLst>
            </p:cNvPr>
            <p:cNvSpPr/>
            <p:nvPr/>
          </p:nvSpPr>
          <p:spPr>
            <a:xfrm>
              <a:off x="2005078" y="1187223"/>
              <a:ext cx="7346016" cy="930194"/>
            </a:xfrm>
            <a:prstGeom prst="rect">
              <a:avLst/>
            </a:prstGeom>
            <a:solidFill>
              <a:schemeClr val="bg1"/>
            </a:solid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err="1">
                  <a:ln>
                    <a:noFill/>
                  </a:ln>
                  <a:solidFill>
                    <a:srgbClr val="4472C4"/>
                  </a:solidFill>
                  <a:effectLst/>
                  <a:uLnTx/>
                  <a:uFillTx/>
                  <a:latin typeface="Calibri" panose="020F0502020204030204"/>
                  <a:ea typeface="+mn-ea"/>
                  <a:cs typeface="+mn-cs"/>
                </a:rPr>
                <a:t>Beispiele</a:t>
              </a:r>
              <a:r>
                <a:rPr kumimoji="0" lang="en-US" sz="1800" b="1" i="0" u="none" strike="noStrike" kern="1200" cap="none" spc="0" normalizeH="0" baseline="0" noProof="0" dirty="0">
                  <a:ln>
                    <a:noFill/>
                  </a:ln>
                  <a:solidFill>
                    <a:srgbClr val="4472C4"/>
                  </a:solidFill>
                  <a:effectLst/>
                  <a:uLnTx/>
                  <a:uFillTx/>
                  <a:latin typeface="Calibri" panose="020F0502020204030204"/>
                  <a:ea typeface="+mn-ea"/>
                  <a:cs typeface="+mn-cs"/>
                </a:rPr>
                <a:t> und </a:t>
              </a:r>
              <a:r>
                <a:rPr kumimoji="0" lang="en-US" sz="1800" b="1" i="0" u="none" strike="noStrike" kern="1200" cap="none" spc="0" normalizeH="0" baseline="0" noProof="0" dirty="0" err="1">
                  <a:ln>
                    <a:noFill/>
                  </a:ln>
                  <a:solidFill>
                    <a:srgbClr val="4472C4"/>
                  </a:solidFill>
                  <a:effectLst/>
                  <a:uLnTx/>
                  <a:uFillTx/>
                  <a:latin typeface="Calibri" panose="020F0502020204030204"/>
                  <a:ea typeface="+mn-ea"/>
                  <a:cs typeface="+mn-cs"/>
                </a:rPr>
                <a:t>Fallstudien</a:t>
              </a:r>
              <a:endParaRPr kumimoji="0" lang="en-US" sz="1800" b="1" i="0" u="none" strike="noStrike" kern="1200" cap="none" spc="0" normalizeH="0" baseline="0" noProof="0" dirty="0">
                <a:ln>
                  <a:noFill/>
                </a:ln>
                <a:solidFill>
                  <a:srgbClr val="4472C4"/>
                </a:solidFill>
                <a:effectLst/>
                <a:uLnTx/>
                <a:uFillTx/>
                <a:latin typeface="Calibri" panose="020F0502020204030204"/>
                <a:ea typeface="+mn-ea"/>
                <a:cs typeface="+mn-cs"/>
              </a:endParaRPr>
            </a:p>
          </p:txBody>
        </p:sp>
      </p:grpSp>
      <p:grpSp>
        <p:nvGrpSpPr>
          <p:cNvPr id="48" name="Group 47">
            <a:extLst>
              <a:ext uri="{FF2B5EF4-FFF2-40B4-BE49-F238E27FC236}">
                <a16:creationId xmlns:a16="http://schemas.microsoft.com/office/drawing/2014/main" id="{04F6A885-5AC6-4A27-8321-86221D093F9A}"/>
              </a:ext>
            </a:extLst>
          </p:cNvPr>
          <p:cNvGrpSpPr/>
          <p:nvPr/>
        </p:nvGrpSpPr>
        <p:grpSpPr>
          <a:xfrm>
            <a:off x="969952" y="3014406"/>
            <a:ext cx="8379341" cy="252875"/>
            <a:chOff x="1128778" y="1187223"/>
            <a:chExt cx="8222316" cy="930194"/>
          </a:xfrm>
          <a:solidFill>
            <a:schemeClr val="bg1"/>
          </a:solidFill>
        </p:grpSpPr>
        <p:sp>
          <p:nvSpPr>
            <p:cNvPr id="49" name="Rectangle 48">
              <a:extLst>
                <a:ext uri="{FF2B5EF4-FFF2-40B4-BE49-F238E27FC236}">
                  <a16:creationId xmlns:a16="http://schemas.microsoft.com/office/drawing/2014/main" id="{D4161997-2E41-4E3D-AB66-D3AEA12FAAB0}"/>
                </a:ext>
              </a:extLst>
            </p:cNvPr>
            <p:cNvSpPr/>
            <p:nvPr/>
          </p:nvSpPr>
          <p:spPr>
            <a:xfrm>
              <a:off x="1128778" y="1187223"/>
              <a:ext cx="729205" cy="930194"/>
            </a:xfrm>
            <a:prstGeom prst="rect">
              <a:avLst/>
            </a:prstGeom>
            <a:solidFill>
              <a:srgbClr val="70AD47"/>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Calibri" panose="020F0502020204030204"/>
                  <a:ea typeface="+mn-ea"/>
                  <a:cs typeface="+mn-cs"/>
                </a:rPr>
                <a:t>3</a:t>
              </a:r>
            </a:p>
          </p:txBody>
        </p:sp>
        <p:sp>
          <p:nvSpPr>
            <p:cNvPr id="51" name="Rectangle 50">
              <a:extLst>
                <a:ext uri="{FF2B5EF4-FFF2-40B4-BE49-F238E27FC236}">
                  <a16:creationId xmlns:a16="http://schemas.microsoft.com/office/drawing/2014/main" id="{22157067-1517-4979-8519-D658AC91A4F4}"/>
                </a:ext>
              </a:extLst>
            </p:cNvPr>
            <p:cNvSpPr/>
            <p:nvPr/>
          </p:nvSpPr>
          <p:spPr>
            <a:xfrm>
              <a:off x="2005078" y="1187223"/>
              <a:ext cx="7346016" cy="930194"/>
            </a:xfrm>
            <a:prstGeom prst="rect">
              <a:avLst/>
            </a:prstGeom>
            <a:grp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472C4"/>
                  </a:solidFill>
                  <a:effectLst/>
                  <a:uLnTx/>
                  <a:uFillTx/>
                  <a:latin typeface="Calibri" panose="020F0502020204030204"/>
                  <a:ea typeface="+mn-ea"/>
                  <a:cs typeface="+mn-cs"/>
                </a:rPr>
                <a:t>EPC-</a:t>
              </a:r>
              <a:r>
                <a:rPr kumimoji="0" lang="en-US" sz="1800" b="1" i="0" u="none" strike="noStrike" kern="1200" cap="none" spc="0" normalizeH="0" baseline="0" noProof="0" dirty="0" err="1">
                  <a:ln>
                    <a:noFill/>
                  </a:ln>
                  <a:solidFill>
                    <a:srgbClr val="4472C4"/>
                  </a:solidFill>
                  <a:effectLst/>
                  <a:uLnTx/>
                  <a:uFillTx/>
                  <a:latin typeface="Calibri" panose="020F0502020204030204"/>
                  <a:ea typeface="+mn-ea"/>
                  <a:cs typeface="+mn-cs"/>
                </a:rPr>
                <a:t>Prozess</a:t>
              </a:r>
              <a:endParaRPr kumimoji="0" lang="en-US" sz="1800" b="1" i="0" u="none" strike="noStrike" kern="1200" cap="none" spc="0" normalizeH="0" baseline="0" noProof="0" dirty="0">
                <a:ln>
                  <a:noFill/>
                </a:ln>
                <a:solidFill>
                  <a:srgbClr val="4472C4"/>
                </a:solidFill>
                <a:effectLst/>
                <a:uLnTx/>
                <a:uFillTx/>
                <a:latin typeface="Calibri" panose="020F0502020204030204"/>
                <a:ea typeface="+mn-ea"/>
                <a:cs typeface="+mn-cs"/>
              </a:endParaRPr>
            </a:p>
          </p:txBody>
        </p:sp>
      </p:grpSp>
      <p:grpSp>
        <p:nvGrpSpPr>
          <p:cNvPr id="52" name="Group 51">
            <a:extLst>
              <a:ext uri="{FF2B5EF4-FFF2-40B4-BE49-F238E27FC236}">
                <a16:creationId xmlns:a16="http://schemas.microsoft.com/office/drawing/2014/main" id="{04F6A885-5AC6-4A27-8321-86221D093F9A}"/>
              </a:ext>
            </a:extLst>
          </p:cNvPr>
          <p:cNvGrpSpPr/>
          <p:nvPr/>
        </p:nvGrpSpPr>
        <p:grpSpPr>
          <a:xfrm>
            <a:off x="969952" y="3347085"/>
            <a:ext cx="8379341" cy="252875"/>
            <a:chOff x="1128778" y="1187223"/>
            <a:chExt cx="8222316" cy="930194"/>
          </a:xfrm>
          <a:solidFill>
            <a:schemeClr val="bg1"/>
          </a:solidFill>
        </p:grpSpPr>
        <p:sp>
          <p:nvSpPr>
            <p:cNvPr id="53" name="Rectangle 52">
              <a:extLst>
                <a:ext uri="{FF2B5EF4-FFF2-40B4-BE49-F238E27FC236}">
                  <a16:creationId xmlns:a16="http://schemas.microsoft.com/office/drawing/2014/main" id="{D4161997-2E41-4E3D-AB66-D3AEA12FAAB0}"/>
                </a:ext>
              </a:extLst>
            </p:cNvPr>
            <p:cNvSpPr/>
            <p:nvPr/>
          </p:nvSpPr>
          <p:spPr>
            <a:xfrm>
              <a:off x="1128778" y="1187223"/>
              <a:ext cx="729205" cy="930194"/>
            </a:xfrm>
            <a:prstGeom prst="rect">
              <a:avLst/>
            </a:prstGeom>
            <a:solidFill>
              <a:srgbClr val="70AD47"/>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Calibri" panose="020F0502020204030204"/>
                  <a:ea typeface="+mn-ea"/>
                  <a:cs typeface="+mn-cs"/>
                </a:rPr>
                <a:t>4</a:t>
              </a:r>
            </a:p>
          </p:txBody>
        </p:sp>
        <p:sp>
          <p:nvSpPr>
            <p:cNvPr id="54" name="Rectangle 53">
              <a:extLst>
                <a:ext uri="{FF2B5EF4-FFF2-40B4-BE49-F238E27FC236}">
                  <a16:creationId xmlns:a16="http://schemas.microsoft.com/office/drawing/2014/main" id="{22157067-1517-4979-8519-D658AC91A4F4}"/>
                </a:ext>
              </a:extLst>
            </p:cNvPr>
            <p:cNvSpPr/>
            <p:nvPr/>
          </p:nvSpPr>
          <p:spPr>
            <a:xfrm>
              <a:off x="2005078" y="1187223"/>
              <a:ext cx="7346016" cy="930194"/>
            </a:xfrm>
            <a:prstGeom prst="rect">
              <a:avLst/>
            </a:prstGeom>
            <a:grp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472C4"/>
                  </a:solidFill>
                  <a:effectLst/>
                  <a:uLnTx/>
                  <a:uFillTx/>
                  <a:latin typeface="Calibri" panose="020F0502020204030204"/>
                  <a:ea typeface="+mn-ea"/>
                  <a:cs typeface="+mn-cs"/>
                </a:rPr>
                <a:t>EPC-</a:t>
              </a:r>
              <a:r>
                <a:rPr kumimoji="0" lang="en-US" sz="1800" b="1" i="0" u="none" strike="noStrike" kern="1200" cap="none" spc="0" normalizeH="0" baseline="0" noProof="0" dirty="0" err="1">
                  <a:ln>
                    <a:noFill/>
                  </a:ln>
                  <a:solidFill>
                    <a:srgbClr val="4472C4"/>
                  </a:solidFill>
                  <a:effectLst/>
                  <a:uLnTx/>
                  <a:uFillTx/>
                  <a:latin typeface="Calibri" panose="020F0502020204030204"/>
                  <a:ea typeface="+mn-ea"/>
                  <a:cs typeface="+mn-cs"/>
                </a:rPr>
                <a:t>Finanzierung</a:t>
              </a:r>
              <a:endParaRPr kumimoji="0" lang="en-US" sz="1800" b="1" i="0" u="none" strike="noStrike" kern="1200" cap="none" spc="0" normalizeH="0" baseline="0" noProof="0" dirty="0">
                <a:ln>
                  <a:noFill/>
                </a:ln>
                <a:solidFill>
                  <a:srgbClr val="4472C4"/>
                </a:solidFill>
                <a:effectLst/>
                <a:uLnTx/>
                <a:uFillTx/>
                <a:latin typeface="Calibri" panose="020F0502020204030204"/>
                <a:ea typeface="+mn-ea"/>
                <a:cs typeface="+mn-cs"/>
              </a:endParaRPr>
            </a:p>
          </p:txBody>
        </p:sp>
      </p:grpSp>
      <p:grpSp>
        <p:nvGrpSpPr>
          <p:cNvPr id="55" name="Group 54">
            <a:extLst>
              <a:ext uri="{FF2B5EF4-FFF2-40B4-BE49-F238E27FC236}">
                <a16:creationId xmlns:a16="http://schemas.microsoft.com/office/drawing/2014/main" id="{04F6A885-5AC6-4A27-8321-86221D093F9A}"/>
              </a:ext>
            </a:extLst>
          </p:cNvPr>
          <p:cNvGrpSpPr/>
          <p:nvPr/>
        </p:nvGrpSpPr>
        <p:grpSpPr>
          <a:xfrm>
            <a:off x="969952" y="3682338"/>
            <a:ext cx="8379341" cy="252875"/>
            <a:chOff x="1128778" y="1187223"/>
            <a:chExt cx="8222316" cy="930194"/>
          </a:xfrm>
          <a:solidFill>
            <a:srgbClr val="FFC000"/>
          </a:solidFill>
        </p:grpSpPr>
        <p:sp>
          <p:nvSpPr>
            <p:cNvPr id="56" name="Rectangle 55">
              <a:extLst>
                <a:ext uri="{FF2B5EF4-FFF2-40B4-BE49-F238E27FC236}">
                  <a16:creationId xmlns:a16="http://schemas.microsoft.com/office/drawing/2014/main" id="{D4161997-2E41-4E3D-AB66-D3AEA12FAAB0}"/>
                </a:ext>
              </a:extLst>
            </p:cNvPr>
            <p:cNvSpPr/>
            <p:nvPr/>
          </p:nvSpPr>
          <p:spPr>
            <a:xfrm>
              <a:off x="1128778" y="1187223"/>
              <a:ext cx="729205" cy="930194"/>
            </a:xfrm>
            <a:prstGeom prst="rect">
              <a:avLst/>
            </a:prstGeom>
            <a:grp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Calibri" panose="020F0502020204030204"/>
                  <a:ea typeface="+mn-ea"/>
                  <a:cs typeface="+mn-cs"/>
                </a:rPr>
                <a:t>5</a:t>
              </a:r>
            </a:p>
          </p:txBody>
        </p:sp>
        <p:sp>
          <p:nvSpPr>
            <p:cNvPr id="57" name="Rectangle 56">
              <a:extLst>
                <a:ext uri="{FF2B5EF4-FFF2-40B4-BE49-F238E27FC236}">
                  <a16:creationId xmlns:a16="http://schemas.microsoft.com/office/drawing/2014/main" id="{22157067-1517-4979-8519-D658AC91A4F4}"/>
                </a:ext>
              </a:extLst>
            </p:cNvPr>
            <p:cNvSpPr/>
            <p:nvPr/>
          </p:nvSpPr>
          <p:spPr>
            <a:xfrm>
              <a:off x="2005078" y="1187223"/>
              <a:ext cx="7346016" cy="930194"/>
            </a:xfrm>
            <a:prstGeom prst="rect">
              <a:avLst/>
            </a:prstGeom>
            <a:grp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77">
                <a:defRPr/>
              </a:pPr>
              <a:r>
                <a:rPr lang="en-US" b="1" dirty="0">
                  <a:solidFill>
                    <a:srgbClr val="4472C4"/>
                  </a:solidFill>
                </a:rPr>
                <a:t>EPC-</a:t>
              </a:r>
              <a:r>
                <a:rPr lang="en-US" b="1" dirty="0" err="1">
                  <a:solidFill>
                    <a:srgbClr val="4472C4"/>
                  </a:solidFill>
                </a:rPr>
                <a:t>Barrieren</a:t>
              </a:r>
              <a:endParaRPr lang="en-US" b="1" dirty="0">
                <a:solidFill>
                  <a:srgbClr val="4472C4"/>
                </a:solidFill>
              </a:endParaRPr>
            </a:p>
          </p:txBody>
        </p:sp>
      </p:grpSp>
      <p:sp>
        <p:nvSpPr>
          <p:cNvPr id="41" name="Rectangle 25">
            <a:extLst>
              <a:ext uri="{FF2B5EF4-FFF2-40B4-BE49-F238E27FC236}">
                <a16:creationId xmlns:a16="http://schemas.microsoft.com/office/drawing/2014/main" id="{8E74C09D-8ABE-455B-B74F-4804D68AEDA6}"/>
              </a:ext>
            </a:extLst>
          </p:cNvPr>
          <p:cNvSpPr/>
          <p:nvPr/>
        </p:nvSpPr>
        <p:spPr>
          <a:xfrm>
            <a:off x="974072" y="1207568"/>
            <a:ext cx="743131" cy="276253"/>
          </a:xfrm>
          <a:prstGeom prst="rect">
            <a:avLst/>
          </a:prstGeom>
          <a:solidFill>
            <a:srgbClr val="70AD47"/>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Calibri" panose="020F0502020204030204"/>
                <a:ea typeface="+mn-ea"/>
                <a:cs typeface="+mn-cs"/>
              </a:rPr>
              <a:t>1</a:t>
            </a:r>
          </a:p>
        </p:txBody>
      </p:sp>
    </p:spTree>
    <p:extLst>
      <p:ext uri="{BB962C8B-B14F-4D97-AF65-F5344CB8AC3E}">
        <p14:creationId xmlns:p14="http://schemas.microsoft.com/office/powerpoint/2010/main" val="73164274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C77C6C3F-668B-4AF5-BFA9-0F657EB068D6}" type="slidenum">
              <a:rPr lang="pl-PL" smtClean="0"/>
              <a:pPr/>
              <a:t>43</a:t>
            </a:fld>
            <a:endParaRPr lang="pl-PL" dirty="0"/>
          </a:p>
        </p:txBody>
      </p:sp>
      <p:sp>
        <p:nvSpPr>
          <p:cNvPr id="4" name="Title 3"/>
          <p:cNvSpPr>
            <a:spLocks noGrp="1"/>
          </p:cNvSpPr>
          <p:nvPr>
            <p:ph type="title"/>
          </p:nvPr>
        </p:nvSpPr>
        <p:spPr/>
        <p:txBody>
          <a:bodyPr/>
          <a:lstStyle/>
          <a:p>
            <a:r>
              <a:rPr lang="en-US" dirty="0" err="1"/>
              <a:t>Barrieren</a:t>
            </a:r>
            <a:r>
              <a:rPr lang="en-US" dirty="0"/>
              <a:t>/</a:t>
            </a:r>
            <a:r>
              <a:rPr lang="en-US" dirty="0" err="1"/>
              <a:t>Herausforderungen</a:t>
            </a:r>
            <a:endParaRPr lang="en-US" dirty="0"/>
          </a:p>
        </p:txBody>
      </p:sp>
      <p:graphicFrame>
        <p:nvGraphicFramePr>
          <p:cNvPr id="7" name="Content Placeholder 6"/>
          <p:cNvGraphicFramePr>
            <a:graphicFrameLocks noGrp="1"/>
          </p:cNvGraphicFramePr>
          <p:nvPr>
            <p:ph idx="1"/>
            <p:extLst>
              <p:ext uri="{D42A27DB-BD31-4B8C-83A1-F6EECF244321}">
                <p14:modId xmlns:p14="http://schemas.microsoft.com/office/powerpoint/2010/main" val="1911450848"/>
              </p:ext>
            </p:extLst>
          </p:nvPr>
        </p:nvGraphicFramePr>
        <p:xfrm>
          <a:off x="838200" y="1261533"/>
          <a:ext cx="10515600" cy="4648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Rectangle 7">
            <a:extLst>
              <a:ext uri="{FF2B5EF4-FFF2-40B4-BE49-F238E27FC236}">
                <a16:creationId xmlns:a16="http://schemas.microsoft.com/office/drawing/2014/main" id="{383E1335-119D-4914-8DF2-438EEAD7D3A2}"/>
              </a:ext>
            </a:extLst>
          </p:cNvPr>
          <p:cNvSpPr/>
          <p:nvPr/>
        </p:nvSpPr>
        <p:spPr>
          <a:xfrm>
            <a:off x="0" y="0"/>
            <a:ext cx="409221" cy="228600"/>
          </a:xfrm>
          <a:prstGeom prst="rect">
            <a:avLst/>
          </a:prstGeom>
          <a:solidFill>
            <a:schemeClr val="accent6"/>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GB" b="1" dirty="0">
                <a:solidFill>
                  <a:prstClr val="white"/>
                </a:solidFill>
                <a:latin typeface="Calibri" panose="020F0502020204030204"/>
              </a:rPr>
              <a:t>5</a:t>
            </a:r>
          </a:p>
        </p:txBody>
      </p:sp>
      <p:sp>
        <p:nvSpPr>
          <p:cNvPr id="9" name="Rectangle 8"/>
          <p:cNvSpPr/>
          <p:nvPr/>
        </p:nvSpPr>
        <p:spPr>
          <a:xfrm>
            <a:off x="5489575" y="6248012"/>
            <a:ext cx="6035675" cy="276999"/>
          </a:xfrm>
          <a:prstGeom prst="rect">
            <a:avLst/>
          </a:prstGeom>
        </p:spPr>
        <p:txBody>
          <a:bodyPr wrap="square">
            <a:spAutoFit/>
          </a:bodyPr>
          <a:lstStyle/>
          <a:p>
            <a:r>
              <a:rPr lang="en-US" sz="1200" dirty="0"/>
              <a:t>Quelle: </a:t>
            </a:r>
            <a:r>
              <a:rPr lang="en-US" sz="1200" dirty="0">
                <a:hlinkClick r:id="rId8"/>
              </a:rPr>
              <a:t>http://www.transparense.eu/eu/trainings/eu-manual</a:t>
            </a:r>
            <a:r>
              <a:rPr lang="en-US" sz="1200" dirty="0"/>
              <a:t> (pgs.36-39)</a:t>
            </a:r>
          </a:p>
        </p:txBody>
      </p:sp>
    </p:spTree>
    <p:extLst>
      <p:ext uri="{BB962C8B-B14F-4D97-AF65-F5344CB8AC3E}">
        <p14:creationId xmlns:p14="http://schemas.microsoft.com/office/powerpoint/2010/main" val="151809383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extLst>
              <p:ext uri="{D42A27DB-BD31-4B8C-83A1-F6EECF244321}">
                <p14:modId xmlns:p14="http://schemas.microsoft.com/office/powerpoint/2010/main" val="134280037"/>
              </p:ext>
            </p:extLst>
          </p:nvPr>
        </p:nvGraphicFramePr>
        <p:xfrm>
          <a:off x="838200" y="1552755"/>
          <a:ext cx="10515600" cy="420969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Slide Number Placeholder 2"/>
          <p:cNvSpPr>
            <a:spLocks noGrp="1"/>
          </p:cNvSpPr>
          <p:nvPr>
            <p:ph type="sldNum" sz="quarter" idx="12"/>
          </p:nvPr>
        </p:nvSpPr>
        <p:spPr/>
        <p:txBody>
          <a:bodyPr/>
          <a:lstStyle/>
          <a:p>
            <a:fld id="{C77C6C3F-668B-4AF5-BFA9-0F657EB068D6}" type="slidenum">
              <a:rPr lang="pl-PL" smtClean="0"/>
              <a:pPr/>
              <a:t>44</a:t>
            </a:fld>
            <a:endParaRPr lang="pl-PL" dirty="0"/>
          </a:p>
        </p:txBody>
      </p:sp>
      <p:sp>
        <p:nvSpPr>
          <p:cNvPr id="4" name="Title 3"/>
          <p:cNvSpPr>
            <a:spLocks noGrp="1"/>
          </p:cNvSpPr>
          <p:nvPr>
            <p:ph type="title"/>
          </p:nvPr>
        </p:nvSpPr>
        <p:spPr/>
        <p:txBody>
          <a:bodyPr/>
          <a:lstStyle/>
          <a:p>
            <a:r>
              <a:rPr lang="en-US" dirty="0" err="1"/>
              <a:t>Barrieren</a:t>
            </a:r>
            <a:r>
              <a:rPr lang="en-US" dirty="0"/>
              <a:t>/</a:t>
            </a:r>
            <a:r>
              <a:rPr lang="en-US" dirty="0" err="1"/>
              <a:t>Herausforderungen</a:t>
            </a:r>
            <a:endParaRPr lang="en-US" dirty="0"/>
          </a:p>
        </p:txBody>
      </p:sp>
      <p:sp>
        <p:nvSpPr>
          <p:cNvPr id="6" name="Rectangle 5">
            <a:extLst>
              <a:ext uri="{FF2B5EF4-FFF2-40B4-BE49-F238E27FC236}">
                <a16:creationId xmlns:a16="http://schemas.microsoft.com/office/drawing/2014/main" id="{383E1335-119D-4914-8DF2-438EEAD7D3A2}"/>
              </a:ext>
            </a:extLst>
          </p:cNvPr>
          <p:cNvSpPr/>
          <p:nvPr/>
        </p:nvSpPr>
        <p:spPr>
          <a:xfrm>
            <a:off x="0" y="0"/>
            <a:ext cx="409221" cy="228600"/>
          </a:xfrm>
          <a:prstGeom prst="rect">
            <a:avLst/>
          </a:prstGeom>
          <a:solidFill>
            <a:schemeClr val="accent6"/>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GB" b="1" dirty="0">
                <a:solidFill>
                  <a:prstClr val="white"/>
                </a:solidFill>
                <a:latin typeface="Calibri" panose="020F0502020204030204"/>
              </a:rPr>
              <a:t>5</a:t>
            </a:r>
          </a:p>
        </p:txBody>
      </p:sp>
      <p:sp>
        <p:nvSpPr>
          <p:cNvPr id="7" name="Rectangle 6"/>
          <p:cNvSpPr/>
          <p:nvPr/>
        </p:nvSpPr>
        <p:spPr>
          <a:xfrm>
            <a:off x="5489575" y="6248012"/>
            <a:ext cx="6035675" cy="276999"/>
          </a:xfrm>
          <a:prstGeom prst="rect">
            <a:avLst/>
          </a:prstGeom>
        </p:spPr>
        <p:txBody>
          <a:bodyPr wrap="square">
            <a:spAutoFit/>
          </a:bodyPr>
          <a:lstStyle/>
          <a:p>
            <a:r>
              <a:rPr lang="en-US" sz="1200" dirty="0"/>
              <a:t>Quelle: </a:t>
            </a:r>
            <a:r>
              <a:rPr lang="en-US" sz="1200" dirty="0">
                <a:hlinkClick r:id="rId8"/>
              </a:rPr>
              <a:t>http://www.transparense.eu/eu/trainings/eu-manual</a:t>
            </a:r>
            <a:r>
              <a:rPr lang="en-US" sz="1200" dirty="0"/>
              <a:t> (pgs.36-39)</a:t>
            </a:r>
          </a:p>
        </p:txBody>
      </p:sp>
    </p:spTree>
    <p:extLst>
      <p:ext uri="{BB962C8B-B14F-4D97-AF65-F5344CB8AC3E}">
        <p14:creationId xmlns:p14="http://schemas.microsoft.com/office/powerpoint/2010/main" val="2790165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 name="Picture 6" descr="declutter-checklist">
            <a:extLst>
              <a:ext uri="{FF2B5EF4-FFF2-40B4-BE49-F238E27FC236}">
                <a16:creationId xmlns:a16="http://schemas.microsoft.com/office/drawing/2014/main" id="{4479BF9C-F9E4-4AA8-A574-31BDCC47386F}"/>
              </a:ext>
            </a:extLst>
          </p:cNvPr>
          <p:cNvPicPr>
            <a:picLocks noChangeAspect="1" noChangeArrowheads="1"/>
          </p:cNvPicPr>
          <p:nvPr>
            <p:custDataLst>
              <p:tags r:id="rId2"/>
            </p:custDataLst>
          </p:nvPr>
        </p:nvPicPr>
        <p:blipFill>
          <a:blip r:embed="rId6">
            <a:extLst>
              <a:ext uri="{28A0092B-C50C-407E-A947-70E740481C1C}">
                <a14:useLocalDpi xmlns:a14="http://schemas.microsoft.com/office/drawing/2010/main" val="0"/>
              </a:ext>
            </a:extLst>
          </a:blip>
          <a:srcRect/>
          <a:stretch>
            <a:fillRect/>
          </a:stretch>
        </p:blipFill>
        <p:spPr bwMode="gray">
          <a:xfrm>
            <a:off x="9008068" y="3226088"/>
            <a:ext cx="3183933" cy="2743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6" name="Object 5" hidden="1">
            <a:extLst>
              <a:ext uri="{FF2B5EF4-FFF2-40B4-BE49-F238E27FC236}">
                <a16:creationId xmlns:a16="http://schemas.microsoft.com/office/drawing/2014/main" id="{8E5124B0-3A92-4585-8F27-3D7F36083E90}"/>
              </a:ext>
            </a:extLst>
          </p:cNvPr>
          <p:cNvGraphicFramePr>
            <a:graphicFrameLocks noChangeAspect="1"/>
          </p:cNvGraphicFramePr>
          <p:nvPr>
            <p:custDataLst>
              <p:tags r:id="rId3"/>
            </p:custDataLst>
          </p:nvPr>
        </p:nvGraphicFramePr>
        <p:xfrm>
          <a:off x="1525589" y="1589"/>
          <a:ext cx="1588" cy="1588"/>
        </p:xfrm>
        <a:graphic>
          <a:graphicData uri="http://schemas.openxmlformats.org/presentationml/2006/ole">
            <mc:AlternateContent xmlns:mc="http://schemas.openxmlformats.org/markup-compatibility/2006">
              <mc:Choice xmlns:v="urn:schemas-microsoft-com:vml" Requires="v">
                <p:oleObj spid="_x0000_s25699" name="think-cell Slide" r:id="rId7" imgW="425" imgH="426" progId="TCLayout.ActiveDocument.1">
                  <p:embed/>
                </p:oleObj>
              </mc:Choice>
              <mc:Fallback>
                <p:oleObj name="think-cell Slide" r:id="rId7" imgW="425" imgH="426" progId="TCLayout.ActiveDocument.1">
                  <p:embed/>
                  <p:pic>
                    <p:nvPicPr>
                      <p:cNvPr id="6" name="Object 5" hidden="1">
                        <a:extLst>
                          <a:ext uri="{FF2B5EF4-FFF2-40B4-BE49-F238E27FC236}">
                            <a16:creationId xmlns:a16="http://schemas.microsoft.com/office/drawing/2014/main" id="{8E5124B0-3A92-4585-8F27-3D7F36083E90}"/>
                          </a:ext>
                        </a:extLst>
                      </p:cNvPr>
                      <p:cNvPicPr/>
                      <p:nvPr/>
                    </p:nvPicPr>
                    <p:blipFill>
                      <a:blip r:embed="rId8"/>
                      <a:stretch>
                        <a:fillRect/>
                      </a:stretch>
                    </p:blipFill>
                    <p:spPr>
                      <a:xfrm>
                        <a:off x="1525589" y="1589"/>
                        <a:ext cx="1588" cy="1588"/>
                      </a:xfrm>
                      <a:prstGeom prst="rect">
                        <a:avLst/>
                      </a:prstGeom>
                    </p:spPr>
                  </p:pic>
                </p:oleObj>
              </mc:Fallback>
            </mc:AlternateContent>
          </a:graphicData>
        </a:graphic>
      </p:graphicFrame>
      <p:sp>
        <p:nvSpPr>
          <p:cNvPr id="7" name="Rectangle 6" hidden="1">
            <a:extLst>
              <a:ext uri="{FF2B5EF4-FFF2-40B4-BE49-F238E27FC236}">
                <a16:creationId xmlns:a16="http://schemas.microsoft.com/office/drawing/2014/main" id="{3ECA6C22-BC38-4F94-9B01-12D2F57294C4}"/>
              </a:ext>
            </a:extLst>
          </p:cNvPr>
          <p:cNvSpPr/>
          <p:nvPr>
            <p:custDataLst>
              <p:tags r:id="rId4"/>
            </p:custDataLst>
          </p:nvPr>
        </p:nvSpPr>
        <p:spPr>
          <a:xfrm>
            <a:off x="1524001" y="1"/>
            <a:ext cx="158751" cy="15875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marR="0" lvl="0" indent="0" algn="ctr" defTabSz="914377" rtl="0" eaLnBrk="1" fontAlgn="auto" latinLnBrk="0" hangingPunct="1">
              <a:lnSpc>
                <a:spcPct val="90000"/>
              </a:lnSpc>
              <a:spcBef>
                <a:spcPct val="0"/>
              </a:spcBef>
              <a:spcAft>
                <a:spcPct val="0"/>
              </a:spcAft>
              <a:buClrTx/>
              <a:buSzTx/>
              <a:buFontTx/>
              <a:buNone/>
              <a:tabLst/>
              <a:defRPr/>
            </a:pPr>
            <a:endParaRPr kumimoji="0" lang="en-GB" sz="28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sym typeface="Calibri" panose="020F0502020204030204" pitchFamily="34" charset="0"/>
            </a:endParaRPr>
          </a:p>
        </p:txBody>
      </p:sp>
      <p:sp>
        <p:nvSpPr>
          <p:cNvPr id="9" name="Slide Number Placeholder 8"/>
          <p:cNvSpPr>
            <a:spLocks noGrp="1"/>
          </p:cNvSpPr>
          <p:nvPr>
            <p:ph type="sldNum" sz="quarter" idx="12"/>
          </p:nvPr>
        </p:nvSpPr>
        <p:spPr/>
        <p:txBody>
          <a:bodyPr/>
          <a:lstStyle/>
          <a:p>
            <a:pPr marL="0" marR="0" lvl="0" indent="0" algn="r" defTabSz="914377" rtl="0" eaLnBrk="1" fontAlgn="auto" latinLnBrk="0" hangingPunct="1">
              <a:lnSpc>
                <a:spcPct val="100000"/>
              </a:lnSpc>
              <a:spcBef>
                <a:spcPts val="0"/>
              </a:spcBef>
              <a:spcAft>
                <a:spcPts val="0"/>
              </a:spcAft>
              <a:buClrTx/>
              <a:buSzTx/>
              <a:buFontTx/>
              <a:buNone/>
              <a:tabLst/>
              <a:defRPr/>
            </a:pPr>
            <a:fld id="{C77C6C3F-668B-4AF5-BFA9-0F657EB068D6}" type="slidenum">
              <a:rPr kumimoji="0" lang="pl-PL"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pPr marL="0" marR="0" lvl="0" indent="0" algn="r" defTabSz="914377" rtl="0" eaLnBrk="1" fontAlgn="auto" latinLnBrk="0" hangingPunct="1">
                <a:lnSpc>
                  <a:spcPct val="100000"/>
                </a:lnSpc>
                <a:spcBef>
                  <a:spcPts val="0"/>
                </a:spcBef>
                <a:spcAft>
                  <a:spcPts val="0"/>
                </a:spcAft>
                <a:buClrTx/>
                <a:buSzTx/>
                <a:buFontTx/>
                <a:buNone/>
                <a:tabLst/>
                <a:defRPr/>
              </a:pPr>
              <a:t>45</a:t>
            </a:fld>
            <a:endParaRPr kumimoji="0" lang="pl-PL"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2" name="Tytuł 1">
            <a:extLst>
              <a:ext uri="{FF2B5EF4-FFF2-40B4-BE49-F238E27FC236}">
                <a16:creationId xmlns:a16="http://schemas.microsoft.com/office/drawing/2014/main" id="{DA12DFBB-F130-407B-9144-7CE7D934051D}"/>
              </a:ext>
            </a:extLst>
          </p:cNvPr>
          <p:cNvSpPr>
            <a:spLocks noGrp="1"/>
          </p:cNvSpPr>
          <p:nvPr>
            <p:ph type="title"/>
          </p:nvPr>
        </p:nvSpPr>
        <p:spPr>
          <a:xfrm>
            <a:off x="717430" y="399630"/>
            <a:ext cx="10515600" cy="523875"/>
          </a:xfrm>
        </p:spPr>
        <p:txBody>
          <a:bodyPr>
            <a:noAutofit/>
          </a:bodyPr>
          <a:lstStyle/>
          <a:p>
            <a:r>
              <a:rPr lang="en-GB" dirty="0" err="1">
                <a:latin typeface="Calibri"/>
                <a:cs typeface="Calibri"/>
              </a:rPr>
              <a:t>Übersicht</a:t>
            </a:r>
            <a:r>
              <a:rPr lang="en-GB" dirty="0">
                <a:latin typeface="Calibri"/>
                <a:cs typeface="Calibri"/>
              </a:rPr>
              <a:t> der </a:t>
            </a:r>
            <a:r>
              <a:rPr lang="en-GB" dirty="0" err="1">
                <a:latin typeface="Calibri"/>
                <a:cs typeface="Calibri"/>
              </a:rPr>
              <a:t>abgedeckten</a:t>
            </a:r>
            <a:r>
              <a:rPr lang="en-GB" dirty="0">
                <a:latin typeface="Calibri"/>
                <a:cs typeface="Calibri"/>
              </a:rPr>
              <a:t> </a:t>
            </a:r>
            <a:r>
              <a:rPr lang="en-GB" dirty="0" err="1">
                <a:latin typeface="Calibri"/>
                <a:cs typeface="Calibri"/>
              </a:rPr>
              <a:t>Themen</a:t>
            </a:r>
            <a:endParaRPr lang="pl-PL" dirty="0">
              <a:latin typeface="Calibri"/>
              <a:cs typeface="Calibri"/>
            </a:endParaRPr>
          </a:p>
        </p:txBody>
      </p:sp>
      <p:sp>
        <p:nvSpPr>
          <p:cNvPr id="27" name="Rectangle 26">
            <a:extLst>
              <a:ext uri="{FF2B5EF4-FFF2-40B4-BE49-F238E27FC236}">
                <a16:creationId xmlns:a16="http://schemas.microsoft.com/office/drawing/2014/main" id="{1CCDDC74-6C21-4CCA-9617-B53A8F9092B0}"/>
              </a:ext>
            </a:extLst>
          </p:cNvPr>
          <p:cNvSpPr/>
          <p:nvPr/>
        </p:nvSpPr>
        <p:spPr>
          <a:xfrm>
            <a:off x="1867107" y="1207568"/>
            <a:ext cx="7486306" cy="276253"/>
          </a:xfrm>
          <a:prstGeom prst="rect">
            <a:avLst/>
          </a:prstGeom>
          <a:solidFill>
            <a:schemeClr val="bg1"/>
          </a:solid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472C4"/>
                </a:solidFill>
                <a:effectLst/>
                <a:uLnTx/>
                <a:uFillTx/>
                <a:latin typeface="Calibri" panose="020F0502020204030204"/>
                <a:ea typeface="+mn-ea"/>
                <a:cs typeface="+mn-cs"/>
              </a:rPr>
              <a:t>Was </a:t>
            </a:r>
            <a:r>
              <a:rPr kumimoji="0" lang="en-US" sz="1800" b="1" i="0" u="none" strike="noStrike" kern="1200" cap="none" spc="0" normalizeH="0" baseline="0" noProof="0" dirty="0" err="1">
                <a:ln>
                  <a:noFill/>
                </a:ln>
                <a:solidFill>
                  <a:srgbClr val="4472C4"/>
                </a:solidFill>
                <a:effectLst/>
                <a:uLnTx/>
                <a:uFillTx/>
                <a:latin typeface="Calibri" panose="020F0502020204030204"/>
                <a:ea typeface="+mn-ea"/>
                <a:cs typeface="+mn-cs"/>
              </a:rPr>
              <a:t>ist</a:t>
            </a:r>
            <a:r>
              <a:rPr kumimoji="0" lang="en-US" sz="1800" b="1" i="0" u="none" strike="noStrike" kern="1200" cap="none" spc="0" normalizeH="0" baseline="0" noProof="0" dirty="0">
                <a:ln>
                  <a:noFill/>
                </a:ln>
                <a:solidFill>
                  <a:srgbClr val="4472C4"/>
                </a:solidFill>
                <a:effectLst/>
                <a:uLnTx/>
                <a:uFillTx/>
                <a:latin typeface="Calibri" panose="020F0502020204030204"/>
                <a:ea typeface="+mn-ea"/>
                <a:cs typeface="+mn-cs"/>
              </a:rPr>
              <a:t> EPC </a:t>
            </a:r>
            <a:r>
              <a:rPr kumimoji="0" lang="de-DE" sz="1800" b="1" i="0" u="none" strike="noStrike" kern="1200" cap="none" spc="0" normalizeH="0" baseline="0" noProof="0" dirty="0">
                <a:ln>
                  <a:noFill/>
                </a:ln>
                <a:solidFill>
                  <a:srgbClr val="4472C4"/>
                </a:solidFill>
                <a:effectLst/>
                <a:uLnTx/>
                <a:uFillTx/>
                <a:latin typeface="Calibri" panose="020F0502020204030204"/>
                <a:ea typeface="+mn-ea"/>
                <a:cs typeface="+mn-cs"/>
              </a:rPr>
              <a:t>und wer sind die relevanten Akteure</a:t>
            </a:r>
            <a:r>
              <a:rPr kumimoji="0" lang="en-US" sz="1800" b="1" i="0" u="none" strike="noStrike" kern="1200" cap="none" spc="0" normalizeH="0" baseline="0" noProof="0" dirty="0">
                <a:ln>
                  <a:noFill/>
                </a:ln>
                <a:solidFill>
                  <a:srgbClr val="4472C4"/>
                </a:solidFill>
                <a:effectLst/>
                <a:uLnTx/>
                <a:uFillTx/>
                <a:latin typeface="Calibri" panose="020F0502020204030204"/>
                <a:ea typeface="+mn-ea"/>
                <a:cs typeface="+mn-cs"/>
              </a:rPr>
              <a:t>?</a:t>
            </a:r>
          </a:p>
        </p:txBody>
      </p:sp>
      <p:grpSp>
        <p:nvGrpSpPr>
          <p:cNvPr id="28" name="Group 27">
            <a:extLst>
              <a:ext uri="{FF2B5EF4-FFF2-40B4-BE49-F238E27FC236}">
                <a16:creationId xmlns:a16="http://schemas.microsoft.com/office/drawing/2014/main" id="{04F6A885-5AC6-4A27-8321-86221D093F9A}"/>
              </a:ext>
            </a:extLst>
          </p:cNvPr>
          <p:cNvGrpSpPr/>
          <p:nvPr/>
        </p:nvGrpSpPr>
        <p:grpSpPr>
          <a:xfrm>
            <a:off x="974072" y="1537183"/>
            <a:ext cx="8379341" cy="252875"/>
            <a:chOff x="1128778" y="1187223"/>
            <a:chExt cx="8222316" cy="930194"/>
          </a:xfrm>
          <a:solidFill>
            <a:srgbClr val="FFC000"/>
          </a:solidFill>
        </p:grpSpPr>
        <p:sp>
          <p:nvSpPr>
            <p:cNvPr id="29" name="Rectangle 28">
              <a:extLst>
                <a:ext uri="{FF2B5EF4-FFF2-40B4-BE49-F238E27FC236}">
                  <a16:creationId xmlns:a16="http://schemas.microsoft.com/office/drawing/2014/main" id="{D4161997-2E41-4E3D-AB66-D3AEA12FAAB0}"/>
                </a:ext>
              </a:extLst>
            </p:cNvPr>
            <p:cNvSpPr/>
            <p:nvPr/>
          </p:nvSpPr>
          <p:spPr>
            <a:xfrm>
              <a:off x="1128778" y="1187223"/>
              <a:ext cx="729205" cy="930194"/>
            </a:xfrm>
            <a:prstGeom prst="rect">
              <a:avLst/>
            </a:prstGeom>
            <a:solidFill>
              <a:srgbClr val="70AD47"/>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Calibri" panose="020F0502020204030204"/>
                  <a:ea typeface="+mn-ea"/>
                  <a:cs typeface="+mn-cs"/>
                </a:rPr>
                <a:t>2</a:t>
              </a:r>
            </a:p>
          </p:txBody>
        </p:sp>
        <p:sp>
          <p:nvSpPr>
            <p:cNvPr id="30" name="Rectangle 29">
              <a:extLst>
                <a:ext uri="{FF2B5EF4-FFF2-40B4-BE49-F238E27FC236}">
                  <a16:creationId xmlns:a16="http://schemas.microsoft.com/office/drawing/2014/main" id="{22157067-1517-4979-8519-D658AC91A4F4}"/>
                </a:ext>
              </a:extLst>
            </p:cNvPr>
            <p:cNvSpPr/>
            <p:nvPr/>
          </p:nvSpPr>
          <p:spPr>
            <a:xfrm>
              <a:off x="2005078" y="1187223"/>
              <a:ext cx="7346016" cy="930194"/>
            </a:xfrm>
            <a:prstGeom prst="rect">
              <a:avLst/>
            </a:prstGeom>
            <a:solidFill>
              <a:schemeClr val="bg1"/>
            </a:solid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err="1">
                  <a:ln>
                    <a:noFill/>
                  </a:ln>
                  <a:solidFill>
                    <a:srgbClr val="4472C4"/>
                  </a:solidFill>
                  <a:effectLst/>
                  <a:uLnTx/>
                  <a:uFillTx/>
                  <a:latin typeface="Calibri" panose="020F0502020204030204"/>
                  <a:ea typeface="+mn-ea"/>
                  <a:cs typeface="+mn-cs"/>
                </a:rPr>
                <a:t>Arten</a:t>
              </a:r>
              <a:r>
                <a:rPr kumimoji="0" lang="en-US" sz="1800" b="1" i="0" u="none" strike="noStrike" kern="1200" cap="none" spc="0" normalizeH="0" baseline="0" noProof="0" dirty="0">
                  <a:ln>
                    <a:noFill/>
                  </a:ln>
                  <a:solidFill>
                    <a:srgbClr val="4472C4"/>
                  </a:solidFill>
                  <a:effectLst/>
                  <a:uLnTx/>
                  <a:uFillTx/>
                  <a:latin typeface="Calibri" panose="020F0502020204030204"/>
                  <a:ea typeface="+mn-ea"/>
                  <a:cs typeface="+mn-cs"/>
                </a:rPr>
                <a:t> von EPC-</a:t>
              </a:r>
              <a:r>
                <a:rPr kumimoji="0" lang="en-US" sz="1800" b="1" i="0" u="none" strike="noStrike" kern="1200" cap="none" spc="0" normalizeH="0" baseline="0" noProof="0" dirty="0" err="1">
                  <a:ln>
                    <a:noFill/>
                  </a:ln>
                  <a:solidFill>
                    <a:srgbClr val="4472C4"/>
                  </a:solidFill>
                  <a:effectLst/>
                  <a:uLnTx/>
                  <a:uFillTx/>
                  <a:latin typeface="Calibri" panose="020F0502020204030204"/>
                  <a:ea typeface="+mn-ea"/>
                  <a:cs typeface="+mn-cs"/>
                </a:rPr>
                <a:t>Verträgen</a:t>
              </a:r>
              <a:endParaRPr kumimoji="0" lang="en-US" sz="1800" b="1" i="0" u="none" strike="noStrike" kern="1200" cap="none" spc="0" normalizeH="0" baseline="0" noProof="0" dirty="0">
                <a:ln>
                  <a:noFill/>
                </a:ln>
                <a:solidFill>
                  <a:srgbClr val="4472C4"/>
                </a:solidFill>
                <a:effectLst/>
                <a:uLnTx/>
                <a:uFillTx/>
                <a:latin typeface="Calibri" panose="020F0502020204030204"/>
                <a:ea typeface="+mn-ea"/>
                <a:cs typeface="+mn-cs"/>
              </a:endParaRPr>
            </a:p>
          </p:txBody>
        </p:sp>
      </p:grpSp>
      <p:grpSp>
        <p:nvGrpSpPr>
          <p:cNvPr id="34" name="Group 33">
            <a:extLst>
              <a:ext uri="{FF2B5EF4-FFF2-40B4-BE49-F238E27FC236}">
                <a16:creationId xmlns:a16="http://schemas.microsoft.com/office/drawing/2014/main" id="{54148A56-7ED1-4054-B552-C6DFF05E074E}"/>
              </a:ext>
            </a:extLst>
          </p:cNvPr>
          <p:cNvGrpSpPr/>
          <p:nvPr/>
        </p:nvGrpSpPr>
        <p:grpSpPr>
          <a:xfrm>
            <a:off x="1295168" y="1862870"/>
            <a:ext cx="8058243" cy="317095"/>
            <a:chOff x="1590893" y="1187223"/>
            <a:chExt cx="7760201" cy="930194"/>
          </a:xfrm>
        </p:grpSpPr>
        <p:sp>
          <p:nvSpPr>
            <p:cNvPr id="35" name="Rectangle 34">
              <a:extLst>
                <a:ext uri="{FF2B5EF4-FFF2-40B4-BE49-F238E27FC236}">
                  <a16:creationId xmlns:a16="http://schemas.microsoft.com/office/drawing/2014/main" id="{74ED2556-EE53-4D2B-A2F4-264A39BACF72}"/>
                </a:ext>
              </a:extLst>
            </p:cNvPr>
            <p:cNvSpPr/>
            <p:nvPr/>
          </p:nvSpPr>
          <p:spPr>
            <a:xfrm>
              <a:off x="1590893" y="1187223"/>
              <a:ext cx="729205" cy="930194"/>
            </a:xfrm>
            <a:prstGeom prst="rect">
              <a:avLst/>
            </a:prstGeom>
            <a:solidFill>
              <a:schemeClr val="accent6">
                <a:lumMod val="60000"/>
                <a:lumOff val="4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Calibri" panose="020F0502020204030204"/>
                  <a:ea typeface="+mn-ea"/>
                  <a:cs typeface="+mn-cs"/>
                </a:rPr>
                <a:t>2A</a:t>
              </a:r>
            </a:p>
          </p:txBody>
        </p:sp>
        <p:sp>
          <p:nvSpPr>
            <p:cNvPr id="36" name="Rectangle 35">
              <a:extLst>
                <a:ext uri="{FF2B5EF4-FFF2-40B4-BE49-F238E27FC236}">
                  <a16:creationId xmlns:a16="http://schemas.microsoft.com/office/drawing/2014/main" id="{2195A090-DF04-4CCF-86AE-1533D2BBC431}"/>
                </a:ext>
              </a:extLst>
            </p:cNvPr>
            <p:cNvSpPr/>
            <p:nvPr/>
          </p:nvSpPr>
          <p:spPr>
            <a:xfrm>
              <a:off x="2448234" y="1187223"/>
              <a:ext cx="6902860" cy="930194"/>
            </a:xfrm>
            <a:prstGeom prst="rect">
              <a:avLst/>
            </a:prstGeom>
            <a:solidFill>
              <a:schemeClr val="bg1"/>
            </a:solid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4472C4"/>
                  </a:solidFill>
                  <a:effectLst/>
                  <a:uLnTx/>
                  <a:uFillTx/>
                  <a:latin typeface="Calibri" panose="020F0502020204030204"/>
                  <a:ea typeface="+mn-ea"/>
                  <a:cs typeface="+mn-cs"/>
                </a:rPr>
                <a:t>Shared Savings</a:t>
              </a:r>
              <a:r>
                <a:rPr kumimoji="0" lang="en-US" sz="1800" b="1" i="0" u="none" strike="noStrike" kern="1200" cap="none" spc="0" normalizeH="0" baseline="0" noProof="0" dirty="0">
                  <a:ln>
                    <a:noFill/>
                  </a:ln>
                  <a:solidFill>
                    <a:srgbClr val="4472C4"/>
                  </a:solidFill>
                  <a:effectLst/>
                  <a:uLnTx/>
                  <a:uFillTx/>
                  <a:latin typeface="Calibri" panose="020F0502020204030204"/>
                  <a:ea typeface="+mn-ea"/>
                  <a:cs typeface="+mn-cs"/>
                </a:rPr>
                <a:t>-Modell</a:t>
              </a:r>
            </a:p>
          </p:txBody>
        </p:sp>
      </p:grpSp>
      <p:grpSp>
        <p:nvGrpSpPr>
          <p:cNvPr id="61" name="Group 60">
            <a:extLst>
              <a:ext uri="{FF2B5EF4-FFF2-40B4-BE49-F238E27FC236}">
                <a16:creationId xmlns:a16="http://schemas.microsoft.com/office/drawing/2014/main" id="{54148A56-7ED1-4054-B552-C6DFF05E074E}"/>
              </a:ext>
            </a:extLst>
          </p:cNvPr>
          <p:cNvGrpSpPr/>
          <p:nvPr/>
        </p:nvGrpSpPr>
        <p:grpSpPr>
          <a:xfrm>
            <a:off x="1295168" y="2218866"/>
            <a:ext cx="8058243" cy="317095"/>
            <a:chOff x="1590893" y="1187223"/>
            <a:chExt cx="7760201" cy="930194"/>
          </a:xfrm>
        </p:grpSpPr>
        <p:sp>
          <p:nvSpPr>
            <p:cNvPr id="62" name="Rectangle 61">
              <a:extLst>
                <a:ext uri="{FF2B5EF4-FFF2-40B4-BE49-F238E27FC236}">
                  <a16:creationId xmlns:a16="http://schemas.microsoft.com/office/drawing/2014/main" id="{74ED2556-EE53-4D2B-A2F4-264A39BACF72}"/>
                </a:ext>
              </a:extLst>
            </p:cNvPr>
            <p:cNvSpPr/>
            <p:nvPr/>
          </p:nvSpPr>
          <p:spPr>
            <a:xfrm>
              <a:off x="1590893" y="1187223"/>
              <a:ext cx="729205" cy="930194"/>
            </a:xfrm>
            <a:prstGeom prst="rect">
              <a:avLst/>
            </a:prstGeom>
            <a:solidFill>
              <a:schemeClr val="accent6">
                <a:lumMod val="60000"/>
                <a:lumOff val="4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Calibri" panose="020F0502020204030204"/>
                  <a:ea typeface="+mn-ea"/>
                  <a:cs typeface="+mn-cs"/>
                </a:rPr>
                <a:t>2B</a:t>
              </a:r>
            </a:p>
          </p:txBody>
        </p:sp>
        <p:sp>
          <p:nvSpPr>
            <p:cNvPr id="63" name="Rectangle 62">
              <a:extLst>
                <a:ext uri="{FF2B5EF4-FFF2-40B4-BE49-F238E27FC236}">
                  <a16:creationId xmlns:a16="http://schemas.microsoft.com/office/drawing/2014/main" id="{2195A090-DF04-4CCF-86AE-1533D2BBC431}"/>
                </a:ext>
              </a:extLst>
            </p:cNvPr>
            <p:cNvSpPr/>
            <p:nvPr/>
          </p:nvSpPr>
          <p:spPr>
            <a:xfrm>
              <a:off x="2448234" y="1187223"/>
              <a:ext cx="6902860" cy="930194"/>
            </a:xfrm>
            <a:prstGeom prst="rect">
              <a:avLst/>
            </a:prstGeom>
            <a:solidFill>
              <a:schemeClr val="bg1"/>
            </a:solid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4472C4"/>
                  </a:solidFill>
                  <a:effectLst/>
                  <a:uLnTx/>
                  <a:uFillTx/>
                  <a:latin typeface="Calibri" panose="020F0502020204030204"/>
                  <a:ea typeface="+mn-ea"/>
                  <a:cs typeface="+mn-cs"/>
                </a:rPr>
                <a:t>Guaranteed Savings</a:t>
              </a:r>
              <a:r>
                <a:rPr kumimoji="0" lang="en-US" sz="1800" b="1" i="0" u="none" strike="noStrike" kern="1200" cap="none" spc="0" normalizeH="0" baseline="0" noProof="0" dirty="0">
                  <a:ln>
                    <a:noFill/>
                  </a:ln>
                  <a:solidFill>
                    <a:srgbClr val="4472C4"/>
                  </a:solidFill>
                  <a:effectLst/>
                  <a:uLnTx/>
                  <a:uFillTx/>
                  <a:latin typeface="Calibri" panose="020F0502020204030204"/>
                  <a:ea typeface="+mn-ea"/>
                  <a:cs typeface="+mn-cs"/>
                </a:rPr>
                <a:t>-Modell</a:t>
              </a:r>
              <a:endParaRPr kumimoji="0" lang="en-US" sz="1800" b="1" i="1" u="none" strike="noStrike" kern="1200" cap="none" spc="0" normalizeH="0" baseline="0" noProof="0" dirty="0">
                <a:ln>
                  <a:noFill/>
                </a:ln>
                <a:solidFill>
                  <a:srgbClr val="4472C4"/>
                </a:solidFill>
                <a:effectLst/>
                <a:uLnTx/>
                <a:uFillTx/>
                <a:latin typeface="Calibri" panose="020F0502020204030204"/>
                <a:ea typeface="+mn-ea"/>
                <a:cs typeface="+mn-cs"/>
              </a:endParaRPr>
            </a:p>
          </p:txBody>
        </p:sp>
      </p:grpSp>
      <p:grpSp>
        <p:nvGrpSpPr>
          <p:cNvPr id="64" name="Group 63">
            <a:extLst>
              <a:ext uri="{FF2B5EF4-FFF2-40B4-BE49-F238E27FC236}">
                <a16:creationId xmlns:a16="http://schemas.microsoft.com/office/drawing/2014/main" id="{54148A56-7ED1-4054-B552-C6DFF05E074E}"/>
              </a:ext>
            </a:extLst>
          </p:cNvPr>
          <p:cNvGrpSpPr/>
          <p:nvPr/>
        </p:nvGrpSpPr>
        <p:grpSpPr>
          <a:xfrm>
            <a:off x="1713083" y="2582742"/>
            <a:ext cx="7640329" cy="351860"/>
            <a:chOff x="1590892" y="1187223"/>
            <a:chExt cx="7760202" cy="930194"/>
          </a:xfrm>
        </p:grpSpPr>
        <p:sp>
          <p:nvSpPr>
            <p:cNvPr id="65" name="Rectangle 64">
              <a:extLst>
                <a:ext uri="{FF2B5EF4-FFF2-40B4-BE49-F238E27FC236}">
                  <a16:creationId xmlns:a16="http://schemas.microsoft.com/office/drawing/2014/main" id="{74ED2556-EE53-4D2B-A2F4-264A39BACF72}"/>
                </a:ext>
              </a:extLst>
            </p:cNvPr>
            <p:cNvSpPr/>
            <p:nvPr/>
          </p:nvSpPr>
          <p:spPr>
            <a:xfrm>
              <a:off x="1590892" y="1187223"/>
              <a:ext cx="729205" cy="930194"/>
            </a:xfrm>
            <a:prstGeom prst="rect">
              <a:avLst/>
            </a:prstGeom>
            <a:solidFill>
              <a:schemeClr val="accent6">
                <a:lumMod val="60000"/>
                <a:lumOff val="4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Calibri" panose="020F0502020204030204"/>
                  <a:ea typeface="+mn-ea"/>
                  <a:cs typeface="+mn-cs"/>
                </a:rPr>
                <a:t>2B.1</a:t>
              </a:r>
            </a:p>
          </p:txBody>
        </p:sp>
        <p:sp>
          <p:nvSpPr>
            <p:cNvPr id="66" name="Rectangle 65">
              <a:extLst>
                <a:ext uri="{FF2B5EF4-FFF2-40B4-BE49-F238E27FC236}">
                  <a16:creationId xmlns:a16="http://schemas.microsoft.com/office/drawing/2014/main" id="{2195A090-DF04-4CCF-86AE-1533D2BBC431}"/>
                </a:ext>
              </a:extLst>
            </p:cNvPr>
            <p:cNvSpPr/>
            <p:nvPr/>
          </p:nvSpPr>
          <p:spPr>
            <a:xfrm>
              <a:off x="2448234" y="1187223"/>
              <a:ext cx="6902860" cy="930194"/>
            </a:xfrm>
            <a:prstGeom prst="rect">
              <a:avLst/>
            </a:prstGeom>
            <a:solidFill>
              <a:schemeClr val="bg1"/>
            </a:solid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err="1">
                  <a:ln>
                    <a:noFill/>
                  </a:ln>
                  <a:solidFill>
                    <a:srgbClr val="4472C4"/>
                  </a:solidFill>
                  <a:effectLst/>
                  <a:uLnTx/>
                  <a:uFillTx/>
                  <a:latin typeface="Calibri" panose="020F0502020204030204"/>
                  <a:ea typeface="+mn-ea"/>
                  <a:cs typeface="+mn-cs"/>
                </a:rPr>
                <a:t>Vorteile</a:t>
              </a:r>
              <a:r>
                <a:rPr kumimoji="0" lang="en-US" sz="1800" b="1" i="0" u="none" strike="noStrike" kern="1200" cap="none" spc="0" normalizeH="0" baseline="0" noProof="0" dirty="0">
                  <a:ln>
                    <a:noFill/>
                  </a:ln>
                  <a:solidFill>
                    <a:srgbClr val="4472C4"/>
                  </a:solidFill>
                  <a:effectLst/>
                  <a:uLnTx/>
                  <a:uFillTx/>
                  <a:latin typeface="Calibri" panose="020F0502020204030204"/>
                  <a:ea typeface="+mn-ea"/>
                  <a:cs typeface="+mn-cs"/>
                </a:rPr>
                <a:t> </a:t>
              </a:r>
              <a:r>
                <a:rPr kumimoji="0" lang="en-US" sz="1800" b="1" i="0" u="none" strike="noStrike" kern="1200" cap="none" spc="0" normalizeH="0" baseline="0" noProof="0" dirty="0" err="1">
                  <a:ln>
                    <a:noFill/>
                  </a:ln>
                  <a:solidFill>
                    <a:srgbClr val="4472C4"/>
                  </a:solidFill>
                  <a:effectLst/>
                  <a:uLnTx/>
                  <a:uFillTx/>
                  <a:latin typeface="Calibri" panose="020F0502020204030204"/>
                  <a:ea typeface="+mn-ea"/>
                  <a:cs typeface="+mn-cs"/>
                </a:rPr>
                <a:t>im</a:t>
              </a:r>
              <a:r>
                <a:rPr kumimoji="0" lang="en-US" sz="1800" b="1" i="0" u="none" strike="noStrike" kern="1200" cap="none" spc="0" normalizeH="0" baseline="0" noProof="0" dirty="0">
                  <a:ln>
                    <a:noFill/>
                  </a:ln>
                  <a:solidFill>
                    <a:srgbClr val="4472C4"/>
                  </a:solidFill>
                  <a:effectLst/>
                  <a:uLnTx/>
                  <a:uFillTx/>
                  <a:latin typeface="Calibri" panose="020F0502020204030204"/>
                  <a:ea typeface="+mn-ea"/>
                  <a:cs typeface="+mn-cs"/>
                </a:rPr>
                <a:t> Detail</a:t>
              </a:r>
            </a:p>
          </p:txBody>
        </p:sp>
      </p:grpSp>
      <p:grpSp>
        <p:nvGrpSpPr>
          <p:cNvPr id="85" name="Group 84"/>
          <p:cNvGrpSpPr/>
          <p:nvPr/>
        </p:nvGrpSpPr>
        <p:grpSpPr>
          <a:xfrm>
            <a:off x="965836" y="4015140"/>
            <a:ext cx="8379341" cy="610200"/>
            <a:chOff x="1821146" y="3184880"/>
            <a:chExt cx="8379341" cy="610200"/>
          </a:xfrm>
        </p:grpSpPr>
        <p:grpSp>
          <p:nvGrpSpPr>
            <p:cNvPr id="86" name="Group 85">
              <a:extLst>
                <a:ext uri="{FF2B5EF4-FFF2-40B4-BE49-F238E27FC236}">
                  <a16:creationId xmlns:a16="http://schemas.microsoft.com/office/drawing/2014/main" id="{793121AC-C9C5-4486-BA42-33BB6F723AFD}"/>
                </a:ext>
              </a:extLst>
            </p:cNvPr>
            <p:cNvGrpSpPr/>
            <p:nvPr/>
          </p:nvGrpSpPr>
          <p:grpSpPr>
            <a:xfrm>
              <a:off x="1821146" y="3518827"/>
              <a:ext cx="8379341" cy="276253"/>
              <a:chOff x="1128778" y="1187223"/>
              <a:chExt cx="8222316" cy="930194"/>
            </a:xfrm>
          </p:grpSpPr>
          <p:sp>
            <p:nvSpPr>
              <p:cNvPr id="90" name="Rectangle 89">
                <a:extLst>
                  <a:ext uri="{FF2B5EF4-FFF2-40B4-BE49-F238E27FC236}">
                    <a16:creationId xmlns:a16="http://schemas.microsoft.com/office/drawing/2014/main" id="{383E1335-119D-4914-8DF2-438EEAD7D3A2}"/>
                  </a:ext>
                </a:extLst>
              </p:cNvPr>
              <p:cNvSpPr/>
              <p:nvPr/>
            </p:nvSpPr>
            <p:spPr>
              <a:xfrm>
                <a:off x="1128778" y="1187223"/>
                <a:ext cx="729205" cy="930194"/>
              </a:xfrm>
              <a:prstGeom prst="rect">
                <a:avLst/>
              </a:prstGeom>
              <a:solidFill>
                <a:schemeClr val="accent6"/>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Calibri" panose="020F0502020204030204"/>
                    <a:ea typeface="+mn-ea"/>
                    <a:cs typeface="+mn-cs"/>
                  </a:rPr>
                  <a:t>7</a:t>
                </a:r>
              </a:p>
            </p:txBody>
          </p:sp>
          <p:sp>
            <p:nvSpPr>
              <p:cNvPr id="91" name="Rectangle 90">
                <a:extLst>
                  <a:ext uri="{FF2B5EF4-FFF2-40B4-BE49-F238E27FC236}">
                    <a16:creationId xmlns:a16="http://schemas.microsoft.com/office/drawing/2014/main" id="{1CCDDC74-6C21-4CCA-9617-B53A8F9092B0}"/>
                  </a:ext>
                </a:extLst>
              </p:cNvPr>
              <p:cNvSpPr/>
              <p:nvPr/>
            </p:nvSpPr>
            <p:spPr>
              <a:xfrm>
                <a:off x="2005078" y="1187223"/>
                <a:ext cx="7346016" cy="930194"/>
              </a:xfrm>
              <a:prstGeom prst="rect">
                <a:avLst/>
              </a:prstGeom>
              <a:solidFill>
                <a:schemeClr val="bg1"/>
              </a:solid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err="1">
                    <a:ln>
                      <a:noFill/>
                    </a:ln>
                    <a:solidFill>
                      <a:srgbClr val="4472C4"/>
                    </a:solidFill>
                    <a:effectLst/>
                    <a:uLnTx/>
                    <a:uFillTx/>
                    <a:latin typeface="Calibri" panose="020F0502020204030204"/>
                    <a:ea typeface="+mn-ea"/>
                    <a:cs typeface="+mn-cs"/>
                  </a:rPr>
                  <a:t>Fallstudie</a:t>
                </a:r>
                <a:r>
                  <a:rPr kumimoji="0" lang="en-US" sz="1800" b="1" i="0" u="none" strike="noStrike" kern="1200" cap="none" spc="0" normalizeH="0" baseline="0" noProof="0" dirty="0">
                    <a:ln>
                      <a:noFill/>
                    </a:ln>
                    <a:solidFill>
                      <a:srgbClr val="4472C4"/>
                    </a:solidFill>
                    <a:effectLst/>
                    <a:uLnTx/>
                    <a:uFillTx/>
                    <a:latin typeface="Calibri" panose="020F0502020204030204"/>
                    <a:ea typeface="+mn-ea"/>
                    <a:cs typeface="+mn-cs"/>
                  </a:rPr>
                  <a:t>	</a:t>
                </a:r>
              </a:p>
            </p:txBody>
          </p:sp>
        </p:grpSp>
        <p:grpSp>
          <p:nvGrpSpPr>
            <p:cNvPr id="87" name="Group 86">
              <a:extLst>
                <a:ext uri="{FF2B5EF4-FFF2-40B4-BE49-F238E27FC236}">
                  <a16:creationId xmlns:a16="http://schemas.microsoft.com/office/drawing/2014/main" id="{793121AC-C9C5-4486-BA42-33BB6F723AFD}"/>
                </a:ext>
              </a:extLst>
            </p:cNvPr>
            <p:cNvGrpSpPr/>
            <p:nvPr/>
          </p:nvGrpSpPr>
          <p:grpSpPr>
            <a:xfrm>
              <a:off x="1821146" y="3184880"/>
              <a:ext cx="8379341" cy="276253"/>
              <a:chOff x="1128778" y="1187223"/>
              <a:chExt cx="8222316" cy="930194"/>
            </a:xfrm>
          </p:grpSpPr>
          <p:sp>
            <p:nvSpPr>
              <p:cNvPr id="88" name="Rectangle 87">
                <a:extLst>
                  <a:ext uri="{FF2B5EF4-FFF2-40B4-BE49-F238E27FC236}">
                    <a16:creationId xmlns:a16="http://schemas.microsoft.com/office/drawing/2014/main" id="{383E1335-119D-4914-8DF2-438EEAD7D3A2}"/>
                  </a:ext>
                </a:extLst>
              </p:cNvPr>
              <p:cNvSpPr/>
              <p:nvPr/>
            </p:nvSpPr>
            <p:spPr>
              <a:xfrm>
                <a:off x="1128778" y="1187223"/>
                <a:ext cx="729205" cy="930194"/>
              </a:xfrm>
              <a:prstGeom prst="rect">
                <a:avLst/>
              </a:prstGeom>
              <a:solidFill>
                <a:srgbClr val="FFC000"/>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Calibri" panose="020F0502020204030204"/>
                    <a:ea typeface="+mn-ea"/>
                    <a:cs typeface="+mn-cs"/>
                  </a:rPr>
                  <a:t>6</a:t>
                </a:r>
              </a:p>
            </p:txBody>
          </p:sp>
          <p:sp>
            <p:nvSpPr>
              <p:cNvPr id="89" name="Rectangle 88">
                <a:extLst>
                  <a:ext uri="{FF2B5EF4-FFF2-40B4-BE49-F238E27FC236}">
                    <a16:creationId xmlns:a16="http://schemas.microsoft.com/office/drawing/2014/main" id="{1CCDDC74-6C21-4CCA-9617-B53A8F9092B0}"/>
                  </a:ext>
                </a:extLst>
              </p:cNvPr>
              <p:cNvSpPr/>
              <p:nvPr/>
            </p:nvSpPr>
            <p:spPr>
              <a:xfrm>
                <a:off x="2005078" y="1187223"/>
                <a:ext cx="7346016" cy="930194"/>
              </a:xfrm>
              <a:prstGeom prst="rect">
                <a:avLst/>
              </a:prstGeom>
              <a:solidFill>
                <a:srgbClr val="FFC000"/>
              </a:solid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472C4"/>
                    </a:solidFill>
                    <a:effectLst/>
                    <a:uLnTx/>
                    <a:uFillTx/>
                    <a:latin typeface="Calibri" panose="020F0502020204030204"/>
                    <a:ea typeface="+mn-ea"/>
                    <a:cs typeface="+mn-cs"/>
                  </a:rPr>
                  <a:t>EPC und die EU </a:t>
                </a:r>
              </a:p>
            </p:txBody>
          </p:sp>
        </p:grpSp>
      </p:grpSp>
      <p:grpSp>
        <p:nvGrpSpPr>
          <p:cNvPr id="94" name="Group 93">
            <a:extLst>
              <a:ext uri="{FF2B5EF4-FFF2-40B4-BE49-F238E27FC236}">
                <a16:creationId xmlns:a16="http://schemas.microsoft.com/office/drawing/2014/main" id="{793121AC-C9C5-4486-BA42-33BB6F723AFD}"/>
              </a:ext>
            </a:extLst>
          </p:cNvPr>
          <p:cNvGrpSpPr/>
          <p:nvPr/>
        </p:nvGrpSpPr>
        <p:grpSpPr>
          <a:xfrm>
            <a:off x="969952" y="4690517"/>
            <a:ext cx="8379341" cy="276253"/>
            <a:chOff x="1128778" y="1187223"/>
            <a:chExt cx="8222316" cy="930194"/>
          </a:xfrm>
        </p:grpSpPr>
        <p:sp>
          <p:nvSpPr>
            <p:cNvPr id="95" name="Rectangle 94">
              <a:extLst>
                <a:ext uri="{FF2B5EF4-FFF2-40B4-BE49-F238E27FC236}">
                  <a16:creationId xmlns:a16="http://schemas.microsoft.com/office/drawing/2014/main" id="{383E1335-119D-4914-8DF2-438EEAD7D3A2}"/>
                </a:ext>
              </a:extLst>
            </p:cNvPr>
            <p:cNvSpPr/>
            <p:nvPr/>
          </p:nvSpPr>
          <p:spPr>
            <a:xfrm>
              <a:off x="1128778" y="1187223"/>
              <a:ext cx="729205" cy="930194"/>
            </a:xfrm>
            <a:prstGeom prst="rect">
              <a:avLst/>
            </a:prstGeom>
            <a:solidFill>
              <a:schemeClr val="accent6"/>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Calibri" panose="020F0502020204030204"/>
                  <a:ea typeface="+mn-ea"/>
                  <a:cs typeface="+mn-cs"/>
                </a:rPr>
                <a:t>8</a:t>
              </a:r>
            </a:p>
          </p:txBody>
        </p:sp>
        <p:sp>
          <p:nvSpPr>
            <p:cNvPr id="96" name="Rectangle 95">
              <a:extLst>
                <a:ext uri="{FF2B5EF4-FFF2-40B4-BE49-F238E27FC236}">
                  <a16:creationId xmlns:a16="http://schemas.microsoft.com/office/drawing/2014/main" id="{1CCDDC74-6C21-4CCA-9617-B53A8F9092B0}"/>
                </a:ext>
              </a:extLst>
            </p:cNvPr>
            <p:cNvSpPr/>
            <p:nvPr/>
          </p:nvSpPr>
          <p:spPr>
            <a:xfrm>
              <a:off x="2005078" y="1187223"/>
              <a:ext cx="7346016" cy="930194"/>
            </a:xfrm>
            <a:prstGeom prst="rect">
              <a:avLst/>
            </a:prstGeom>
            <a:solidFill>
              <a:schemeClr val="bg1"/>
            </a:solid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err="1">
                  <a:ln>
                    <a:noFill/>
                  </a:ln>
                  <a:solidFill>
                    <a:srgbClr val="4472C4"/>
                  </a:solidFill>
                  <a:effectLst/>
                  <a:uLnTx/>
                  <a:uFillTx/>
                  <a:latin typeface="Calibri" panose="020F0502020204030204"/>
                  <a:ea typeface="+mn-ea"/>
                  <a:cs typeface="+mn-cs"/>
                </a:rPr>
                <a:t>Beispiele</a:t>
              </a:r>
              <a:r>
                <a:rPr kumimoji="0" lang="en-US" sz="1800" b="1" i="0" u="none" strike="noStrike" kern="1200" cap="none" spc="0" normalizeH="0" baseline="0" noProof="0" dirty="0">
                  <a:ln>
                    <a:noFill/>
                  </a:ln>
                  <a:solidFill>
                    <a:srgbClr val="4472C4"/>
                  </a:solidFill>
                  <a:effectLst/>
                  <a:uLnTx/>
                  <a:uFillTx/>
                  <a:latin typeface="Calibri" panose="020F0502020204030204"/>
                  <a:ea typeface="+mn-ea"/>
                  <a:cs typeface="+mn-cs"/>
                </a:rPr>
                <a:t> und </a:t>
              </a:r>
              <a:r>
                <a:rPr kumimoji="0" lang="en-US" sz="1800" b="1" i="0" u="none" strike="noStrike" kern="1200" cap="none" spc="0" normalizeH="0" baseline="0" noProof="0" dirty="0" err="1">
                  <a:ln>
                    <a:noFill/>
                  </a:ln>
                  <a:solidFill>
                    <a:srgbClr val="4472C4"/>
                  </a:solidFill>
                  <a:effectLst/>
                  <a:uLnTx/>
                  <a:uFillTx/>
                  <a:latin typeface="Calibri" panose="020F0502020204030204"/>
                  <a:ea typeface="+mn-ea"/>
                  <a:cs typeface="+mn-cs"/>
                </a:rPr>
                <a:t>Fallstudien</a:t>
              </a:r>
              <a:endParaRPr kumimoji="0" lang="en-US" sz="1800" b="1" i="0" u="none" strike="noStrike" kern="1200" cap="none" spc="0" normalizeH="0" baseline="0" noProof="0" dirty="0">
                <a:ln>
                  <a:noFill/>
                </a:ln>
                <a:solidFill>
                  <a:srgbClr val="4472C4"/>
                </a:solidFill>
                <a:effectLst/>
                <a:uLnTx/>
                <a:uFillTx/>
                <a:latin typeface="Calibri" panose="020F0502020204030204"/>
                <a:ea typeface="+mn-ea"/>
                <a:cs typeface="+mn-cs"/>
              </a:endParaRPr>
            </a:p>
          </p:txBody>
        </p:sp>
      </p:grpSp>
      <p:grpSp>
        <p:nvGrpSpPr>
          <p:cNvPr id="48" name="Group 47">
            <a:extLst>
              <a:ext uri="{FF2B5EF4-FFF2-40B4-BE49-F238E27FC236}">
                <a16:creationId xmlns:a16="http://schemas.microsoft.com/office/drawing/2014/main" id="{04F6A885-5AC6-4A27-8321-86221D093F9A}"/>
              </a:ext>
            </a:extLst>
          </p:cNvPr>
          <p:cNvGrpSpPr/>
          <p:nvPr/>
        </p:nvGrpSpPr>
        <p:grpSpPr>
          <a:xfrm>
            <a:off x="969952" y="3014406"/>
            <a:ext cx="8379341" cy="252875"/>
            <a:chOff x="1128778" y="1187223"/>
            <a:chExt cx="8222316" cy="930194"/>
          </a:xfrm>
          <a:solidFill>
            <a:schemeClr val="bg1"/>
          </a:solidFill>
        </p:grpSpPr>
        <p:sp>
          <p:nvSpPr>
            <p:cNvPr id="49" name="Rectangle 48">
              <a:extLst>
                <a:ext uri="{FF2B5EF4-FFF2-40B4-BE49-F238E27FC236}">
                  <a16:creationId xmlns:a16="http://schemas.microsoft.com/office/drawing/2014/main" id="{D4161997-2E41-4E3D-AB66-D3AEA12FAAB0}"/>
                </a:ext>
              </a:extLst>
            </p:cNvPr>
            <p:cNvSpPr/>
            <p:nvPr/>
          </p:nvSpPr>
          <p:spPr>
            <a:xfrm>
              <a:off x="1128778" y="1187223"/>
              <a:ext cx="729205" cy="930194"/>
            </a:xfrm>
            <a:prstGeom prst="rect">
              <a:avLst/>
            </a:prstGeom>
            <a:solidFill>
              <a:srgbClr val="70AD47"/>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Calibri" panose="020F0502020204030204"/>
                  <a:ea typeface="+mn-ea"/>
                  <a:cs typeface="+mn-cs"/>
                </a:rPr>
                <a:t>3</a:t>
              </a:r>
            </a:p>
          </p:txBody>
        </p:sp>
        <p:sp>
          <p:nvSpPr>
            <p:cNvPr id="51" name="Rectangle 50">
              <a:extLst>
                <a:ext uri="{FF2B5EF4-FFF2-40B4-BE49-F238E27FC236}">
                  <a16:creationId xmlns:a16="http://schemas.microsoft.com/office/drawing/2014/main" id="{22157067-1517-4979-8519-D658AC91A4F4}"/>
                </a:ext>
              </a:extLst>
            </p:cNvPr>
            <p:cNvSpPr/>
            <p:nvPr/>
          </p:nvSpPr>
          <p:spPr>
            <a:xfrm>
              <a:off x="2005078" y="1187223"/>
              <a:ext cx="7346016" cy="930194"/>
            </a:xfrm>
            <a:prstGeom prst="rect">
              <a:avLst/>
            </a:prstGeom>
            <a:grp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472C4"/>
                  </a:solidFill>
                  <a:effectLst/>
                  <a:uLnTx/>
                  <a:uFillTx/>
                  <a:latin typeface="Calibri" panose="020F0502020204030204"/>
                  <a:ea typeface="+mn-ea"/>
                  <a:cs typeface="+mn-cs"/>
                </a:rPr>
                <a:t>EPC-</a:t>
              </a:r>
              <a:r>
                <a:rPr kumimoji="0" lang="en-US" sz="1800" b="1" i="0" u="none" strike="noStrike" kern="1200" cap="none" spc="0" normalizeH="0" baseline="0" noProof="0" dirty="0" err="1">
                  <a:ln>
                    <a:noFill/>
                  </a:ln>
                  <a:solidFill>
                    <a:srgbClr val="4472C4"/>
                  </a:solidFill>
                  <a:effectLst/>
                  <a:uLnTx/>
                  <a:uFillTx/>
                  <a:latin typeface="Calibri" panose="020F0502020204030204"/>
                  <a:ea typeface="+mn-ea"/>
                  <a:cs typeface="+mn-cs"/>
                </a:rPr>
                <a:t>Prozess</a:t>
              </a:r>
              <a:endParaRPr kumimoji="0" lang="en-US" sz="1800" b="1" i="0" u="none" strike="noStrike" kern="1200" cap="none" spc="0" normalizeH="0" baseline="0" noProof="0" dirty="0">
                <a:ln>
                  <a:noFill/>
                </a:ln>
                <a:solidFill>
                  <a:srgbClr val="4472C4"/>
                </a:solidFill>
                <a:effectLst/>
                <a:uLnTx/>
                <a:uFillTx/>
                <a:latin typeface="Calibri" panose="020F0502020204030204"/>
                <a:ea typeface="+mn-ea"/>
                <a:cs typeface="+mn-cs"/>
              </a:endParaRPr>
            </a:p>
          </p:txBody>
        </p:sp>
      </p:grpSp>
      <p:grpSp>
        <p:nvGrpSpPr>
          <p:cNvPr id="52" name="Group 51">
            <a:extLst>
              <a:ext uri="{FF2B5EF4-FFF2-40B4-BE49-F238E27FC236}">
                <a16:creationId xmlns:a16="http://schemas.microsoft.com/office/drawing/2014/main" id="{04F6A885-5AC6-4A27-8321-86221D093F9A}"/>
              </a:ext>
            </a:extLst>
          </p:cNvPr>
          <p:cNvGrpSpPr/>
          <p:nvPr/>
        </p:nvGrpSpPr>
        <p:grpSpPr>
          <a:xfrm>
            <a:off x="969952" y="3347085"/>
            <a:ext cx="8379341" cy="252875"/>
            <a:chOff x="1128778" y="1187223"/>
            <a:chExt cx="8222316" cy="930194"/>
          </a:xfrm>
          <a:solidFill>
            <a:schemeClr val="bg1"/>
          </a:solidFill>
        </p:grpSpPr>
        <p:sp>
          <p:nvSpPr>
            <p:cNvPr id="53" name="Rectangle 52">
              <a:extLst>
                <a:ext uri="{FF2B5EF4-FFF2-40B4-BE49-F238E27FC236}">
                  <a16:creationId xmlns:a16="http://schemas.microsoft.com/office/drawing/2014/main" id="{D4161997-2E41-4E3D-AB66-D3AEA12FAAB0}"/>
                </a:ext>
              </a:extLst>
            </p:cNvPr>
            <p:cNvSpPr/>
            <p:nvPr/>
          </p:nvSpPr>
          <p:spPr>
            <a:xfrm>
              <a:off x="1128778" y="1187223"/>
              <a:ext cx="729205" cy="930194"/>
            </a:xfrm>
            <a:prstGeom prst="rect">
              <a:avLst/>
            </a:prstGeom>
            <a:solidFill>
              <a:srgbClr val="70AD47"/>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Calibri" panose="020F0502020204030204"/>
                  <a:ea typeface="+mn-ea"/>
                  <a:cs typeface="+mn-cs"/>
                </a:rPr>
                <a:t>4</a:t>
              </a:r>
            </a:p>
          </p:txBody>
        </p:sp>
        <p:sp>
          <p:nvSpPr>
            <p:cNvPr id="54" name="Rectangle 53">
              <a:extLst>
                <a:ext uri="{FF2B5EF4-FFF2-40B4-BE49-F238E27FC236}">
                  <a16:creationId xmlns:a16="http://schemas.microsoft.com/office/drawing/2014/main" id="{22157067-1517-4979-8519-D658AC91A4F4}"/>
                </a:ext>
              </a:extLst>
            </p:cNvPr>
            <p:cNvSpPr/>
            <p:nvPr/>
          </p:nvSpPr>
          <p:spPr>
            <a:xfrm>
              <a:off x="2005078" y="1187223"/>
              <a:ext cx="7346016" cy="930194"/>
            </a:xfrm>
            <a:prstGeom prst="rect">
              <a:avLst/>
            </a:prstGeom>
            <a:grp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472C4"/>
                  </a:solidFill>
                  <a:effectLst/>
                  <a:uLnTx/>
                  <a:uFillTx/>
                  <a:latin typeface="Calibri" panose="020F0502020204030204"/>
                  <a:ea typeface="+mn-ea"/>
                  <a:cs typeface="+mn-cs"/>
                </a:rPr>
                <a:t>EPC-</a:t>
              </a:r>
              <a:r>
                <a:rPr kumimoji="0" lang="en-US" sz="1800" b="1" i="0" u="none" strike="noStrike" kern="1200" cap="none" spc="0" normalizeH="0" baseline="0" noProof="0" dirty="0" err="1">
                  <a:ln>
                    <a:noFill/>
                  </a:ln>
                  <a:solidFill>
                    <a:srgbClr val="4472C4"/>
                  </a:solidFill>
                  <a:effectLst/>
                  <a:uLnTx/>
                  <a:uFillTx/>
                  <a:latin typeface="Calibri" panose="020F0502020204030204"/>
                  <a:ea typeface="+mn-ea"/>
                  <a:cs typeface="+mn-cs"/>
                </a:rPr>
                <a:t>Finanzierung</a:t>
              </a:r>
              <a:endParaRPr kumimoji="0" lang="en-US" sz="1800" b="1" i="0" u="none" strike="noStrike" kern="1200" cap="none" spc="0" normalizeH="0" baseline="0" noProof="0" dirty="0">
                <a:ln>
                  <a:noFill/>
                </a:ln>
                <a:solidFill>
                  <a:srgbClr val="4472C4"/>
                </a:solidFill>
                <a:effectLst/>
                <a:uLnTx/>
                <a:uFillTx/>
                <a:latin typeface="Calibri" panose="020F0502020204030204"/>
                <a:ea typeface="+mn-ea"/>
                <a:cs typeface="+mn-cs"/>
              </a:endParaRPr>
            </a:p>
          </p:txBody>
        </p:sp>
      </p:grpSp>
      <p:grpSp>
        <p:nvGrpSpPr>
          <p:cNvPr id="55" name="Group 54">
            <a:extLst>
              <a:ext uri="{FF2B5EF4-FFF2-40B4-BE49-F238E27FC236}">
                <a16:creationId xmlns:a16="http://schemas.microsoft.com/office/drawing/2014/main" id="{04F6A885-5AC6-4A27-8321-86221D093F9A}"/>
              </a:ext>
            </a:extLst>
          </p:cNvPr>
          <p:cNvGrpSpPr/>
          <p:nvPr/>
        </p:nvGrpSpPr>
        <p:grpSpPr>
          <a:xfrm>
            <a:off x="969952" y="3682338"/>
            <a:ext cx="8379341" cy="252875"/>
            <a:chOff x="1128778" y="1187223"/>
            <a:chExt cx="8222316" cy="930194"/>
          </a:xfrm>
          <a:solidFill>
            <a:schemeClr val="bg1"/>
          </a:solidFill>
        </p:grpSpPr>
        <p:sp>
          <p:nvSpPr>
            <p:cNvPr id="56" name="Rectangle 55">
              <a:extLst>
                <a:ext uri="{FF2B5EF4-FFF2-40B4-BE49-F238E27FC236}">
                  <a16:creationId xmlns:a16="http://schemas.microsoft.com/office/drawing/2014/main" id="{D4161997-2E41-4E3D-AB66-D3AEA12FAAB0}"/>
                </a:ext>
              </a:extLst>
            </p:cNvPr>
            <p:cNvSpPr/>
            <p:nvPr/>
          </p:nvSpPr>
          <p:spPr>
            <a:xfrm>
              <a:off x="1128778" y="1187223"/>
              <a:ext cx="729205" cy="930194"/>
            </a:xfrm>
            <a:prstGeom prst="rect">
              <a:avLst/>
            </a:prstGeom>
            <a:solidFill>
              <a:srgbClr val="70AD47"/>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Calibri" panose="020F0502020204030204"/>
                  <a:ea typeface="+mn-ea"/>
                  <a:cs typeface="+mn-cs"/>
                </a:rPr>
                <a:t>5</a:t>
              </a:r>
            </a:p>
          </p:txBody>
        </p:sp>
        <p:sp>
          <p:nvSpPr>
            <p:cNvPr id="57" name="Rectangle 56">
              <a:extLst>
                <a:ext uri="{FF2B5EF4-FFF2-40B4-BE49-F238E27FC236}">
                  <a16:creationId xmlns:a16="http://schemas.microsoft.com/office/drawing/2014/main" id="{22157067-1517-4979-8519-D658AC91A4F4}"/>
                </a:ext>
              </a:extLst>
            </p:cNvPr>
            <p:cNvSpPr/>
            <p:nvPr/>
          </p:nvSpPr>
          <p:spPr>
            <a:xfrm>
              <a:off x="2005078" y="1187223"/>
              <a:ext cx="7346016" cy="930194"/>
            </a:xfrm>
            <a:prstGeom prst="rect">
              <a:avLst/>
            </a:prstGeom>
            <a:grp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472C4"/>
                  </a:solidFill>
                  <a:effectLst/>
                  <a:uLnTx/>
                  <a:uFillTx/>
                  <a:latin typeface="Calibri" panose="020F0502020204030204"/>
                  <a:ea typeface="+mn-ea"/>
                  <a:cs typeface="+mn-cs"/>
                </a:rPr>
                <a:t>EPC-</a:t>
              </a:r>
              <a:r>
                <a:rPr kumimoji="0" lang="en-US" sz="1800" b="1" i="0" u="none" strike="noStrike" kern="1200" cap="none" spc="0" normalizeH="0" baseline="0" noProof="0" dirty="0" err="1">
                  <a:ln>
                    <a:noFill/>
                  </a:ln>
                  <a:solidFill>
                    <a:srgbClr val="4472C4"/>
                  </a:solidFill>
                  <a:effectLst/>
                  <a:uLnTx/>
                  <a:uFillTx/>
                  <a:latin typeface="Calibri" panose="020F0502020204030204"/>
                  <a:ea typeface="+mn-ea"/>
                  <a:cs typeface="+mn-cs"/>
                </a:rPr>
                <a:t>Barrieren</a:t>
              </a:r>
              <a:endParaRPr kumimoji="0" lang="en-US" sz="1800" b="1" i="0" u="none" strike="noStrike" kern="1200" cap="none" spc="0" normalizeH="0" baseline="0" noProof="0" dirty="0">
                <a:ln>
                  <a:noFill/>
                </a:ln>
                <a:solidFill>
                  <a:srgbClr val="4472C4"/>
                </a:solidFill>
                <a:effectLst/>
                <a:uLnTx/>
                <a:uFillTx/>
                <a:latin typeface="Calibri" panose="020F0502020204030204"/>
                <a:ea typeface="+mn-ea"/>
                <a:cs typeface="+mn-cs"/>
              </a:endParaRPr>
            </a:p>
          </p:txBody>
        </p:sp>
      </p:grpSp>
      <p:sp>
        <p:nvSpPr>
          <p:cNvPr id="41" name="Rectangle 25">
            <a:extLst>
              <a:ext uri="{FF2B5EF4-FFF2-40B4-BE49-F238E27FC236}">
                <a16:creationId xmlns:a16="http://schemas.microsoft.com/office/drawing/2014/main" id="{8E74C09D-8ABE-455B-B74F-4804D68AEDA6}"/>
              </a:ext>
            </a:extLst>
          </p:cNvPr>
          <p:cNvSpPr/>
          <p:nvPr/>
        </p:nvSpPr>
        <p:spPr>
          <a:xfrm>
            <a:off x="974072" y="1207568"/>
            <a:ext cx="743131" cy="276253"/>
          </a:xfrm>
          <a:prstGeom prst="rect">
            <a:avLst/>
          </a:prstGeom>
          <a:solidFill>
            <a:srgbClr val="70AD47"/>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Calibri" panose="020F0502020204030204"/>
                <a:ea typeface="+mn-ea"/>
                <a:cs typeface="+mn-cs"/>
              </a:rPr>
              <a:t>1</a:t>
            </a:r>
          </a:p>
        </p:txBody>
      </p:sp>
    </p:spTree>
    <p:extLst>
      <p:ext uri="{BB962C8B-B14F-4D97-AF65-F5344CB8AC3E}">
        <p14:creationId xmlns:p14="http://schemas.microsoft.com/office/powerpoint/2010/main" val="268385866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38200" y="1386473"/>
            <a:ext cx="10515600" cy="4648200"/>
          </a:xfrm>
        </p:spPr>
        <p:txBody>
          <a:bodyPr>
            <a:normAutofit/>
          </a:bodyPr>
          <a:lstStyle/>
          <a:p>
            <a:r>
              <a:rPr lang="de-DE" sz="2400" dirty="0"/>
              <a:t>EPC wird durch verschiedene EU-Richtlinien und -Initiativen im europäischen Kontext als effektive Methode zur Erzielung von Energieeinsparungen anerkannt, z. B. durch die Energieeffizienzrichtlinie (2012/27/EU; EED).</a:t>
            </a:r>
            <a:endParaRPr lang="en-US" sz="2400" dirty="0"/>
          </a:p>
          <a:p>
            <a:r>
              <a:rPr lang="de-DE" sz="2400" b="1" dirty="0"/>
              <a:t>Energieeffizienzrichtlinie</a:t>
            </a:r>
            <a:r>
              <a:rPr lang="en-US" sz="2400" b="1" dirty="0"/>
              <a:t> </a:t>
            </a:r>
            <a:r>
              <a:rPr lang="en-US" sz="2400" dirty="0"/>
              <a:t>– </a:t>
            </a:r>
            <a:r>
              <a:rPr lang="de-DE" sz="2400" dirty="0"/>
              <a:t>legt einen Rahmen für Maßnahmen zur Förderung der Energieeffizienz fest, um die Erreichung der 2020-Ziele der Europäischen Union zu gewährleisten</a:t>
            </a:r>
            <a:endParaRPr lang="en-US" sz="2400" dirty="0"/>
          </a:p>
          <a:p>
            <a:pPr lvl="1"/>
            <a:r>
              <a:rPr lang="de-DE" sz="2000" dirty="0"/>
              <a:t>Die Mitgliedstaaten müssen indikative nationale Energieeffizienzziele für 2020 festlegen</a:t>
            </a:r>
            <a:r>
              <a:rPr lang="en-US" sz="2000" dirty="0"/>
              <a:t> </a:t>
            </a:r>
          </a:p>
          <a:p>
            <a:pPr lvl="1"/>
            <a:r>
              <a:rPr lang="de-DE" sz="2000" dirty="0"/>
              <a:t>Es fordert die Anwendung verbindlicher Energiesparmaßnahmen, einschließlich der Renovierung öffentlicher Gebäude, Energiesparmaßnahmen für Energieversorger und Energieaudits für alle großen Unternehmen</a:t>
            </a:r>
          </a:p>
          <a:p>
            <a:pPr lvl="1"/>
            <a:r>
              <a:rPr lang="de-DE" sz="2000" dirty="0"/>
              <a:t>Gemäß </a:t>
            </a:r>
            <a:r>
              <a:rPr lang="de-DE" sz="2000" b="1" dirty="0"/>
              <a:t>Artikel 18 </a:t>
            </a:r>
            <a:r>
              <a:rPr lang="de-DE" sz="2000" dirty="0"/>
              <a:t>haben die Unionsmitgliedstaaten </a:t>
            </a:r>
            <a:r>
              <a:rPr lang="de-DE" sz="2000" b="1" dirty="0"/>
              <a:t>die Entstehung und Etablierung eines Energiedienstleistungsmarkt zu fördern</a:t>
            </a:r>
          </a:p>
          <a:p>
            <a:pPr marL="0" indent="0">
              <a:buNone/>
            </a:pPr>
            <a:endParaRPr lang="en-US" sz="2000" dirty="0"/>
          </a:p>
          <a:p>
            <a:endParaRPr lang="en-US" sz="2400" dirty="0"/>
          </a:p>
        </p:txBody>
      </p:sp>
      <p:sp>
        <p:nvSpPr>
          <p:cNvPr id="3" name="Slide Number Placeholder 2"/>
          <p:cNvSpPr>
            <a:spLocks noGrp="1"/>
          </p:cNvSpPr>
          <p:nvPr>
            <p:ph type="sldNum" sz="quarter" idx="12"/>
          </p:nvPr>
        </p:nvSpPr>
        <p:spPr>
          <a:xfrm>
            <a:off x="8363738" y="6323333"/>
            <a:ext cx="2743200" cy="365125"/>
          </a:xfrm>
        </p:spPr>
        <p:txBody>
          <a:bodyPr/>
          <a:lstStyle/>
          <a:p>
            <a:fld id="{C77C6C3F-668B-4AF5-BFA9-0F657EB068D6}" type="slidenum">
              <a:rPr lang="pl-PL" smtClean="0"/>
              <a:pPr/>
              <a:t>46</a:t>
            </a:fld>
            <a:endParaRPr lang="pl-PL" dirty="0"/>
          </a:p>
        </p:txBody>
      </p:sp>
      <p:sp>
        <p:nvSpPr>
          <p:cNvPr id="4" name="Title 3"/>
          <p:cNvSpPr>
            <a:spLocks noGrp="1"/>
          </p:cNvSpPr>
          <p:nvPr>
            <p:ph type="title"/>
          </p:nvPr>
        </p:nvSpPr>
        <p:spPr/>
        <p:txBody>
          <a:bodyPr/>
          <a:lstStyle/>
          <a:p>
            <a:r>
              <a:rPr lang="en-US" dirty="0"/>
              <a:t>EU-</a:t>
            </a:r>
            <a:r>
              <a:rPr lang="en-US" dirty="0" err="1"/>
              <a:t>Energieeffizienzpolitik</a:t>
            </a:r>
            <a:endParaRPr lang="en-US" dirty="0"/>
          </a:p>
        </p:txBody>
      </p:sp>
      <p:sp>
        <p:nvSpPr>
          <p:cNvPr id="7" name="Rectangle 6">
            <a:extLst>
              <a:ext uri="{FF2B5EF4-FFF2-40B4-BE49-F238E27FC236}">
                <a16:creationId xmlns:a16="http://schemas.microsoft.com/office/drawing/2014/main" id="{383E1335-119D-4914-8DF2-438EEAD7D3A2}"/>
              </a:ext>
            </a:extLst>
          </p:cNvPr>
          <p:cNvSpPr/>
          <p:nvPr/>
        </p:nvSpPr>
        <p:spPr>
          <a:xfrm>
            <a:off x="0" y="0"/>
            <a:ext cx="409221" cy="228600"/>
          </a:xfrm>
          <a:prstGeom prst="rect">
            <a:avLst/>
          </a:prstGeom>
          <a:solidFill>
            <a:schemeClr val="accent6"/>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GB" b="1" dirty="0">
                <a:solidFill>
                  <a:prstClr val="white"/>
                </a:solidFill>
                <a:latin typeface="Calibri" panose="020F0502020204030204"/>
              </a:rPr>
              <a:t>6</a:t>
            </a:r>
          </a:p>
        </p:txBody>
      </p:sp>
      <p:sp>
        <p:nvSpPr>
          <p:cNvPr id="8" name="TextBox 7"/>
          <p:cNvSpPr txBox="1"/>
          <p:nvPr/>
        </p:nvSpPr>
        <p:spPr>
          <a:xfrm>
            <a:off x="5106188" y="6027003"/>
            <a:ext cx="6000750" cy="830997"/>
          </a:xfrm>
          <a:prstGeom prst="rect">
            <a:avLst/>
          </a:prstGeom>
          <a:noFill/>
        </p:spPr>
        <p:txBody>
          <a:bodyPr wrap="square" rtlCol="0">
            <a:spAutoFit/>
          </a:bodyPr>
          <a:lstStyle/>
          <a:p>
            <a:r>
              <a:rPr lang="en-US" sz="1200" dirty="0" err="1"/>
              <a:t>Quellen</a:t>
            </a:r>
            <a:r>
              <a:rPr lang="en-US" sz="1200" dirty="0"/>
              <a:t>: </a:t>
            </a:r>
            <a:r>
              <a:rPr lang="en-US" sz="1200" dirty="0">
                <a:hlinkClick r:id="rId3"/>
              </a:rPr>
              <a:t>http://www.buildup.eu/sites/default/files/content/Mobilising_investment_EE_FINAL.pdf</a:t>
            </a:r>
            <a:r>
              <a:rPr lang="en-US" sz="1200" dirty="0"/>
              <a:t>; </a:t>
            </a:r>
            <a:r>
              <a:rPr lang="en-US" sz="1200" dirty="0">
                <a:solidFill>
                  <a:prstClr val="black"/>
                </a:solidFill>
                <a:hlinkClick r:id="rId4"/>
              </a:rPr>
              <a:t>http://publications.jrc.ec.europa.eu/repository/bitstream/JRC106624/kjna28716enn.pdf</a:t>
            </a:r>
            <a:r>
              <a:rPr lang="en-US" sz="1200" dirty="0">
                <a:solidFill>
                  <a:prstClr val="black"/>
                </a:solidFill>
              </a:rPr>
              <a:t>; </a:t>
            </a:r>
            <a:r>
              <a:rPr lang="en-US" sz="1200" dirty="0">
                <a:hlinkClick r:id="rId5"/>
              </a:rPr>
              <a:t>http://www.transparense.eu/eu/trainings/eu-manual</a:t>
            </a:r>
            <a:r>
              <a:rPr lang="en-US" sz="1200" dirty="0"/>
              <a:t> </a:t>
            </a:r>
          </a:p>
        </p:txBody>
      </p:sp>
    </p:spTree>
    <p:extLst>
      <p:ext uri="{BB962C8B-B14F-4D97-AF65-F5344CB8AC3E}">
        <p14:creationId xmlns:p14="http://schemas.microsoft.com/office/powerpoint/2010/main" val="22680683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38200" y="1934393"/>
            <a:ext cx="10515600" cy="2482331"/>
          </a:xfrm>
        </p:spPr>
        <p:txBody>
          <a:bodyPr>
            <a:normAutofit fontScale="92500" lnSpcReduction="10000"/>
          </a:bodyPr>
          <a:lstStyle/>
          <a:p>
            <a:r>
              <a:rPr lang="de-DE" sz="2000" dirty="0"/>
              <a:t>Die EU-Energieeffizienzrichtlinie ermutigt die öffentlichen Einrichtungen, auch auf regionaler und lokaler Ebene, und die öffentlich-rechtlichen Sozialwohnungsträger, auf EPC-Verträge zurückzugreifen, um Renovierungen zu finanzieren und Investitionen zur langfristigen Aufrechterhaltung oder Verbesserung der Energieeffizienz durchzuführen.</a:t>
            </a:r>
          </a:p>
          <a:p>
            <a:r>
              <a:rPr lang="de-DE" sz="2000" dirty="0"/>
              <a:t>Die Rolle des EPC wurde auch in der Mitteilung der EU-Kommission „Saubere Energie für alle Europäer“ erwähnt. Dieser Mitteilung zufolge muss die Rolle des EPC bei der Erhöhung der Energieeffizienz öffentlicher Gebäude gestärkt werden, da es einen ganzheitlichen Ansatz für Renovierungen, einschließlich Finanzierung, Durchführung der Bauarbeiten und des Energiemanagements bietet.</a:t>
            </a:r>
            <a:endParaRPr lang="en-US" sz="2000" dirty="0"/>
          </a:p>
        </p:txBody>
      </p:sp>
      <p:sp>
        <p:nvSpPr>
          <p:cNvPr id="3" name="Slide Number Placeholder 2"/>
          <p:cNvSpPr>
            <a:spLocks noGrp="1"/>
          </p:cNvSpPr>
          <p:nvPr>
            <p:ph type="sldNum" sz="quarter" idx="12"/>
          </p:nvPr>
        </p:nvSpPr>
        <p:spPr>
          <a:xfrm>
            <a:off x="8363738" y="6323333"/>
            <a:ext cx="2743200" cy="365125"/>
          </a:xfrm>
        </p:spPr>
        <p:txBody>
          <a:bodyPr/>
          <a:lstStyle/>
          <a:p>
            <a:fld id="{C77C6C3F-668B-4AF5-BFA9-0F657EB068D6}" type="slidenum">
              <a:rPr lang="pl-PL" smtClean="0"/>
              <a:pPr/>
              <a:t>47</a:t>
            </a:fld>
            <a:endParaRPr lang="pl-PL" dirty="0"/>
          </a:p>
        </p:txBody>
      </p:sp>
      <p:sp>
        <p:nvSpPr>
          <p:cNvPr id="4" name="Title 3"/>
          <p:cNvSpPr>
            <a:spLocks noGrp="1"/>
          </p:cNvSpPr>
          <p:nvPr>
            <p:ph type="title"/>
          </p:nvPr>
        </p:nvSpPr>
        <p:spPr/>
        <p:txBody>
          <a:bodyPr/>
          <a:lstStyle/>
          <a:p>
            <a:r>
              <a:rPr lang="en-US" dirty="0"/>
              <a:t>EU-</a:t>
            </a:r>
            <a:r>
              <a:rPr lang="en-US" dirty="0" err="1"/>
              <a:t>Energieeffizienzpolitik</a:t>
            </a:r>
            <a:endParaRPr lang="en-US" dirty="0"/>
          </a:p>
        </p:txBody>
      </p:sp>
      <p:sp>
        <p:nvSpPr>
          <p:cNvPr id="6" name="Rectangle 5">
            <a:extLst>
              <a:ext uri="{FF2B5EF4-FFF2-40B4-BE49-F238E27FC236}">
                <a16:creationId xmlns:a16="http://schemas.microsoft.com/office/drawing/2014/main" id="{383E1335-119D-4914-8DF2-438EEAD7D3A2}"/>
              </a:ext>
            </a:extLst>
          </p:cNvPr>
          <p:cNvSpPr/>
          <p:nvPr/>
        </p:nvSpPr>
        <p:spPr>
          <a:xfrm>
            <a:off x="0" y="0"/>
            <a:ext cx="409221" cy="228600"/>
          </a:xfrm>
          <a:prstGeom prst="rect">
            <a:avLst/>
          </a:prstGeom>
          <a:solidFill>
            <a:schemeClr val="accent6"/>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GB" b="1" dirty="0">
                <a:solidFill>
                  <a:prstClr val="white"/>
                </a:solidFill>
                <a:latin typeface="Calibri" panose="020F0502020204030204"/>
              </a:rPr>
              <a:t>6</a:t>
            </a:r>
          </a:p>
        </p:txBody>
      </p:sp>
      <p:sp>
        <p:nvSpPr>
          <p:cNvPr id="8" name="TextBox 7"/>
          <p:cNvSpPr txBox="1"/>
          <p:nvPr/>
        </p:nvSpPr>
        <p:spPr>
          <a:xfrm>
            <a:off x="5106188" y="6027003"/>
            <a:ext cx="6000750" cy="830997"/>
          </a:xfrm>
          <a:prstGeom prst="rect">
            <a:avLst/>
          </a:prstGeom>
          <a:noFill/>
        </p:spPr>
        <p:txBody>
          <a:bodyPr wrap="square" rtlCol="0">
            <a:spAutoFit/>
          </a:bodyPr>
          <a:lstStyle/>
          <a:p>
            <a:r>
              <a:rPr lang="en-US" sz="1200" dirty="0"/>
              <a:t>Quelle: </a:t>
            </a:r>
            <a:r>
              <a:rPr lang="en-US" sz="1200" dirty="0">
                <a:hlinkClick r:id="rId3"/>
              </a:rPr>
              <a:t>http://www.buildup.eu/sites/default/files/content/Mobilising_investment_EE_FINAL.pdf</a:t>
            </a:r>
            <a:r>
              <a:rPr lang="en-US" sz="1200" dirty="0"/>
              <a:t>; </a:t>
            </a:r>
            <a:r>
              <a:rPr lang="en-US" sz="1200" dirty="0">
                <a:solidFill>
                  <a:prstClr val="black"/>
                </a:solidFill>
                <a:hlinkClick r:id="rId4"/>
              </a:rPr>
              <a:t>http://publications.jrc.ec.europa.eu/repository/bitstream/JRC106624/kjna28716enn.pdf</a:t>
            </a:r>
            <a:r>
              <a:rPr lang="en-US" sz="1200" dirty="0">
                <a:solidFill>
                  <a:prstClr val="black"/>
                </a:solidFill>
              </a:rPr>
              <a:t>; </a:t>
            </a:r>
            <a:r>
              <a:rPr lang="en-US" sz="1200" dirty="0">
                <a:hlinkClick r:id="rId5"/>
              </a:rPr>
              <a:t>http://www.transparense.eu/eu/trainings/eu-manual</a:t>
            </a:r>
            <a:r>
              <a:rPr lang="en-US" sz="1200" dirty="0"/>
              <a:t> </a:t>
            </a:r>
          </a:p>
        </p:txBody>
      </p:sp>
    </p:spTree>
    <p:extLst>
      <p:ext uri="{BB962C8B-B14F-4D97-AF65-F5344CB8AC3E}">
        <p14:creationId xmlns:p14="http://schemas.microsoft.com/office/powerpoint/2010/main" val="341243987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77C6C3F-668B-4AF5-BFA9-0F657EB068D6}" type="slidenum">
              <a:rPr kumimoji="0" lang="pl-PL"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pl-PL"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4" name="Title 3"/>
          <p:cNvSpPr>
            <a:spLocks noGrp="1"/>
          </p:cNvSpPr>
          <p:nvPr>
            <p:ph type="title"/>
          </p:nvPr>
        </p:nvSpPr>
        <p:spPr/>
        <p:txBody>
          <a:bodyPr/>
          <a:lstStyle/>
          <a:p>
            <a:r>
              <a:rPr lang="de-DE" dirty="0"/>
              <a:t>EU-Markt (Stand 2016)</a:t>
            </a:r>
            <a:endParaRPr lang="en-US" dirty="0"/>
          </a:p>
        </p:txBody>
      </p:sp>
      <p:sp>
        <p:nvSpPr>
          <p:cNvPr id="6" name="Rectangle 5"/>
          <p:cNvSpPr/>
          <p:nvPr/>
        </p:nvSpPr>
        <p:spPr>
          <a:xfrm>
            <a:off x="6907212" y="6063346"/>
            <a:ext cx="3406775"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Quelle: </a:t>
            </a: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hlinkClick r:id="rId2"/>
              </a:rPr>
              <a:t>http://publications.jrc.ec.europa.eu/repository/bitstream/JRC106624/kjna28716enn.pdf</a:t>
            </a: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1200" b="0" i="0" u="none" strike="noStrike" kern="1200" cap="none" spc="0" normalizeH="0" baseline="0" noProof="0" dirty="0" err="1">
                <a:ln>
                  <a:noFill/>
                </a:ln>
                <a:solidFill>
                  <a:prstClr val="black"/>
                </a:solidFill>
                <a:effectLst/>
                <a:uLnTx/>
                <a:uFillTx/>
                <a:latin typeface="Calibri" panose="020F0502020204030204"/>
                <a:ea typeface="+mn-ea"/>
                <a:cs typeface="+mn-cs"/>
              </a:rPr>
              <a:t>pg</a:t>
            </a: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 15)</a:t>
            </a:r>
          </a:p>
        </p:txBody>
      </p:sp>
      <p:sp>
        <p:nvSpPr>
          <p:cNvPr id="7" name="Rectangle 6">
            <a:extLst>
              <a:ext uri="{FF2B5EF4-FFF2-40B4-BE49-F238E27FC236}">
                <a16:creationId xmlns:a16="http://schemas.microsoft.com/office/drawing/2014/main" id="{383E1335-119D-4914-8DF2-438EEAD7D3A2}"/>
              </a:ext>
            </a:extLst>
          </p:cNvPr>
          <p:cNvSpPr/>
          <p:nvPr/>
        </p:nvSpPr>
        <p:spPr>
          <a:xfrm>
            <a:off x="0" y="0"/>
            <a:ext cx="409221" cy="228600"/>
          </a:xfrm>
          <a:prstGeom prst="rect">
            <a:avLst/>
          </a:prstGeom>
          <a:solidFill>
            <a:schemeClr val="accent6"/>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GB" b="1" dirty="0">
                <a:solidFill>
                  <a:prstClr val="white"/>
                </a:solidFill>
                <a:latin typeface="Calibri" panose="020F0502020204030204"/>
              </a:rPr>
              <a:t>6</a:t>
            </a:r>
          </a:p>
        </p:txBody>
      </p:sp>
      <p:graphicFrame>
        <p:nvGraphicFramePr>
          <p:cNvPr id="9" name="Table 8"/>
          <p:cNvGraphicFramePr>
            <a:graphicFrameLocks noGrp="1"/>
          </p:cNvGraphicFramePr>
          <p:nvPr>
            <p:extLst>
              <p:ext uri="{D42A27DB-BD31-4B8C-83A1-F6EECF244321}">
                <p14:modId xmlns:p14="http://schemas.microsoft.com/office/powerpoint/2010/main" val="2324940526"/>
              </p:ext>
            </p:extLst>
          </p:nvPr>
        </p:nvGraphicFramePr>
        <p:xfrm>
          <a:off x="409221" y="1187034"/>
          <a:ext cx="5473993" cy="4264320"/>
        </p:xfrm>
        <a:graphic>
          <a:graphicData uri="http://schemas.openxmlformats.org/drawingml/2006/table">
            <a:tbl>
              <a:tblPr/>
              <a:tblGrid>
                <a:gridCol w="550916">
                  <a:extLst>
                    <a:ext uri="{9D8B030D-6E8A-4147-A177-3AD203B41FA5}">
                      <a16:colId xmlns:a16="http://schemas.microsoft.com/office/drawing/2014/main" val="116180524"/>
                    </a:ext>
                  </a:extLst>
                </a:gridCol>
                <a:gridCol w="1230769">
                  <a:extLst>
                    <a:ext uri="{9D8B030D-6E8A-4147-A177-3AD203B41FA5}">
                      <a16:colId xmlns:a16="http://schemas.microsoft.com/office/drawing/2014/main" val="523665705"/>
                    </a:ext>
                  </a:extLst>
                </a:gridCol>
                <a:gridCol w="984615">
                  <a:extLst>
                    <a:ext uri="{9D8B030D-6E8A-4147-A177-3AD203B41FA5}">
                      <a16:colId xmlns:a16="http://schemas.microsoft.com/office/drawing/2014/main" val="1302185589"/>
                    </a:ext>
                  </a:extLst>
                </a:gridCol>
                <a:gridCol w="1230769">
                  <a:extLst>
                    <a:ext uri="{9D8B030D-6E8A-4147-A177-3AD203B41FA5}">
                      <a16:colId xmlns:a16="http://schemas.microsoft.com/office/drawing/2014/main" val="104361515"/>
                    </a:ext>
                  </a:extLst>
                </a:gridCol>
                <a:gridCol w="1476924">
                  <a:extLst>
                    <a:ext uri="{9D8B030D-6E8A-4147-A177-3AD203B41FA5}">
                      <a16:colId xmlns:a16="http://schemas.microsoft.com/office/drawing/2014/main" val="352031398"/>
                    </a:ext>
                  </a:extLst>
                </a:gridCol>
              </a:tblGrid>
              <a:tr h="200185">
                <a:tc>
                  <a:txBody>
                    <a:bodyPr/>
                    <a:lstStyle/>
                    <a:p>
                      <a:pPr algn="l" fontAlgn="b"/>
                      <a:endParaRPr lang="en-150" sz="1100" b="0" i="0" u="none" strike="noStrike" dirty="0">
                        <a:solidFill>
                          <a:srgbClr val="000000"/>
                        </a:solidFill>
                        <a:effectLst/>
                        <a:latin typeface="Calibri" panose="020F0502020204030204" pitchFamily="34" charset="0"/>
                      </a:endParaRPr>
                    </a:p>
                  </a:txBody>
                  <a:tcPr marL="9525" marR="9525" marT="9525" marB="0" anchor="b">
                    <a:lnL>
                      <a:noFill/>
                    </a:lnL>
                    <a:lnR w="6350" cap="flat" cmpd="sng" algn="ctr">
                      <a:solidFill>
                        <a:srgbClr val="FFFFFF"/>
                      </a:solidFill>
                      <a:prstDash val="solid"/>
                      <a:round/>
                      <a:headEnd type="none" w="med" len="med"/>
                      <a:tailEnd type="none" w="med" len="med"/>
                    </a:lnR>
                    <a:lnT>
                      <a:noFill/>
                    </a:lnT>
                    <a:lnB>
                      <a:noFill/>
                    </a:lnB>
                  </a:tcPr>
                </a:tc>
                <a:tc gridSpan="2">
                  <a:txBody>
                    <a:bodyPr/>
                    <a:lstStyle/>
                    <a:p>
                      <a:pPr algn="ctr" fontAlgn="ctr"/>
                      <a:r>
                        <a:rPr lang="en-US" sz="1200" b="0" i="0" u="none" strike="noStrike">
                          <a:solidFill>
                            <a:srgbClr val="FFFFFF"/>
                          </a:solidFill>
                          <a:effectLst/>
                          <a:latin typeface="Arial" panose="020B0604020202020204" pitchFamily="34" charset="0"/>
                        </a:rPr>
                        <a:t>Level of development of</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5B9BD5"/>
                    </a:solidFill>
                  </a:tcPr>
                </a:tc>
                <a:tc hMerge="1">
                  <a:txBody>
                    <a:bodyPr/>
                    <a:lstStyle/>
                    <a:p>
                      <a:endParaRPr lang="en-US"/>
                    </a:p>
                  </a:txBody>
                  <a:tcPr/>
                </a:tc>
                <a:tc gridSpan="2">
                  <a:txBody>
                    <a:bodyPr/>
                    <a:lstStyle/>
                    <a:p>
                      <a:pPr algn="ctr" fontAlgn="b"/>
                      <a:r>
                        <a:rPr lang="en-US" sz="1200" b="0" i="0" u="none" strike="noStrike">
                          <a:solidFill>
                            <a:srgbClr val="FFFFFF"/>
                          </a:solidFill>
                          <a:effectLst/>
                          <a:latin typeface="Calibri" panose="020F0502020204030204" pitchFamily="34" charset="0"/>
                        </a:rPr>
                        <a:t>Change between 2013-2016</a:t>
                      </a:r>
                    </a:p>
                  </a:txBody>
                  <a:tcPr marL="9525" marR="9525" marT="9525" marB="0" anchor="b">
                    <a:lnL w="6350" cap="flat" cmpd="sng" algn="ctr">
                      <a:solidFill>
                        <a:srgbClr val="FFFFFF"/>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5B9BD5"/>
                    </a:solidFill>
                  </a:tcPr>
                </a:tc>
                <a:tc hMerge="1">
                  <a:txBody>
                    <a:bodyPr/>
                    <a:lstStyle/>
                    <a:p>
                      <a:endParaRPr lang="en-US"/>
                    </a:p>
                  </a:txBody>
                  <a:tcPr/>
                </a:tc>
                <a:extLst>
                  <a:ext uri="{0D108BD9-81ED-4DB2-BD59-A6C34878D82A}">
                    <a16:rowId xmlns:a16="http://schemas.microsoft.com/office/drawing/2014/main" val="3599691713"/>
                  </a:ext>
                </a:extLst>
              </a:tr>
              <a:tr h="401190">
                <a:tc>
                  <a:txBody>
                    <a:bodyPr/>
                    <a:lstStyle/>
                    <a:p>
                      <a:pPr algn="l" fontAlgn="b"/>
                      <a:r>
                        <a:rPr lang="en-US" sz="1100" b="1" i="0" u="none" strike="noStrike">
                          <a:solidFill>
                            <a:srgbClr val="FFFFFF"/>
                          </a:solidFill>
                          <a:effectLst/>
                          <a:latin typeface="Calibri" panose="020F0502020204030204" pitchFamily="34" charset="0"/>
                        </a:rPr>
                        <a:t>Country</a:t>
                      </a:r>
                    </a:p>
                  </a:txBody>
                  <a:tcPr marL="9525" marR="9525" marT="9525" marB="0" anchor="b">
                    <a:lnL>
                      <a:noFill/>
                    </a:lnL>
                    <a:lnR w="6350" cap="flat" cmpd="sng" algn="ctr">
                      <a:solidFill>
                        <a:srgbClr val="FFFFFF"/>
                      </a:solidFill>
                      <a:prstDash val="solid"/>
                      <a:round/>
                      <a:headEnd type="none" w="med" len="med"/>
                      <a:tailEnd type="none" w="med" len="med"/>
                    </a:lnR>
                    <a:lnT>
                      <a:noFill/>
                    </a:lnT>
                    <a:lnB w="6350" cap="flat" cmpd="sng" algn="ctr">
                      <a:solidFill>
                        <a:srgbClr val="FFFFFF"/>
                      </a:solidFill>
                      <a:prstDash val="solid"/>
                      <a:round/>
                      <a:headEnd type="none" w="med" len="med"/>
                      <a:tailEnd type="none" w="med" len="med"/>
                    </a:lnB>
                    <a:solidFill>
                      <a:srgbClr val="5B9BD5"/>
                    </a:solidFill>
                  </a:tcPr>
                </a:tc>
                <a:tc>
                  <a:txBody>
                    <a:bodyPr/>
                    <a:lstStyle/>
                    <a:p>
                      <a:pPr algn="l" fontAlgn="ctr"/>
                      <a:r>
                        <a:rPr lang="en-US" sz="1000" b="1" i="0" u="none" strike="noStrike" dirty="0">
                          <a:solidFill>
                            <a:srgbClr val="FFFFFF"/>
                          </a:solidFill>
                          <a:effectLst/>
                          <a:latin typeface="Arial" panose="020B0604020202020204" pitchFamily="34" charset="0"/>
                        </a:rPr>
                        <a:t>the complete ESCO market</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5B9BD5"/>
                    </a:solidFill>
                  </a:tcPr>
                </a:tc>
                <a:tc>
                  <a:txBody>
                    <a:bodyPr/>
                    <a:lstStyle/>
                    <a:p>
                      <a:pPr algn="l" fontAlgn="ctr"/>
                      <a:r>
                        <a:rPr lang="en-US" sz="1000" b="1" i="0" u="none" strike="noStrike">
                          <a:solidFill>
                            <a:srgbClr val="FFFFFF"/>
                          </a:solidFill>
                          <a:effectLst/>
                          <a:latin typeface="Arial" panose="020B0604020202020204" pitchFamily="34" charset="0"/>
                        </a:rPr>
                        <a:t>EPC sector</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5B9BD5"/>
                    </a:solidFill>
                  </a:tcPr>
                </a:tc>
                <a:tc>
                  <a:txBody>
                    <a:bodyPr/>
                    <a:lstStyle/>
                    <a:p>
                      <a:pPr algn="l" fontAlgn="ctr"/>
                      <a:r>
                        <a:rPr lang="en-US" sz="1000" b="1" i="0" u="none" strike="noStrike" dirty="0">
                          <a:solidFill>
                            <a:srgbClr val="FFFFFF"/>
                          </a:solidFill>
                          <a:effectLst/>
                          <a:latin typeface="Arial" panose="020B0604020202020204" pitchFamily="34" charset="0"/>
                        </a:rPr>
                        <a:t>ESC part</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5B9BD5"/>
                    </a:solidFill>
                  </a:tcPr>
                </a:tc>
                <a:tc>
                  <a:txBody>
                    <a:bodyPr/>
                    <a:lstStyle/>
                    <a:p>
                      <a:pPr algn="l" fontAlgn="ctr"/>
                      <a:r>
                        <a:rPr lang="en-US" sz="1000" b="1" i="0" u="none" strike="noStrike">
                          <a:solidFill>
                            <a:srgbClr val="FFFFFF"/>
                          </a:solidFill>
                          <a:effectLst/>
                          <a:latin typeface="Arial" panose="020B0604020202020204" pitchFamily="34" charset="0"/>
                        </a:rPr>
                        <a:t>EPC part</a:t>
                      </a:r>
                    </a:p>
                  </a:txBody>
                  <a:tcPr marL="9525" marR="9525" marT="9525" marB="0" anchor="ctr">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5B9BD5"/>
                    </a:solidFill>
                  </a:tcPr>
                </a:tc>
                <a:extLst>
                  <a:ext uri="{0D108BD9-81ED-4DB2-BD59-A6C34878D82A}">
                    <a16:rowId xmlns:a16="http://schemas.microsoft.com/office/drawing/2014/main" val="1269100486"/>
                  </a:ext>
                </a:extLst>
              </a:tr>
              <a:tr h="184329">
                <a:tc>
                  <a:txBody>
                    <a:bodyPr/>
                    <a:lstStyle/>
                    <a:p>
                      <a:pPr algn="l" fontAlgn="b"/>
                      <a:r>
                        <a:rPr lang="en-US" sz="1100" b="0" i="0" u="none" strike="noStrike">
                          <a:solidFill>
                            <a:srgbClr val="000000"/>
                          </a:solidFill>
                          <a:effectLst/>
                          <a:latin typeface="Calibri" panose="020F0502020204030204" pitchFamily="34" charset="0"/>
                        </a:rPr>
                        <a:t>AT</a:t>
                      </a:r>
                    </a:p>
                  </a:txBody>
                  <a:tcPr marL="9525" marR="9525" marT="9525" marB="0" anchor="b">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DD7EE"/>
                    </a:solidFill>
                  </a:tcPr>
                </a:tc>
                <a:tc>
                  <a:txBody>
                    <a:bodyPr/>
                    <a:lstStyle/>
                    <a:p>
                      <a:pPr algn="l" fontAlgn="b"/>
                      <a:r>
                        <a:rPr lang="en-US" sz="1100" b="0" i="0" u="none" strike="noStrike">
                          <a:solidFill>
                            <a:srgbClr val="000000"/>
                          </a:solidFill>
                          <a:effectLst/>
                          <a:latin typeface="Calibri" panose="020F0502020204030204" pitchFamily="34" charset="0"/>
                        </a:rPr>
                        <a:t>excellent</a:t>
                      </a:r>
                    </a:p>
                  </a:txBody>
                  <a:tcPr marL="9525" marR="9525" marT="9525"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DD7EE"/>
                    </a:solidFill>
                  </a:tcPr>
                </a:tc>
                <a:tc>
                  <a:txBody>
                    <a:bodyPr/>
                    <a:lstStyle/>
                    <a:p>
                      <a:pPr algn="l" fontAlgn="b"/>
                      <a:r>
                        <a:rPr lang="en-US" sz="1100" b="0" i="0" u="none" strike="noStrike">
                          <a:solidFill>
                            <a:srgbClr val="000000"/>
                          </a:solidFill>
                          <a:effectLst/>
                          <a:latin typeface="Calibri" panose="020F0502020204030204" pitchFamily="34" charset="0"/>
                        </a:rPr>
                        <a:t>excellent</a:t>
                      </a:r>
                    </a:p>
                  </a:txBody>
                  <a:tcPr marL="9525" marR="9525" marT="9525"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DD7EE"/>
                    </a:solidFill>
                  </a:tcPr>
                </a:tc>
                <a:tc>
                  <a:txBody>
                    <a:bodyPr/>
                    <a:lstStyle/>
                    <a:p>
                      <a:pPr algn="l" fontAlgn="b"/>
                      <a:r>
                        <a:rPr lang="en-US" sz="1100" b="0" i="0" u="none" strike="noStrike">
                          <a:solidFill>
                            <a:srgbClr val="000000"/>
                          </a:solidFill>
                          <a:effectLst/>
                          <a:latin typeface="Calibri" panose="020F0502020204030204" pitchFamily="34" charset="0"/>
                        </a:rPr>
                        <a:t>slight decrease</a:t>
                      </a:r>
                    </a:p>
                  </a:txBody>
                  <a:tcPr marL="9525" marR="9525" marT="9525"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DD7EE"/>
                    </a:solidFill>
                  </a:tcPr>
                </a:tc>
                <a:tc>
                  <a:txBody>
                    <a:bodyPr/>
                    <a:lstStyle/>
                    <a:p>
                      <a:pPr algn="l" fontAlgn="b"/>
                      <a:r>
                        <a:rPr lang="en-US" sz="1100" b="0" i="0" u="none" strike="noStrike">
                          <a:solidFill>
                            <a:srgbClr val="000000"/>
                          </a:solidFill>
                          <a:effectLst/>
                          <a:latin typeface="Calibri" panose="020F0502020204030204" pitchFamily="34" charset="0"/>
                        </a:rPr>
                        <a:t>slight growth</a:t>
                      </a:r>
                    </a:p>
                  </a:txBody>
                  <a:tcPr marL="9525" marR="9525" marT="9525" marB="0" anchor="b">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DD7EE"/>
                    </a:solidFill>
                  </a:tcPr>
                </a:tc>
                <a:extLst>
                  <a:ext uri="{0D108BD9-81ED-4DB2-BD59-A6C34878D82A}">
                    <a16:rowId xmlns:a16="http://schemas.microsoft.com/office/drawing/2014/main" val="2746996251"/>
                  </a:ext>
                </a:extLst>
              </a:tr>
              <a:tr h="184329">
                <a:tc>
                  <a:txBody>
                    <a:bodyPr/>
                    <a:lstStyle/>
                    <a:p>
                      <a:pPr algn="l" fontAlgn="b"/>
                      <a:r>
                        <a:rPr lang="en-US" sz="1100" b="0" i="0" u="none" strike="noStrike">
                          <a:solidFill>
                            <a:srgbClr val="000000"/>
                          </a:solidFill>
                          <a:effectLst/>
                          <a:latin typeface="Calibri" panose="020F0502020204030204" pitchFamily="34" charset="0"/>
                        </a:rPr>
                        <a:t>BE</a:t>
                      </a:r>
                    </a:p>
                  </a:txBody>
                  <a:tcPr marL="9525" marR="9525" marT="9525" marB="0" anchor="b">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DEBF7"/>
                    </a:solidFill>
                  </a:tcPr>
                </a:tc>
                <a:tc>
                  <a:txBody>
                    <a:bodyPr/>
                    <a:lstStyle/>
                    <a:p>
                      <a:pPr algn="l" fontAlgn="b"/>
                      <a:r>
                        <a:rPr lang="en-US" sz="1100" b="0" i="0" u="none" strike="noStrike">
                          <a:solidFill>
                            <a:srgbClr val="000000"/>
                          </a:solidFill>
                          <a:effectLst/>
                          <a:latin typeface="Calibri" panose="020F0502020204030204" pitchFamily="34" charset="0"/>
                        </a:rPr>
                        <a:t>moderate</a:t>
                      </a:r>
                    </a:p>
                  </a:txBody>
                  <a:tcPr marL="9525" marR="9525" marT="9525"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DEBF7"/>
                    </a:solidFill>
                  </a:tcPr>
                </a:tc>
                <a:tc>
                  <a:txBody>
                    <a:bodyPr/>
                    <a:lstStyle/>
                    <a:p>
                      <a:pPr algn="l" fontAlgn="b"/>
                      <a:r>
                        <a:rPr lang="en-US" sz="1100" b="0" i="0" u="none" strike="noStrike">
                          <a:solidFill>
                            <a:srgbClr val="000000"/>
                          </a:solidFill>
                          <a:effectLst/>
                          <a:latin typeface="Calibri" panose="020F0502020204030204" pitchFamily="34" charset="0"/>
                        </a:rPr>
                        <a:t>moderate</a:t>
                      </a:r>
                    </a:p>
                  </a:txBody>
                  <a:tcPr marL="9525" marR="9525" marT="9525"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DEBF7"/>
                    </a:solidFill>
                  </a:tcPr>
                </a:tc>
                <a:tc>
                  <a:txBody>
                    <a:bodyPr/>
                    <a:lstStyle/>
                    <a:p>
                      <a:pPr algn="l" fontAlgn="b"/>
                      <a:r>
                        <a:rPr lang="en-US" sz="1100" b="0" i="0" u="none" strike="noStrike">
                          <a:solidFill>
                            <a:srgbClr val="000000"/>
                          </a:solidFill>
                          <a:effectLst/>
                          <a:latin typeface="Calibri" panose="020F0502020204030204" pitchFamily="34" charset="0"/>
                        </a:rPr>
                        <a:t>unchanged</a:t>
                      </a:r>
                    </a:p>
                  </a:txBody>
                  <a:tcPr marL="9525" marR="9525" marT="9525"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DEBF7"/>
                    </a:solidFill>
                  </a:tcPr>
                </a:tc>
                <a:tc>
                  <a:txBody>
                    <a:bodyPr/>
                    <a:lstStyle/>
                    <a:p>
                      <a:pPr algn="l" fontAlgn="b"/>
                      <a:r>
                        <a:rPr lang="en-US" sz="1100" b="0" i="0" u="none" strike="noStrike">
                          <a:solidFill>
                            <a:srgbClr val="000000"/>
                          </a:solidFill>
                          <a:effectLst/>
                          <a:latin typeface="Calibri" panose="020F0502020204030204" pitchFamily="34" charset="0"/>
                        </a:rPr>
                        <a:t>slight growth</a:t>
                      </a:r>
                    </a:p>
                  </a:txBody>
                  <a:tcPr marL="9525" marR="9525" marT="9525" marB="0" anchor="b">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DEBF7"/>
                    </a:solidFill>
                  </a:tcPr>
                </a:tc>
                <a:extLst>
                  <a:ext uri="{0D108BD9-81ED-4DB2-BD59-A6C34878D82A}">
                    <a16:rowId xmlns:a16="http://schemas.microsoft.com/office/drawing/2014/main" val="1240766839"/>
                  </a:ext>
                </a:extLst>
              </a:tr>
              <a:tr h="364719">
                <a:tc>
                  <a:txBody>
                    <a:bodyPr/>
                    <a:lstStyle/>
                    <a:p>
                      <a:pPr algn="l" fontAlgn="b"/>
                      <a:r>
                        <a:rPr lang="en-US" sz="1100" b="0" i="0" u="none" strike="noStrike">
                          <a:solidFill>
                            <a:srgbClr val="000000"/>
                          </a:solidFill>
                          <a:effectLst/>
                          <a:latin typeface="Calibri" panose="020F0502020204030204" pitchFamily="34" charset="0"/>
                        </a:rPr>
                        <a:t>BG</a:t>
                      </a:r>
                    </a:p>
                  </a:txBody>
                  <a:tcPr marL="9525" marR="9525" marT="9525" marB="0" anchor="b">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DD7EE"/>
                    </a:solidFill>
                  </a:tcPr>
                </a:tc>
                <a:tc>
                  <a:txBody>
                    <a:bodyPr/>
                    <a:lstStyle/>
                    <a:p>
                      <a:pPr algn="l" fontAlgn="b"/>
                      <a:r>
                        <a:rPr lang="en-US" sz="1100" b="0" i="0" u="none" strike="noStrike">
                          <a:solidFill>
                            <a:srgbClr val="000000"/>
                          </a:solidFill>
                          <a:effectLst/>
                          <a:latin typeface="Calibri" panose="020F0502020204030204" pitchFamily="34" charset="0"/>
                        </a:rPr>
                        <a:t>preliminary</a:t>
                      </a:r>
                    </a:p>
                  </a:txBody>
                  <a:tcPr marL="9525" marR="9525" marT="9525"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DD7EE"/>
                    </a:solidFill>
                  </a:tcPr>
                </a:tc>
                <a:tc>
                  <a:txBody>
                    <a:bodyPr/>
                    <a:lstStyle/>
                    <a:p>
                      <a:pPr algn="l" fontAlgn="b"/>
                      <a:r>
                        <a:rPr lang="en-US" sz="1100" b="0" i="0" u="none" strike="noStrike">
                          <a:solidFill>
                            <a:srgbClr val="000000"/>
                          </a:solidFill>
                          <a:effectLst/>
                          <a:latin typeface="Calibri" panose="020F0502020204030204" pitchFamily="34" charset="0"/>
                        </a:rPr>
                        <a:t>initiation</a:t>
                      </a:r>
                    </a:p>
                  </a:txBody>
                  <a:tcPr marL="9525" marR="9525" marT="9525"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DD7EE"/>
                    </a:solidFill>
                  </a:tcPr>
                </a:tc>
                <a:tc>
                  <a:txBody>
                    <a:bodyPr/>
                    <a:lstStyle/>
                    <a:p>
                      <a:pPr algn="l" fontAlgn="b"/>
                      <a:r>
                        <a:rPr lang="en-US" sz="1100" b="0" i="0" u="none" strike="noStrike">
                          <a:solidFill>
                            <a:srgbClr val="000000"/>
                          </a:solidFill>
                          <a:effectLst/>
                          <a:latin typeface="Calibri" panose="020F0502020204030204" pitchFamily="34" charset="0"/>
                        </a:rPr>
                        <a:t>unchanged</a:t>
                      </a:r>
                    </a:p>
                  </a:txBody>
                  <a:tcPr marL="9525" marR="9525" marT="9525"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DD7EE"/>
                    </a:solidFill>
                  </a:tcPr>
                </a:tc>
                <a:tc>
                  <a:txBody>
                    <a:bodyPr/>
                    <a:lstStyle/>
                    <a:p>
                      <a:pPr algn="l" fontAlgn="b"/>
                      <a:r>
                        <a:rPr lang="en-US" sz="1100" b="0" i="0" u="none" strike="noStrike">
                          <a:solidFill>
                            <a:srgbClr val="000000"/>
                          </a:solidFill>
                          <a:effectLst/>
                          <a:latin typeface="Calibri" panose="020F0502020204030204" pitchFamily="34" charset="0"/>
                        </a:rPr>
                        <a:t>slight decrease (after a previous growth)</a:t>
                      </a:r>
                    </a:p>
                  </a:txBody>
                  <a:tcPr marL="9525" marR="9525" marT="9525" marB="0" anchor="b">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DD7EE"/>
                    </a:solidFill>
                  </a:tcPr>
                </a:tc>
                <a:extLst>
                  <a:ext uri="{0D108BD9-81ED-4DB2-BD59-A6C34878D82A}">
                    <a16:rowId xmlns:a16="http://schemas.microsoft.com/office/drawing/2014/main" val="2958922826"/>
                  </a:ext>
                </a:extLst>
              </a:tr>
              <a:tr h="364719">
                <a:tc>
                  <a:txBody>
                    <a:bodyPr/>
                    <a:lstStyle/>
                    <a:p>
                      <a:pPr algn="l" fontAlgn="b"/>
                      <a:r>
                        <a:rPr lang="en-US" sz="1100" b="0" i="0" u="none" strike="noStrike">
                          <a:solidFill>
                            <a:srgbClr val="000000"/>
                          </a:solidFill>
                          <a:effectLst/>
                          <a:latin typeface="Calibri" panose="020F0502020204030204" pitchFamily="34" charset="0"/>
                        </a:rPr>
                        <a:t>CR</a:t>
                      </a:r>
                    </a:p>
                  </a:txBody>
                  <a:tcPr marL="9525" marR="9525" marT="9525" marB="0" anchor="b">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DEBF7"/>
                    </a:solidFill>
                  </a:tcPr>
                </a:tc>
                <a:tc>
                  <a:txBody>
                    <a:bodyPr/>
                    <a:lstStyle/>
                    <a:p>
                      <a:pPr algn="l" fontAlgn="b"/>
                      <a:r>
                        <a:rPr lang="en-US" sz="1100" b="0" i="0" u="none" strike="noStrike">
                          <a:solidFill>
                            <a:srgbClr val="000000"/>
                          </a:solidFill>
                          <a:effectLst/>
                          <a:latin typeface="Calibri" panose="020F0502020204030204" pitchFamily="34" charset="0"/>
                        </a:rPr>
                        <a:t>preliminary</a:t>
                      </a:r>
                    </a:p>
                  </a:txBody>
                  <a:tcPr marL="9525" marR="9525" marT="9525"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DEBF7"/>
                    </a:solidFill>
                  </a:tcPr>
                </a:tc>
                <a:tc>
                  <a:txBody>
                    <a:bodyPr/>
                    <a:lstStyle/>
                    <a:p>
                      <a:pPr algn="l" fontAlgn="b"/>
                      <a:r>
                        <a:rPr lang="en-US" sz="1100" b="0" i="0" u="none" strike="noStrike">
                          <a:solidFill>
                            <a:srgbClr val="000000"/>
                          </a:solidFill>
                          <a:effectLst/>
                          <a:latin typeface="Calibri" panose="020F0502020204030204" pitchFamily="34" charset="0"/>
                        </a:rPr>
                        <a:t>preliminary - Just initiated</a:t>
                      </a:r>
                    </a:p>
                  </a:txBody>
                  <a:tcPr marL="9525" marR="9525" marT="9525"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DEBF7"/>
                    </a:solidFill>
                  </a:tcPr>
                </a:tc>
                <a:tc>
                  <a:txBody>
                    <a:bodyPr/>
                    <a:lstStyle/>
                    <a:p>
                      <a:pPr algn="l" fontAlgn="b"/>
                      <a:r>
                        <a:rPr lang="en-US" sz="1100" b="0" i="0" u="none" strike="noStrike">
                          <a:solidFill>
                            <a:srgbClr val="000000"/>
                          </a:solidFill>
                          <a:effectLst/>
                          <a:latin typeface="Calibri" panose="020F0502020204030204" pitchFamily="34" charset="0"/>
                        </a:rPr>
                        <a:t>slight growth</a:t>
                      </a:r>
                    </a:p>
                  </a:txBody>
                  <a:tcPr marL="9525" marR="9525" marT="9525"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DEBF7"/>
                    </a:solidFill>
                  </a:tcPr>
                </a:tc>
                <a:tc>
                  <a:txBody>
                    <a:bodyPr/>
                    <a:lstStyle/>
                    <a:p>
                      <a:pPr algn="l" fontAlgn="b"/>
                      <a:r>
                        <a:rPr lang="en-US" sz="1100" b="0" i="0" u="none" strike="noStrike">
                          <a:solidFill>
                            <a:srgbClr val="000000"/>
                          </a:solidFill>
                          <a:effectLst/>
                          <a:latin typeface="Calibri" panose="020F0502020204030204" pitchFamily="34" charset="0"/>
                        </a:rPr>
                        <a:t>slight growth</a:t>
                      </a:r>
                    </a:p>
                  </a:txBody>
                  <a:tcPr marL="9525" marR="9525" marT="9525" marB="0" anchor="b">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DEBF7"/>
                    </a:solidFill>
                  </a:tcPr>
                </a:tc>
                <a:extLst>
                  <a:ext uri="{0D108BD9-81ED-4DB2-BD59-A6C34878D82A}">
                    <a16:rowId xmlns:a16="http://schemas.microsoft.com/office/drawing/2014/main" val="3587396907"/>
                  </a:ext>
                </a:extLst>
              </a:tr>
              <a:tr h="184329">
                <a:tc>
                  <a:txBody>
                    <a:bodyPr/>
                    <a:lstStyle/>
                    <a:p>
                      <a:pPr algn="l" fontAlgn="b"/>
                      <a:r>
                        <a:rPr lang="en-US" sz="1100" b="0" i="0" u="none" strike="noStrike">
                          <a:solidFill>
                            <a:srgbClr val="000000"/>
                          </a:solidFill>
                          <a:effectLst/>
                          <a:latin typeface="Calibri" panose="020F0502020204030204" pitchFamily="34" charset="0"/>
                        </a:rPr>
                        <a:t>CY</a:t>
                      </a:r>
                    </a:p>
                  </a:txBody>
                  <a:tcPr marL="9525" marR="9525" marT="9525" marB="0" anchor="b">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DD7EE"/>
                    </a:solidFill>
                  </a:tcPr>
                </a:tc>
                <a:tc>
                  <a:txBody>
                    <a:bodyPr/>
                    <a:lstStyle/>
                    <a:p>
                      <a:pPr algn="l" fontAlgn="b"/>
                      <a:r>
                        <a:rPr lang="en-US" sz="1100" b="0" i="0" u="none" strike="noStrike">
                          <a:solidFill>
                            <a:srgbClr val="000000"/>
                          </a:solidFill>
                          <a:effectLst/>
                          <a:latin typeface="Calibri" panose="020F0502020204030204" pitchFamily="34" charset="0"/>
                        </a:rPr>
                        <a:t>initiation</a:t>
                      </a:r>
                    </a:p>
                  </a:txBody>
                  <a:tcPr marL="9525" marR="9525" marT="9525"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DD7EE"/>
                    </a:solidFill>
                  </a:tcPr>
                </a:tc>
                <a:tc>
                  <a:txBody>
                    <a:bodyPr/>
                    <a:lstStyle/>
                    <a:p>
                      <a:pPr algn="l" fontAlgn="b"/>
                      <a:r>
                        <a:rPr lang="en-US" sz="1100" b="0" i="0" u="none" strike="noStrike">
                          <a:solidFill>
                            <a:srgbClr val="000000"/>
                          </a:solidFill>
                          <a:effectLst/>
                          <a:latin typeface="Calibri" panose="020F0502020204030204" pitchFamily="34" charset="0"/>
                        </a:rPr>
                        <a:t>initiation</a:t>
                      </a:r>
                    </a:p>
                  </a:txBody>
                  <a:tcPr marL="9525" marR="9525" marT="9525"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DD7EE"/>
                    </a:solidFill>
                  </a:tcPr>
                </a:tc>
                <a:tc>
                  <a:txBody>
                    <a:bodyPr/>
                    <a:lstStyle/>
                    <a:p>
                      <a:pPr algn="l" fontAlgn="b"/>
                      <a:r>
                        <a:rPr lang="en-US" sz="1100" b="0" i="0" u="none" strike="noStrike">
                          <a:solidFill>
                            <a:srgbClr val="000000"/>
                          </a:solidFill>
                          <a:effectLst/>
                          <a:latin typeface="Calibri" panose="020F0502020204030204" pitchFamily="34" charset="0"/>
                        </a:rPr>
                        <a:t>only EPC</a:t>
                      </a:r>
                    </a:p>
                  </a:txBody>
                  <a:tcPr marL="9525" marR="9525" marT="9525"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DD7EE"/>
                    </a:solidFill>
                  </a:tcPr>
                </a:tc>
                <a:tc>
                  <a:txBody>
                    <a:bodyPr/>
                    <a:lstStyle/>
                    <a:p>
                      <a:pPr algn="l" fontAlgn="b"/>
                      <a:r>
                        <a:rPr lang="en-US" sz="1100" b="0" i="0" u="none" strike="noStrike">
                          <a:solidFill>
                            <a:srgbClr val="000000"/>
                          </a:solidFill>
                          <a:effectLst/>
                          <a:latin typeface="Calibri" panose="020F0502020204030204" pitchFamily="34" charset="0"/>
                        </a:rPr>
                        <a:t>first trials</a:t>
                      </a:r>
                    </a:p>
                  </a:txBody>
                  <a:tcPr marL="9525" marR="9525" marT="9525" marB="0" anchor="b">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DD7EE"/>
                    </a:solidFill>
                  </a:tcPr>
                </a:tc>
                <a:extLst>
                  <a:ext uri="{0D108BD9-81ED-4DB2-BD59-A6C34878D82A}">
                    <a16:rowId xmlns:a16="http://schemas.microsoft.com/office/drawing/2014/main" val="1434957830"/>
                  </a:ext>
                </a:extLst>
              </a:tr>
              <a:tr h="184329">
                <a:tc>
                  <a:txBody>
                    <a:bodyPr/>
                    <a:lstStyle/>
                    <a:p>
                      <a:pPr algn="l" fontAlgn="b"/>
                      <a:r>
                        <a:rPr lang="en-US" sz="1100" b="0" i="0" u="none" strike="noStrike">
                          <a:solidFill>
                            <a:srgbClr val="000000"/>
                          </a:solidFill>
                          <a:effectLst/>
                          <a:latin typeface="Calibri" panose="020F0502020204030204" pitchFamily="34" charset="0"/>
                        </a:rPr>
                        <a:t>CZ</a:t>
                      </a:r>
                    </a:p>
                  </a:txBody>
                  <a:tcPr marL="9525" marR="9525" marT="9525" marB="0" anchor="b">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DEBF7"/>
                    </a:solidFill>
                  </a:tcPr>
                </a:tc>
                <a:tc>
                  <a:txBody>
                    <a:bodyPr/>
                    <a:lstStyle/>
                    <a:p>
                      <a:pPr algn="l" fontAlgn="b"/>
                      <a:r>
                        <a:rPr lang="en-US" sz="1100" b="0" i="0" u="none" strike="noStrike">
                          <a:solidFill>
                            <a:srgbClr val="000000"/>
                          </a:solidFill>
                          <a:effectLst/>
                          <a:latin typeface="Calibri" panose="020F0502020204030204" pitchFamily="34" charset="0"/>
                        </a:rPr>
                        <a:t>excellent</a:t>
                      </a:r>
                    </a:p>
                  </a:txBody>
                  <a:tcPr marL="9525" marR="9525" marT="9525"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DEBF7"/>
                    </a:solidFill>
                  </a:tcPr>
                </a:tc>
                <a:tc>
                  <a:txBody>
                    <a:bodyPr/>
                    <a:lstStyle/>
                    <a:p>
                      <a:pPr algn="l" fontAlgn="b"/>
                      <a:r>
                        <a:rPr lang="en-US" sz="1100" b="0" i="0" u="none" strike="noStrike">
                          <a:solidFill>
                            <a:srgbClr val="000000"/>
                          </a:solidFill>
                          <a:effectLst/>
                          <a:latin typeface="Calibri" panose="020F0502020204030204" pitchFamily="34" charset="0"/>
                        </a:rPr>
                        <a:t>well developed</a:t>
                      </a:r>
                    </a:p>
                  </a:txBody>
                  <a:tcPr marL="9525" marR="9525" marT="9525"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DEBF7"/>
                    </a:solidFill>
                  </a:tcPr>
                </a:tc>
                <a:tc>
                  <a:txBody>
                    <a:bodyPr/>
                    <a:lstStyle/>
                    <a:p>
                      <a:pPr algn="l" fontAlgn="b"/>
                      <a:r>
                        <a:rPr lang="en-US" sz="1100" b="0" i="0" u="none" strike="noStrike">
                          <a:solidFill>
                            <a:srgbClr val="000000"/>
                          </a:solidFill>
                          <a:effectLst/>
                          <a:latin typeface="Calibri" panose="020F0502020204030204" pitchFamily="34" charset="0"/>
                        </a:rPr>
                        <a:t>unchanged</a:t>
                      </a:r>
                    </a:p>
                  </a:txBody>
                  <a:tcPr marL="9525" marR="9525" marT="9525"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DEBF7"/>
                    </a:solidFill>
                  </a:tcPr>
                </a:tc>
                <a:tc>
                  <a:txBody>
                    <a:bodyPr/>
                    <a:lstStyle/>
                    <a:p>
                      <a:pPr algn="l" fontAlgn="b"/>
                      <a:r>
                        <a:rPr lang="en-US" sz="1100" b="0" i="0" u="none" strike="noStrike">
                          <a:solidFill>
                            <a:srgbClr val="000000"/>
                          </a:solidFill>
                          <a:effectLst/>
                          <a:latin typeface="Calibri" panose="020F0502020204030204" pitchFamily="34" charset="0"/>
                        </a:rPr>
                        <a:t>slight growth</a:t>
                      </a:r>
                    </a:p>
                  </a:txBody>
                  <a:tcPr marL="9525" marR="9525" marT="9525" marB="0" anchor="b">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DEBF7"/>
                    </a:solidFill>
                  </a:tcPr>
                </a:tc>
                <a:extLst>
                  <a:ext uri="{0D108BD9-81ED-4DB2-BD59-A6C34878D82A}">
                    <a16:rowId xmlns:a16="http://schemas.microsoft.com/office/drawing/2014/main" val="4064902011"/>
                  </a:ext>
                </a:extLst>
              </a:tr>
              <a:tr h="364719">
                <a:tc>
                  <a:txBody>
                    <a:bodyPr/>
                    <a:lstStyle/>
                    <a:p>
                      <a:pPr algn="l" fontAlgn="b"/>
                      <a:r>
                        <a:rPr lang="en-US" sz="1100" b="0" i="0" u="none" strike="noStrike">
                          <a:solidFill>
                            <a:srgbClr val="000000"/>
                          </a:solidFill>
                          <a:effectLst/>
                          <a:latin typeface="Calibri" panose="020F0502020204030204" pitchFamily="34" charset="0"/>
                        </a:rPr>
                        <a:t>DK</a:t>
                      </a:r>
                    </a:p>
                  </a:txBody>
                  <a:tcPr marL="9525" marR="9525" marT="9525" marB="0" anchor="b">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DD7EE"/>
                    </a:solidFill>
                  </a:tcPr>
                </a:tc>
                <a:tc>
                  <a:txBody>
                    <a:bodyPr/>
                    <a:lstStyle/>
                    <a:p>
                      <a:pPr algn="l" fontAlgn="b"/>
                      <a:r>
                        <a:rPr lang="en-US" sz="1100" b="0" i="0" u="none" strike="noStrike">
                          <a:solidFill>
                            <a:srgbClr val="000000"/>
                          </a:solidFill>
                          <a:effectLst/>
                          <a:latin typeface="Calibri" panose="020F0502020204030204" pitchFamily="34" charset="0"/>
                        </a:rPr>
                        <a:t>well developed</a:t>
                      </a:r>
                    </a:p>
                  </a:txBody>
                  <a:tcPr marL="9525" marR="9525" marT="9525"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DD7EE"/>
                    </a:solidFill>
                  </a:tcPr>
                </a:tc>
                <a:tc>
                  <a:txBody>
                    <a:bodyPr/>
                    <a:lstStyle/>
                    <a:p>
                      <a:pPr algn="l" fontAlgn="b"/>
                      <a:r>
                        <a:rPr lang="en-US" sz="1100" b="0" i="0" u="none" strike="noStrike">
                          <a:solidFill>
                            <a:srgbClr val="000000"/>
                          </a:solidFill>
                          <a:effectLst/>
                          <a:latin typeface="Calibri" panose="020F0502020204030204" pitchFamily="34" charset="0"/>
                        </a:rPr>
                        <a:t>well developed</a:t>
                      </a:r>
                    </a:p>
                  </a:txBody>
                  <a:tcPr marL="9525" marR="9525" marT="9525"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DD7EE"/>
                    </a:solidFill>
                  </a:tcPr>
                </a:tc>
                <a:tc>
                  <a:txBody>
                    <a:bodyPr/>
                    <a:lstStyle/>
                    <a:p>
                      <a:pPr algn="l" fontAlgn="b"/>
                      <a:r>
                        <a:rPr lang="en-US" sz="1100" b="0" i="0" u="none" strike="noStrike">
                          <a:solidFill>
                            <a:srgbClr val="000000"/>
                          </a:solidFill>
                          <a:effectLst/>
                          <a:latin typeface="Calibri" panose="020F0502020204030204" pitchFamily="34" charset="0"/>
                        </a:rPr>
                        <a:t>unchanged</a:t>
                      </a:r>
                    </a:p>
                  </a:txBody>
                  <a:tcPr marL="9525" marR="9525" marT="9525"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DD7EE"/>
                    </a:solidFill>
                  </a:tcPr>
                </a:tc>
                <a:tc>
                  <a:txBody>
                    <a:bodyPr/>
                    <a:lstStyle/>
                    <a:p>
                      <a:pPr algn="l" fontAlgn="b"/>
                      <a:r>
                        <a:rPr lang="en-US" sz="1100" b="0" i="0" u="none" strike="noStrike">
                          <a:solidFill>
                            <a:srgbClr val="000000"/>
                          </a:solidFill>
                          <a:effectLst/>
                          <a:latin typeface="Calibri" panose="020F0502020204030204" pitchFamily="34" charset="0"/>
                        </a:rPr>
                        <a:t>slight growth but reaching a halt</a:t>
                      </a:r>
                    </a:p>
                  </a:txBody>
                  <a:tcPr marL="9525" marR="9525" marT="9525" marB="0" anchor="b">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DD7EE"/>
                    </a:solidFill>
                  </a:tcPr>
                </a:tc>
                <a:extLst>
                  <a:ext uri="{0D108BD9-81ED-4DB2-BD59-A6C34878D82A}">
                    <a16:rowId xmlns:a16="http://schemas.microsoft.com/office/drawing/2014/main" val="1147585249"/>
                  </a:ext>
                </a:extLst>
              </a:tr>
              <a:tr h="184329">
                <a:tc>
                  <a:txBody>
                    <a:bodyPr/>
                    <a:lstStyle/>
                    <a:p>
                      <a:pPr algn="l" fontAlgn="b"/>
                      <a:r>
                        <a:rPr lang="en-US" sz="1100" b="0" i="0" u="none" strike="noStrike">
                          <a:solidFill>
                            <a:srgbClr val="000000"/>
                          </a:solidFill>
                          <a:effectLst/>
                          <a:latin typeface="Calibri" panose="020F0502020204030204" pitchFamily="34" charset="0"/>
                        </a:rPr>
                        <a:t>EE</a:t>
                      </a:r>
                    </a:p>
                  </a:txBody>
                  <a:tcPr marL="9525" marR="9525" marT="9525" marB="0" anchor="b">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DEBF7"/>
                    </a:solidFill>
                  </a:tcPr>
                </a:tc>
                <a:tc>
                  <a:txBody>
                    <a:bodyPr/>
                    <a:lstStyle/>
                    <a:p>
                      <a:pPr algn="l" fontAlgn="b"/>
                      <a:r>
                        <a:rPr lang="en-US" sz="1100" b="0" i="0" u="none" strike="noStrike">
                          <a:solidFill>
                            <a:srgbClr val="000000"/>
                          </a:solidFill>
                          <a:effectLst/>
                          <a:latin typeface="Calibri" panose="020F0502020204030204" pitchFamily="34" charset="0"/>
                        </a:rPr>
                        <a:t>non -existent</a:t>
                      </a:r>
                    </a:p>
                  </a:txBody>
                  <a:tcPr marL="9525" marR="9525" marT="9525"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DEBF7"/>
                    </a:solidFill>
                  </a:tcPr>
                </a:tc>
                <a:tc>
                  <a:txBody>
                    <a:bodyPr/>
                    <a:lstStyle/>
                    <a:p>
                      <a:pPr algn="l" fontAlgn="b"/>
                      <a:r>
                        <a:rPr lang="en-US" sz="1100" b="0" i="0" u="none" strike="noStrike">
                          <a:solidFill>
                            <a:srgbClr val="000000"/>
                          </a:solidFill>
                          <a:effectLst/>
                          <a:latin typeface="Calibri" panose="020F0502020204030204" pitchFamily="34" charset="0"/>
                        </a:rPr>
                        <a:t>not existent</a:t>
                      </a:r>
                    </a:p>
                  </a:txBody>
                  <a:tcPr marL="9525" marR="9525" marT="9525"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DEBF7"/>
                    </a:solidFill>
                  </a:tcPr>
                </a:tc>
                <a:tc>
                  <a:txBody>
                    <a:bodyPr/>
                    <a:lstStyle/>
                    <a:p>
                      <a:pPr algn="l" fontAlgn="b"/>
                      <a:r>
                        <a:rPr lang="en-US" sz="1100" b="0" i="0" u="none" strike="noStrike">
                          <a:solidFill>
                            <a:srgbClr val="000000"/>
                          </a:solidFill>
                          <a:effectLst/>
                          <a:latin typeface="Calibri" panose="020F0502020204030204" pitchFamily="34" charset="0"/>
                        </a:rPr>
                        <a:t>minor decrease</a:t>
                      </a:r>
                    </a:p>
                  </a:txBody>
                  <a:tcPr marL="9525" marR="9525" marT="9525"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DEBF7"/>
                    </a:solidFill>
                  </a:tcPr>
                </a:tc>
                <a:tc>
                  <a:txBody>
                    <a:bodyPr/>
                    <a:lstStyle/>
                    <a:p>
                      <a:pPr algn="l" fontAlgn="b"/>
                      <a:r>
                        <a:rPr lang="en-US" sz="1100" b="0" i="0" u="none" strike="noStrike">
                          <a:solidFill>
                            <a:srgbClr val="000000"/>
                          </a:solidFill>
                          <a:effectLst/>
                          <a:latin typeface="Calibri" panose="020F0502020204030204" pitchFamily="34" charset="0"/>
                        </a:rPr>
                        <a:t>minor decrease</a:t>
                      </a:r>
                    </a:p>
                  </a:txBody>
                  <a:tcPr marL="9525" marR="9525" marT="9525" marB="0" anchor="b">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DEBF7"/>
                    </a:solidFill>
                  </a:tcPr>
                </a:tc>
                <a:extLst>
                  <a:ext uri="{0D108BD9-81ED-4DB2-BD59-A6C34878D82A}">
                    <a16:rowId xmlns:a16="http://schemas.microsoft.com/office/drawing/2014/main" val="2375665595"/>
                  </a:ext>
                </a:extLst>
              </a:tr>
              <a:tr h="184329">
                <a:tc>
                  <a:txBody>
                    <a:bodyPr/>
                    <a:lstStyle/>
                    <a:p>
                      <a:pPr algn="l" fontAlgn="b"/>
                      <a:r>
                        <a:rPr lang="en-US" sz="1100" b="0" i="0" u="none" strike="noStrike">
                          <a:solidFill>
                            <a:srgbClr val="000000"/>
                          </a:solidFill>
                          <a:effectLst/>
                          <a:latin typeface="Calibri" panose="020F0502020204030204" pitchFamily="34" charset="0"/>
                        </a:rPr>
                        <a:t>FI</a:t>
                      </a:r>
                    </a:p>
                  </a:txBody>
                  <a:tcPr marL="9525" marR="9525" marT="9525" marB="0" anchor="b">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DD7EE"/>
                    </a:solidFill>
                  </a:tcPr>
                </a:tc>
                <a:tc>
                  <a:txBody>
                    <a:bodyPr/>
                    <a:lstStyle/>
                    <a:p>
                      <a:pPr algn="l" fontAlgn="b"/>
                      <a:r>
                        <a:rPr lang="en-US" sz="1100" b="0" i="0" u="none" strike="noStrike">
                          <a:solidFill>
                            <a:srgbClr val="000000"/>
                          </a:solidFill>
                          <a:effectLst/>
                          <a:latin typeface="Calibri" panose="020F0502020204030204" pitchFamily="34" charset="0"/>
                        </a:rPr>
                        <a:t>moderate</a:t>
                      </a:r>
                    </a:p>
                  </a:txBody>
                  <a:tcPr marL="9525" marR="9525" marT="9525"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DD7EE"/>
                    </a:solidFill>
                  </a:tcPr>
                </a:tc>
                <a:tc>
                  <a:txBody>
                    <a:bodyPr/>
                    <a:lstStyle/>
                    <a:p>
                      <a:pPr algn="l" fontAlgn="b"/>
                      <a:r>
                        <a:rPr lang="en-US" sz="1100" b="0" i="0" u="none" strike="noStrike">
                          <a:solidFill>
                            <a:srgbClr val="000000"/>
                          </a:solidFill>
                          <a:effectLst/>
                          <a:latin typeface="Calibri" panose="020F0502020204030204" pitchFamily="34" charset="0"/>
                        </a:rPr>
                        <a:t>moderate</a:t>
                      </a:r>
                    </a:p>
                  </a:txBody>
                  <a:tcPr marL="9525" marR="9525" marT="9525"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DD7EE"/>
                    </a:solidFill>
                  </a:tcPr>
                </a:tc>
                <a:tc>
                  <a:txBody>
                    <a:bodyPr/>
                    <a:lstStyle/>
                    <a:p>
                      <a:pPr algn="l" fontAlgn="b"/>
                      <a:r>
                        <a:rPr lang="en-US" sz="1100" b="0" i="0" u="none" strike="noStrike">
                          <a:solidFill>
                            <a:srgbClr val="000000"/>
                          </a:solidFill>
                          <a:effectLst/>
                          <a:latin typeface="Calibri" panose="020F0502020204030204" pitchFamily="34" charset="0"/>
                        </a:rPr>
                        <a:t>unchanged</a:t>
                      </a:r>
                    </a:p>
                  </a:txBody>
                  <a:tcPr marL="9525" marR="9525" marT="9525"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DD7EE"/>
                    </a:solidFill>
                  </a:tcPr>
                </a:tc>
                <a:tc>
                  <a:txBody>
                    <a:bodyPr/>
                    <a:lstStyle/>
                    <a:p>
                      <a:pPr algn="l" fontAlgn="b"/>
                      <a:r>
                        <a:rPr lang="en-US" sz="1100" b="0" i="0" u="none" strike="noStrike">
                          <a:solidFill>
                            <a:srgbClr val="000000"/>
                          </a:solidFill>
                          <a:effectLst/>
                          <a:latin typeface="Calibri" panose="020F0502020204030204" pitchFamily="34" charset="0"/>
                        </a:rPr>
                        <a:t>unchanged</a:t>
                      </a:r>
                    </a:p>
                  </a:txBody>
                  <a:tcPr marL="9525" marR="9525" marT="9525" marB="0" anchor="b">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DD7EE"/>
                    </a:solidFill>
                  </a:tcPr>
                </a:tc>
                <a:extLst>
                  <a:ext uri="{0D108BD9-81ED-4DB2-BD59-A6C34878D82A}">
                    <a16:rowId xmlns:a16="http://schemas.microsoft.com/office/drawing/2014/main" val="317287934"/>
                  </a:ext>
                </a:extLst>
              </a:tr>
              <a:tr h="184329">
                <a:tc>
                  <a:txBody>
                    <a:bodyPr/>
                    <a:lstStyle/>
                    <a:p>
                      <a:pPr algn="l" fontAlgn="b"/>
                      <a:r>
                        <a:rPr lang="en-US" sz="1100" b="0" i="0" u="none" strike="noStrike">
                          <a:solidFill>
                            <a:srgbClr val="000000"/>
                          </a:solidFill>
                          <a:effectLst/>
                          <a:latin typeface="Calibri" panose="020F0502020204030204" pitchFamily="34" charset="0"/>
                        </a:rPr>
                        <a:t>FR</a:t>
                      </a:r>
                    </a:p>
                  </a:txBody>
                  <a:tcPr marL="9525" marR="9525" marT="9525" marB="0" anchor="b">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DEBF7"/>
                    </a:solidFill>
                  </a:tcPr>
                </a:tc>
                <a:tc>
                  <a:txBody>
                    <a:bodyPr/>
                    <a:lstStyle/>
                    <a:p>
                      <a:pPr algn="l" fontAlgn="b"/>
                      <a:r>
                        <a:rPr lang="en-US" sz="1100" b="0" i="0" u="none" strike="noStrike">
                          <a:solidFill>
                            <a:srgbClr val="000000"/>
                          </a:solidFill>
                          <a:effectLst/>
                          <a:latin typeface="Calibri" panose="020F0502020204030204" pitchFamily="34" charset="0"/>
                        </a:rPr>
                        <a:t>excellent</a:t>
                      </a:r>
                    </a:p>
                  </a:txBody>
                  <a:tcPr marL="9525" marR="9525" marT="9525"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DEBF7"/>
                    </a:solidFill>
                  </a:tcPr>
                </a:tc>
                <a:tc>
                  <a:txBody>
                    <a:bodyPr/>
                    <a:lstStyle/>
                    <a:p>
                      <a:pPr algn="l" fontAlgn="b"/>
                      <a:r>
                        <a:rPr lang="en-US" sz="1100" b="0" i="0" u="none" strike="noStrike">
                          <a:solidFill>
                            <a:srgbClr val="000000"/>
                          </a:solidFill>
                          <a:effectLst/>
                          <a:latin typeface="Calibri" panose="020F0502020204030204" pitchFamily="34" charset="0"/>
                        </a:rPr>
                        <a:t>moderate</a:t>
                      </a:r>
                    </a:p>
                  </a:txBody>
                  <a:tcPr marL="9525" marR="9525" marT="9525"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DEBF7"/>
                    </a:solidFill>
                  </a:tcPr>
                </a:tc>
                <a:tc>
                  <a:txBody>
                    <a:bodyPr/>
                    <a:lstStyle/>
                    <a:p>
                      <a:pPr algn="l" fontAlgn="b"/>
                      <a:r>
                        <a:rPr lang="en-US" sz="1100" b="0" i="0" u="none" strike="noStrike">
                          <a:solidFill>
                            <a:srgbClr val="000000"/>
                          </a:solidFill>
                          <a:effectLst/>
                          <a:latin typeface="Calibri" panose="020F0502020204030204" pitchFamily="34" charset="0"/>
                        </a:rPr>
                        <a:t>unchanged</a:t>
                      </a:r>
                    </a:p>
                  </a:txBody>
                  <a:tcPr marL="9525" marR="9525" marT="9525"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DEBF7"/>
                    </a:solidFill>
                  </a:tcPr>
                </a:tc>
                <a:tc>
                  <a:txBody>
                    <a:bodyPr/>
                    <a:lstStyle/>
                    <a:p>
                      <a:pPr algn="l" fontAlgn="b"/>
                      <a:r>
                        <a:rPr lang="en-US" sz="1100" b="0" i="0" u="none" strike="noStrike">
                          <a:solidFill>
                            <a:srgbClr val="000000"/>
                          </a:solidFill>
                          <a:effectLst/>
                          <a:latin typeface="Calibri" panose="020F0502020204030204" pitchFamily="34" charset="0"/>
                        </a:rPr>
                        <a:t>unchanged</a:t>
                      </a:r>
                    </a:p>
                  </a:txBody>
                  <a:tcPr marL="9525" marR="9525" marT="9525" marB="0" anchor="b">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DEBF7"/>
                    </a:solidFill>
                  </a:tcPr>
                </a:tc>
                <a:extLst>
                  <a:ext uri="{0D108BD9-81ED-4DB2-BD59-A6C34878D82A}">
                    <a16:rowId xmlns:a16="http://schemas.microsoft.com/office/drawing/2014/main" val="972022017"/>
                  </a:ext>
                </a:extLst>
              </a:tr>
              <a:tr h="729437">
                <a:tc>
                  <a:txBody>
                    <a:bodyPr/>
                    <a:lstStyle/>
                    <a:p>
                      <a:pPr algn="l" fontAlgn="b"/>
                      <a:r>
                        <a:rPr lang="en-US" sz="1100" b="0" i="0" u="none" strike="noStrike">
                          <a:solidFill>
                            <a:srgbClr val="000000"/>
                          </a:solidFill>
                          <a:effectLst/>
                          <a:latin typeface="Calibri" panose="020F0502020204030204" pitchFamily="34" charset="0"/>
                        </a:rPr>
                        <a:t>DE</a:t>
                      </a:r>
                    </a:p>
                  </a:txBody>
                  <a:tcPr marL="9525" marR="9525" marT="9525" marB="0" anchor="b">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DD7EE"/>
                    </a:solidFill>
                  </a:tcPr>
                </a:tc>
                <a:tc>
                  <a:txBody>
                    <a:bodyPr/>
                    <a:lstStyle/>
                    <a:p>
                      <a:pPr algn="l" fontAlgn="b"/>
                      <a:r>
                        <a:rPr lang="en-US" sz="1100" b="0" i="0" u="none" strike="noStrike">
                          <a:solidFill>
                            <a:srgbClr val="000000"/>
                          </a:solidFill>
                          <a:effectLst/>
                          <a:latin typeface="Calibri" panose="020F0502020204030204" pitchFamily="34" charset="0"/>
                        </a:rPr>
                        <a:t>excellent</a:t>
                      </a:r>
                    </a:p>
                  </a:txBody>
                  <a:tcPr marL="9525" marR="9525" marT="9525"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DD7EE"/>
                    </a:solidFill>
                  </a:tcPr>
                </a:tc>
                <a:tc>
                  <a:txBody>
                    <a:bodyPr/>
                    <a:lstStyle/>
                    <a:p>
                      <a:pPr algn="l" fontAlgn="b"/>
                      <a:r>
                        <a:rPr lang="en-US" sz="1100" b="0" i="0" u="none" strike="noStrike">
                          <a:solidFill>
                            <a:srgbClr val="000000"/>
                          </a:solidFill>
                          <a:effectLst/>
                          <a:latin typeface="Calibri" panose="020F0502020204030204" pitchFamily="34" charset="0"/>
                        </a:rPr>
                        <a:t>excellent</a:t>
                      </a:r>
                    </a:p>
                  </a:txBody>
                  <a:tcPr marL="9525" marR="9525" marT="9525"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DD7EE"/>
                    </a:solidFill>
                  </a:tcPr>
                </a:tc>
                <a:tc>
                  <a:txBody>
                    <a:bodyPr/>
                    <a:lstStyle/>
                    <a:p>
                      <a:pPr algn="l" fontAlgn="b"/>
                      <a:r>
                        <a:rPr lang="en-US" sz="1100" b="0" i="0" u="none" strike="noStrike">
                          <a:solidFill>
                            <a:srgbClr val="000000"/>
                          </a:solidFill>
                          <a:effectLst/>
                          <a:latin typeface="Calibri" panose="020F0502020204030204" pitchFamily="34" charset="0"/>
                        </a:rPr>
                        <a:t>unchanged</a:t>
                      </a:r>
                    </a:p>
                  </a:txBody>
                  <a:tcPr marL="9525" marR="9525" marT="9525"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DD7EE"/>
                    </a:solidFill>
                  </a:tcPr>
                </a:tc>
                <a:tc>
                  <a:txBody>
                    <a:bodyPr/>
                    <a:lstStyle/>
                    <a:p>
                      <a:pPr algn="l" fontAlgn="b"/>
                      <a:r>
                        <a:rPr lang="en-US" sz="1100" b="0" i="0" u="none" strike="noStrike">
                          <a:solidFill>
                            <a:srgbClr val="000000"/>
                          </a:solidFill>
                          <a:effectLst/>
                          <a:latin typeface="Calibri" panose="020F0502020204030204" pitchFamily="34" charset="0"/>
                        </a:rPr>
                        <a:t>"slight decrease,but growth in some regions e.g. In Baden-Württemberg"</a:t>
                      </a:r>
                    </a:p>
                  </a:txBody>
                  <a:tcPr marL="9525" marR="9525" marT="9525" marB="0" anchor="b">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DD7EE"/>
                    </a:solidFill>
                  </a:tcPr>
                </a:tc>
                <a:extLst>
                  <a:ext uri="{0D108BD9-81ED-4DB2-BD59-A6C34878D82A}">
                    <a16:rowId xmlns:a16="http://schemas.microsoft.com/office/drawing/2014/main" val="2938444143"/>
                  </a:ext>
                </a:extLst>
              </a:tr>
              <a:tr h="184329">
                <a:tc>
                  <a:txBody>
                    <a:bodyPr/>
                    <a:lstStyle/>
                    <a:p>
                      <a:pPr algn="l" fontAlgn="b"/>
                      <a:r>
                        <a:rPr lang="en-US" sz="1100" b="0" i="0" u="none" strike="noStrike">
                          <a:solidFill>
                            <a:srgbClr val="000000"/>
                          </a:solidFill>
                          <a:effectLst/>
                          <a:latin typeface="Calibri" panose="020F0502020204030204" pitchFamily="34" charset="0"/>
                        </a:rPr>
                        <a:t>GR</a:t>
                      </a:r>
                    </a:p>
                  </a:txBody>
                  <a:tcPr marL="9525" marR="9525" marT="9525" marB="0" anchor="b">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DEBF7"/>
                    </a:solidFill>
                  </a:tcPr>
                </a:tc>
                <a:tc>
                  <a:txBody>
                    <a:bodyPr/>
                    <a:lstStyle/>
                    <a:p>
                      <a:pPr algn="l" fontAlgn="b"/>
                      <a:r>
                        <a:rPr lang="en-US" sz="1100" b="0" i="0" u="none" strike="noStrike">
                          <a:solidFill>
                            <a:srgbClr val="000000"/>
                          </a:solidFill>
                          <a:effectLst/>
                          <a:latin typeface="Calibri" panose="020F0502020204030204" pitchFamily="34" charset="0"/>
                        </a:rPr>
                        <a:t>initiation</a:t>
                      </a:r>
                    </a:p>
                  </a:txBody>
                  <a:tcPr marL="9525" marR="9525" marT="9525"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DEBF7"/>
                    </a:solidFill>
                  </a:tcPr>
                </a:tc>
                <a:tc>
                  <a:txBody>
                    <a:bodyPr/>
                    <a:lstStyle/>
                    <a:p>
                      <a:pPr algn="l" fontAlgn="b"/>
                      <a:r>
                        <a:rPr lang="en-US" sz="1100" b="0" i="0" u="none" strike="noStrike">
                          <a:solidFill>
                            <a:srgbClr val="000000"/>
                          </a:solidFill>
                          <a:effectLst/>
                          <a:latin typeface="Calibri" panose="020F0502020204030204" pitchFamily="34" charset="0"/>
                        </a:rPr>
                        <a:t>initiation</a:t>
                      </a:r>
                    </a:p>
                  </a:txBody>
                  <a:tcPr marL="9525" marR="9525" marT="9525"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DEBF7"/>
                    </a:solidFill>
                  </a:tcPr>
                </a:tc>
                <a:tc>
                  <a:txBody>
                    <a:bodyPr/>
                    <a:lstStyle/>
                    <a:p>
                      <a:pPr algn="l" fontAlgn="b"/>
                      <a:r>
                        <a:rPr lang="en-US" sz="1100" b="0" i="0" u="none" strike="noStrike">
                          <a:solidFill>
                            <a:srgbClr val="000000"/>
                          </a:solidFill>
                          <a:effectLst/>
                          <a:latin typeface="Calibri" panose="020F0502020204030204" pitchFamily="34" charset="0"/>
                        </a:rPr>
                        <a:t>unchanged</a:t>
                      </a:r>
                    </a:p>
                  </a:txBody>
                  <a:tcPr marL="9525" marR="9525" marT="9525"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DEBF7"/>
                    </a:solidFill>
                  </a:tcPr>
                </a:tc>
                <a:tc>
                  <a:txBody>
                    <a:bodyPr/>
                    <a:lstStyle/>
                    <a:p>
                      <a:pPr algn="l" fontAlgn="b"/>
                      <a:r>
                        <a:rPr lang="en-US" sz="1100" b="0" i="0" u="none" strike="noStrike">
                          <a:solidFill>
                            <a:srgbClr val="000000"/>
                          </a:solidFill>
                          <a:effectLst/>
                          <a:latin typeface="Calibri" panose="020F0502020204030204" pitchFamily="34" charset="0"/>
                        </a:rPr>
                        <a:t>unchanged</a:t>
                      </a:r>
                    </a:p>
                  </a:txBody>
                  <a:tcPr marL="9525" marR="9525" marT="9525" marB="0" anchor="b">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DEBF7"/>
                    </a:solidFill>
                  </a:tcPr>
                </a:tc>
                <a:extLst>
                  <a:ext uri="{0D108BD9-81ED-4DB2-BD59-A6C34878D82A}">
                    <a16:rowId xmlns:a16="http://schemas.microsoft.com/office/drawing/2014/main" val="968920167"/>
                  </a:ext>
                </a:extLst>
              </a:tr>
              <a:tr h="364719">
                <a:tc>
                  <a:txBody>
                    <a:bodyPr/>
                    <a:lstStyle/>
                    <a:p>
                      <a:pPr algn="l" fontAlgn="b"/>
                      <a:r>
                        <a:rPr lang="en-US" sz="1100" b="0" i="0" u="none" strike="noStrike">
                          <a:solidFill>
                            <a:srgbClr val="000000"/>
                          </a:solidFill>
                          <a:effectLst/>
                          <a:latin typeface="Calibri" panose="020F0502020204030204" pitchFamily="34" charset="0"/>
                        </a:rPr>
                        <a:t>HU</a:t>
                      </a:r>
                    </a:p>
                  </a:txBody>
                  <a:tcPr marL="9525" marR="9525" marT="9525" marB="0" anchor="b">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DD7EE"/>
                    </a:solidFill>
                  </a:tcPr>
                </a:tc>
                <a:tc>
                  <a:txBody>
                    <a:bodyPr/>
                    <a:lstStyle/>
                    <a:p>
                      <a:pPr algn="l" fontAlgn="b"/>
                      <a:r>
                        <a:rPr lang="en-US" sz="1100" b="0" i="0" u="none" strike="noStrike">
                          <a:solidFill>
                            <a:srgbClr val="000000"/>
                          </a:solidFill>
                          <a:effectLst/>
                          <a:latin typeface="Calibri" panose="020F0502020204030204" pitchFamily="34" charset="0"/>
                        </a:rPr>
                        <a:t>preliminary</a:t>
                      </a:r>
                    </a:p>
                  </a:txBody>
                  <a:tcPr marL="9525" marR="9525" marT="9525"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DD7EE"/>
                    </a:solidFill>
                  </a:tcPr>
                </a:tc>
                <a:tc>
                  <a:txBody>
                    <a:bodyPr/>
                    <a:lstStyle/>
                    <a:p>
                      <a:pPr algn="l" fontAlgn="b"/>
                      <a:r>
                        <a:rPr lang="en-US" sz="1100" b="0" i="0" u="none" strike="noStrike">
                          <a:solidFill>
                            <a:srgbClr val="000000"/>
                          </a:solidFill>
                          <a:effectLst/>
                          <a:latin typeface="Calibri" panose="020F0502020204030204" pitchFamily="34" charset="0"/>
                        </a:rPr>
                        <a:t>preliminary</a:t>
                      </a:r>
                    </a:p>
                  </a:txBody>
                  <a:tcPr marL="9525" marR="9525" marT="9525"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DD7EE"/>
                    </a:solidFill>
                  </a:tcPr>
                </a:tc>
                <a:tc>
                  <a:txBody>
                    <a:bodyPr/>
                    <a:lstStyle/>
                    <a:p>
                      <a:pPr algn="l" fontAlgn="b"/>
                      <a:r>
                        <a:rPr lang="en-US" sz="1100" b="0" i="0" u="none" strike="noStrike">
                          <a:solidFill>
                            <a:srgbClr val="000000"/>
                          </a:solidFill>
                          <a:effectLst/>
                          <a:latin typeface="Calibri" panose="020F0502020204030204" pitchFamily="34" charset="0"/>
                        </a:rPr>
                        <a:t>slight decrease</a:t>
                      </a:r>
                    </a:p>
                  </a:txBody>
                  <a:tcPr marL="9525" marR="9525" marT="9525"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DD7EE"/>
                    </a:solidFill>
                  </a:tcPr>
                </a:tc>
                <a:tc>
                  <a:txBody>
                    <a:bodyPr/>
                    <a:lstStyle/>
                    <a:p>
                      <a:pPr algn="l" fontAlgn="b"/>
                      <a:r>
                        <a:rPr lang="en-US" sz="1100" b="0" i="0" u="none" strike="noStrike" dirty="0">
                          <a:solidFill>
                            <a:srgbClr val="000000"/>
                          </a:solidFill>
                          <a:effectLst/>
                          <a:latin typeface="Calibri" panose="020F0502020204030204" pitchFamily="34" charset="0"/>
                        </a:rPr>
                        <a:t>slight decrease (after some growth)</a:t>
                      </a:r>
                    </a:p>
                  </a:txBody>
                  <a:tcPr marL="9525" marR="9525" marT="9525" marB="0" anchor="b">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DD7EE"/>
                    </a:solidFill>
                  </a:tcPr>
                </a:tc>
                <a:extLst>
                  <a:ext uri="{0D108BD9-81ED-4DB2-BD59-A6C34878D82A}">
                    <a16:rowId xmlns:a16="http://schemas.microsoft.com/office/drawing/2014/main" val="1074221570"/>
                  </a:ext>
                </a:extLst>
              </a:tr>
            </a:tbl>
          </a:graphicData>
        </a:graphic>
      </p:graphicFrame>
      <p:graphicFrame>
        <p:nvGraphicFramePr>
          <p:cNvPr id="11" name="Table 10"/>
          <p:cNvGraphicFramePr>
            <a:graphicFrameLocks noGrp="1"/>
          </p:cNvGraphicFramePr>
          <p:nvPr>
            <p:extLst>
              <p:ext uri="{D42A27DB-BD31-4B8C-83A1-F6EECF244321}">
                <p14:modId xmlns:p14="http://schemas.microsoft.com/office/powerpoint/2010/main" val="1677870026"/>
              </p:ext>
            </p:extLst>
          </p:nvPr>
        </p:nvGraphicFramePr>
        <p:xfrm>
          <a:off x="6104626" y="1166370"/>
          <a:ext cx="5930900" cy="4238625"/>
        </p:xfrm>
        <a:graphic>
          <a:graphicData uri="http://schemas.openxmlformats.org/drawingml/2006/table">
            <a:tbl>
              <a:tblPr/>
              <a:tblGrid>
                <a:gridCol w="596900">
                  <a:extLst>
                    <a:ext uri="{9D8B030D-6E8A-4147-A177-3AD203B41FA5}">
                      <a16:colId xmlns:a16="http://schemas.microsoft.com/office/drawing/2014/main" val="562098977"/>
                    </a:ext>
                  </a:extLst>
                </a:gridCol>
                <a:gridCol w="1333500">
                  <a:extLst>
                    <a:ext uri="{9D8B030D-6E8A-4147-A177-3AD203B41FA5}">
                      <a16:colId xmlns:a16="http://schemas.microsoft.com/office/drawing/2014/main" val="1992103455"/>
                    </a:ext>
                  </a:extLst>
                </a:gridCol>
                <a:gridCol w="1066800">
                  <a:extLst>
                    <a:ext uri="{9D8B030D-6E8A-4147-A177-3AD203B41FA5}">
                      <a16:colId xmlns:a16="http://schemas.microsoft.com/office/drawing/2014/main" val="1443043153"/>
                    </a:ext>
                  </a:extLst>
                </a:gridCol>
                <a:gridCol w="1333500">
                  <a:extLst>
                    <a:ext uri="{9D8B030D-6E8A-4147-A177-3AD203B41FA5}">
                      <a16:colId xmlns:a16="http://schemas.microsoft.com/office/drawing/2014/main" val="3836733929"/>
                    </a:ext>
                  </a:extLst>
                </a:gridCol>
                <a:gridCol w="1600200">
                  <a:extLst>
                    <a:ext uri="{9D8B030D-6E8A-4147-A177-3AD203B41FA5}">
                      <a16:colId xmlns:a16="http://schemas.microsoft.com/office/drawing/2014/main" val="2599102668"/>
                    </a:ext>
                  </a:extLst>
                </a:gridCol>
              </a:tblGrid>
              <a:tr h="200025">
                <a:tc>
                  <a:txBody>
                    <a:bodyPr/>
                    <a:lstStyle/>
                    <a:p>
                      <a:pPr algn="l" fontAlgn="b"/>
                      <a:endParaRPr lang="en-150" sz="1100" b="0" i="0" u="none" strike="noStrike" dirty="0">
                        <a:solidFill>
                          <a:srgbClr val="000000"/>
                        </a:solidFill>
                        <a:effectLst/>
                        <a:latin typeface="Calibri" panose="020F0502020204030204" pitchFamily="34" charset="0"/>
                      </a:endParaRPr>
                    </a:p>
                  </a:txBody>
                  <a:tcPr marL="9525" marR="9525" marT="9525" marB="0" anchor="b">
                    <a:lnL>
                      <a:noFill/>
                    </a:lnL>
                    <a:lnR w="6350" cap="flat" cmpd="sng" algn="ctr">
                      <a:solidFill>
                        <a:srgbClr val="FFFFFF"/>
                      </a:solidFill>
                      <a:prstDash val="solid"/>
                      <a:round/>
                      <a:headEnd type="none" w="med" len="med"/>
                      <a:tailEnd type="none" w="med" len="med"/>
                    </a:lnR>
                    <a:lnT>
                      <a:noFill/>
                    </a:lnT>
                    <a:lnB>
                      <a:noFill/>
                    </a:lnB>
                  </a:tcPr>
                </a:tc>
                <a:tc gridSpan="2">
                  <a:txBody>
                    <a:bodyPr/>
                    <a:lstStyle/>
                    <a:p>
                      <a:pPr algn="ctr" fontAlgn="ctr"/>
                      <a:r>
                        <a:rPr lang="en-US" sz="1200" b="0" i="0" u="none" strike="noStrike">
                          <a:solidFill>
                            <a:srgbClr val="FFFFFF"/>
                          </a:solidFill>
                          <a:effectLst/>
                          <a:latin typeface="Arial" panose="020B0604020202020204" pitchFamily="34" charset="0"/>
                        </a:rPr>
                        <a:t>Level of development of</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5B9BD5"/>
                    </a:solidFill>
                  </a:tcPr>
                </a:tc>
                <a:tc hMerge="1">
                  <a:txBody>
                    <a:bodyPr/>
                    <a:lstStyle/>
                    <a:p>
                      <a:endParaRPr lang="en-US"/>
                    </a:p>
                  </a:txBody>
                  <a:tcPr/>
                </a:tc>
                <a:tc gridSpan="2">
                  <a:txBody>
                    <a:bodyPr/>
                    <a:lstStyle/>
                    <a:p>
                      <a:pPr algn="ctr" fontAlgn="b"/>
                      <a:r>
                        <a:rPr lang="en-US" sz="1200" b="0" i="0" u="none" strike="noStrike">
                          <a:solidFill>
                            <a:srgbClr val="FFFFFF"/>
                          </a:solidFill>
                          <a:effectLst/>
                          <a:latin typeface="Calibri" panose="020F0502020204030204" pitchFamily="34" charset="0"/>
                        </a:rPr>
                        <a:t>Change between 2013-2016</a:t>
                      </a:r>
                    </a:p>
                  </a:txBody>
                  <a:tcPr marL="9525" marR="9525" marT="9525" marB="0" anchor="b">
                    <a:lnL w="6350" cap="flat" cmpd="sng" algn="ctr">
                      <a:solidFill>
                        <a:srgbClr val="FFFFFF"/>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5B9BD5"/>
                    </a:solidFill>
                  </a:tcPr>
                </a:tc>
                <a:tc hMerge="1">
                  <a:txBody>
                    <a:bodyPr/>
                    <a:lstStyle/>
                    <a:p>
                      <a:endParaRPr lang="en-US"/>
                    </a:p>
                  </a:txBody>
                  <a:tcPr/>
                </a:tc>
                <a:extLst>
                  <a:ext uri="{0D108BD9-81ED-4DB2-BD59-A6C34878D82A}">
                    <a16:rowId xmlns:a16="http://schemas.microsoft.com/office/drawing/2014/main" val="3948781743"/>
                  </a:ext>
                </a:extLst>
              </a:tr>
              <a:tr h="419100">
                <a:tc>
                  <a:txBody>
                    <a:bodyPr/>
                    <a:lstStyle/>
                    <a:p>
                      <a:pPr algn="l" fontAlgn="b"/>
                      <a:r>
                        <a:rPr lang="en-US" sz="1100" b="1" i="0" u="none" strike="noStrike">
                          <a:solidFill>
                            <a:srgbClr val="FFFFFF"/>
                          </a:solidFill>
                          <a:effectLst/>
                          <a:latin typeface="Calibri" panose="020F0502020204030204" pitchFamily="34" charset="0"/>
                        </a:rPr>
                        <a:t>Country</a:t>
                      </a:r>
                    </a:p>
                  </a:txBody>
                  <a:tcPr marL="9525" marR="9525" marT="9525" marB="0" anchor="b">
                    <a:lnL>
                      <a:noFill/>
                    </a:lnL>
                    <a:lnR w="6350" cap="flat" cmpd="sng" algn="ctr">
                      <a:solidFill>
                        <a:srgbClr val="FFFFFF"/>
                      </a:solidFill>
                      <a:prstDash val="solid"/>
                      <a:round/>
                      <a:headEnd type="none" w="med" len="med"/>
                      <a:tailEnd type="none" w="med" len="med"/>
                    </a:lnR>
                    <a:lnT>
                      <a:noFill/>
                    </a:lnT>
                    <a:lnB w="6350" cap="flat" cmpd="sng" algn="ctr">
                      <a:solidFill>
                        <a:srgbClr val="FFFFFF"/>
                      </a:solidFill>
                      <a:prstDash val="solid"/>
                      <a:round/>
                      <a:headEnd type="none" w="med" len="med"/>
                      <a:tailEnd type="none" w="med" len="med"/>
                    </a:lnB>
                    <a:solidFill>
                      <a:srgbClr val="5B9BD5"/>
                    </a:solidFill>
                  </a:tcPr>
                </a:tc>
                <a:tc>
                  <a:txBody>
                    <a:bodyPr/>
                    <a:lstStyle/>
                    <a:p>
                      <a:pPr algn="l" fontAlgn="ctr"/>
                      <a:r>
                        <a:rPr lang="en-US" sz="1000" b="1" i="0" u="none" strike="noStrike" dirty="0">
                          <a:solidFill>
                            <a:srgbClr val="FFFFFF"/>
                          </a:solidFill>
                          <a:effectLst/>
                          <a:latin typeface="Arial" panose="020B0604020202020204" pitchFamily="34" charset="0"/>
                        </a:rPr>
                        <a:t>the complete ESCO market</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5B9BD5"/>
                    </a:solidFill>
                  </a:tcPr>
                </a:tc>
                <a:tc>
                  <a:txBody>
                    <a:bodyPr/>
                    <a:lstStyle/>
                    <a:p>
                      <a:pPr algn="l" fontAlgn="ctr"/>
                      <a:r>
                        <a:rPr lang="en-US" sz="1000" b="1" i="0" u="none" strike="noStrike">
                          <a:solidFill>
                            <a:srgbClr val="FFFFFF"/>
                          </a:solidFill>
                          <a:effectLst/>
                          <a:latin typeface="Arial" panose="020B0604020202020204" pitchFamily="34" charset="0"/>
                        </a:rPr>
                        <a:t>EPC sector</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5B9BD5"/>
                    </a:solidFill>
                  </a:tcPr>
                </a:tc>
                <a:tc>
                  <a:txBody>
                    <a:bodyPr/>
                    <a:lstStyle/>
                    <a:p>
                      <a:pPr algn="l" fontAlgn="ctr"/>
                      <a:r>
                        <a:rPr lang="en-US" sz="1000" b="1" i="0" u="none" strike="noStrike" dirty="0">
                          <a:solidFill>
                            <a:srgbClr val="FFFFFF"/>
                          </a:solidFill>
                          <a:effectLst/>
                          <a:latin typeface="Arial" panose="020B0604020202020204" pitchFamily="34" charset="0"/>
                        </a:rPr>
                        <a:t>ESC part</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5B9BD5"/>
                    </a:solidFill>
                  </a:tcPr>
                </a:tc>
                <a:tc>
                  <a:txBody>
                    <a:bodyPr/>
                    <a:lstStyle/>
                    <a:p>
                      <a:pPr algn="l" fontAlgn="ctr"/>
                      <a:r>
                        <a:rPr lang="en-US" sz="1000" b="1" i="0" u="none" strike="noStrike">
                          <a:solidFill>
                            <a:srgbClr val="FFFFFF"/>
                          </a:solidFill>
                          <a:effectLst/>
                          <a:latin typeface="Arial" panose="020B0604020202020204" pitchFamily="34" charset="0"/>
                        </a:rPr>
                        <a:t>EPC part</a:t>
                      </a:r>
                    </a:p>
                  </a:txBody>
                  <a:tcPr marL="9525" marR="9525" marT="9525" marB="0" anchor="ctr">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5B9BD5"/>
                    </a:solidFill>
                  </a:tcPr>
                </a:tc>
                <a:extLst>
                  <a:ext uri="{0D108BD9-81ED-4DB2-BD59-A6C34878D82A}">
                    <a16:rowId xmlns:a16="http://schemas.microsoft.com/office/drawing/2014/main" val="360916402"/>
                  </a:ext>
                </a:extLst>
              </a:tr>
              <a:tr h="190500">
                <a:tc>
                  <a:txBody>
                    <a:bodyPr/>
                    <a:lstStyle/>
                    <a:p>
                      <a:pPr algn="l" fontAlgn="b"/>
                      <a:r>
                        <a:rPr lang="en-US" sz="1100" b="0" i="0" u="none" strike="noStrike">
                          <a:solidFill>
                            <a:srgbClr val="000000"/>
                          </a:solidFill>
                          <a:effectLst/>
                          <a:latin typeface="Calibri" panose="020F0502020204030204" pitchFamily="34" charset="0"/>
                        </a:rPr>
                        <a:t>IE</a:t>
                      </a:r>
                    </a:p>
                  </a:txBody>
                  <a:tcPr marL="9525" marR="9525" marT="9525" marB="0" anchor="b">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DD7EE"/>
                    </a:solidFill>
                  </a:tcPr>
                </a:tc>
                <a:tc>
                  <a:txBody>
                    <a:bodyPr/>
                    <a:lstStyle/>
                    <a:p>
                      <a:pPr algn="l" fontAlgn="b"/>
                      <a:r>
                        <a:rPr lang="en-US" sz="1100" b="0" i="0" u="none" strike="noStrike">
                          <a:solidFill>
                            <a:srgbClr val="000000"/>
                          </a:solidFill>
                          <a:effectLst/>
                          <a:latin typeface="Calibri" panose="020F0502020204030204" pitchFamily="34" charset="0"/>
                        </a:rPr>
                        <a:t>n/a</a:t>
                      </a:r>
                    </a:p>
                  </a:txBody>
                  <a:tcPr marL="9525" marR="9525" marT="9525"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DD7EE"/>
                    </a:solidFill>
                  </a:tcPr>
                </a:tc>
                <a:tc>
                  <a:txBody>
                    <a:bodyPr/>
                    <a:lstStyle/>
                    <a:p>
                      <a:pPr algn="l" fontAlgn="b"/>
                      <a:r>
                        <a:rPr lang="en-US" sz="1100" b="0" i="0" u="none" strike="noStrike">
                          <a:solidFill>
                            <a:srgbClr val="000000"/>
                          </a:solidFill>
                          <a:effectLst/>
                          <a:latin typeface="Calibri" panose="020F0502020204030204" pitchFamily="34" charset="0"/>
                        </a:rPr>
                        <a:t>moderate</a:t>
                      </a:r>
                    </a:p>
                  </a:txBody>
                  <a:tcPr marL="9525" marR="9525" marT="9525"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DD7EE"/>
                    </a:solidFill>
                  </a:tcPr>
                </a:tc>
                <a:tc>
                  <a:txBody>
                    <a:bodyPr/>
                    <a:lstStyle/>
                    <a:p>
                      <a:pPr algn="l" fontAlgn="b"/>
                      <a:r>
                        <a:rPr lang="en-US" sz="1100" b="0" i="0" u="none" strike="noStrike">
                          <a:solidFill>
                            <a:srgbClr val="000000"/>
                          </a:solidFill>
                          <a:effectLst/>
                          <a:latin typeface="Calibri" panose="020F0502020204030204" pitchFamily="34" charset="0"/>
                        </a:rPr>
                        <a:t>n/a</a:t>
                      </a:r>
                    </a:p>
                  </a:txBody>
                  <a:tcPr marL="9525" marR="9525" marT="9525"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DD7EE"/>
                    </a:solidFill>
                  </a:tcPr>
                </a:tc>
                <a:tc>
                  <a:txBody>
                    <a:bodyPr/>
                    <a:lstStyle/>
                    <a:p>
                      <a:pPr algn="l" fontAlgn="b"/>
                      <a:r>
                        <a:rPr lang="en-US" sz="1100" b="0" i="0" u="none" strike="noStrike">
                          <a:solidFill>
                            <a:srgbClr val="000000"/>
                          </a:solidFill>
                          <a:effectLst/>
                          <a:latin typeface="Calibri" panose="020F0502020204030204" pitchFamily="34" charset="0"/>
                        </a:rPr>
                        <a:t>increase</a:t>
                      </a:r>
                    </a:p>
                  </a:txBody>
                  <a:tcPr marL="9525" marR="9525" marT="9525" marB="0" anchor="b">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DD7EE"/>
                    </a:solidFill>
                  </a:tcPr>
                </a:tc>
                <a:extLst>
                  <a:ext uri="{0D108BD9-81ED-4DB2-BD59-A6C34878D82A}">
                    <a16:rowId xmlns:a16="http://schemas.microsoft.com/office/drawing/2014/main" val="2867563959"/>
                  </a:ext>
                </a:extLst>
              </a:tr>
              <a:tr h="190500">
                <a:tc>
                  <a:txBody>
                    <a:bodyPr/>
                    <a:lstStyle/>
                    <a:p>
                      <a:pPr algn="l" fontAlgn="b"/>
                      <a:r>
                        <a:rPr lang="en-US" sz="1100" b="0" i="0" u="none" strike="noStrike">
                          <a:solidFill>
                            <a:srgbClr val="000000"/>
                          </a:solidFill>
                          <a:effectLst/>
                          <a:latin typeface="Calibri" panose="020F0502020204030204" pitchFamily="34" charset="0"/>
                        </a:rPr>
                        <a:t>IT</a:t>
                      </a:r>
                    </a:p>
                  </a:txBody>
                  <a:tcPr marL="9525" marR="9525" marT="9525" marB="0" anchor="b">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DEBF7"/>
                    </a:solidFill>
                  </a:tcPr>
                </a:tc>
                <a:tc>
                  <a:txBody>
                    <a:bodyPr/>
                    <a:lstStyle/>
                    <a:p>
                      <a:pPr algn="l" fontAlgn="b"/>
                      <a:r>
                        <a:rPr lang="en-US" sz="1100" b="0" i="0" u="none" strike="noStrike">
                          <a:solidFill>
                            <a:srgbClr val="000000"/>
                          </a:solidFill>
                          <a:effectLst/>
                          <a:latin typeface="Calibri" panose="020F0502020204030204" pitchFamily="34" charset="0"/>
                        </a:rPr>
                        <a:t>excellent</a:t>
                      </a:r>
                    </a:p>
                  </a:txBody>
                  <a:tcPr marL="9525" marR="9525" marT="9525"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DEBF7"/>
                    </a:solidFill>
                  </a:tcPr>
                </a:tc>
                <a:tc>
                  <a:txBody>
                    <a:bodyPr/>
                    <a:lstStyle/>
                    <a:p>
                      <a:pPr algn="l" fontAlgn="b"/>
                      <a:r>
                        <a:rPr lang="en-US" sz="1100" b="0" i="0" u="none" strike="noStrike">
                          <a:solidFill>
                            <a:srgbClr val="000000"/>
                          </a:solidFill>
                          <a:effectLst/>
                          <a:latin typeface="Calibri" panose="020F0502020204030204" pitchFamily="34" charset="0"/>
                        </a:rPr>
                        <a:t>excellent</a:t>
                      </a:r>
                    </a:p>
                  </a:txBody>
                  <a:tcPr marL="9525" marR="9525" marT="9525"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DEBF7"/>
                    </a:solidFill>
                  </a:tcPr>
                </a:tc>
                <a:tc>
                  <a:txBody>
                    <a:bodyPr/>
                    <a:lstStyle/>
                    <a:p>
                      <a:pPr algn="l" fontAlgn="b"/>
                      <a:r>
                        <a:rPr lang="en-US" sz="1100" b="0" i="0" u="none" strike="noStrike">
                          <a:solidFill>
                            <a:srgbClr val="000000"/>
                          </a:solidFill>
                          <a:effectLst/>
                          <a:latin typeface="Calibri" panose="020F0502020204030204" pitchFamily="34" charset="0"/>
                        </a:rPr>
                        <a:t>unchanged</a:t>
                      </a:r>
                    </a:p>
                  </a:txBody>
                  <a:tcPr marL="9525" marR="9525" marT="9525"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DEBF7"/>
                    </a:solidFill>
                  </a:tcPr>
                </a:tc>
                <a:tc>
                  <a:txBody>
                    <a:bodyPr/>
                    <a:lstStyle/>
                    <a:p>
                      <a:pPr algn="l" fontAlgn="b"/>
                      <a:r>
                        <a:rPr lang="en-US" sz="1100" b="0" i="0" u="none" strike="noStrike">
                          <a:solidFill>
                            <a:srgbClr val="000000"/>
                          </a:solidFill>
                          <a:effectLst/>
                          <a:latin typeface="Calibri" panose="020F0502020204030204" pitchFamily="34" charset="0"/>
                        </a:rPr>
                        <a:t>minor expansion</a:t>
                      </a:r>
                    </a:p>
                  </a:txBody>
                  <a:tcPr marL="9525" marR="9525" marT="9525" marB="0" anchor="b">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DEBF7"/>
                    </a:solidFill>
                  </a:tcPr>
                </a:tc>
                <a:extLst>
                  <a:ext uri="{0D108BD9-81ED-4DB2-BD59-A6C34878D82A}">
                    <a16:rowId xmlns:a16="http://schemas.microsoft.com/office/drawing/2014/main" val="1476489588"/>
                  </a:ext>
                </a:extLst>
              </a:tr>
              <a:tr h="190500">
                <a:tc>
                  <a:txBody>
                    <a:bodyPr/>
                    <a:lstStyle/>
                    <a:p>
                      <a:pPr algn="l" fontAlgn="b"/>
                      <a:r>
                        <a:rPr lang="en-US" sz="1100" b="0" i="0" u="none" strike="noStrike">
                          <a:solidFill>
                            <a:srgbClr val="000000"/>
                          </a:solidFill>
                          <a:effectLst/>
                          <a:latin typeface="Calibri" panose="020F0502020204030204" pitchFamily="34" charset="0"/>
                        </a:rPr>
                        <a:t>LV</a:t>
                      </a:r>
                    </a:p>
                  </a:txBody>
                  <a:tcPr marL="9525" marR="9525" marT="9525" marB="0" anchor="b">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DD7EE"/>
                    </a:solidFill>
                  </a:tcPr>
                </a:tc>
                <a:tc>
                  <a:txBody>
                    <a:bodyPr/>
                    <a:lstStyle/>
                    <a:p>
                      <a:pPr algn="l" fontAlgn="b"/>
                      <a:r>
                        <a:rPr lang="en-US" sz="1100" b="0" i="0" u="none" strike="noStrike">
                          <a:solidFill>
                            <a:srgbClr val="000000"/>
                          </a:solidFill>
                          <a:effectLst/>
                          <a:latin typeface="Calibri" panose="020F0502020204030204" pitchFamily="34" charset="0"/>
                        </a:rPr>
                        <a:t>preliminary</a:t>
                      </a:r>
                    </a:p>
                  </a:txBody>
                  <a:tcPr marL="9525" marR="9525" marT="9525"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DD7EE"/>
                    </a:solidFill>
                  </a:tcPr>
                </a:tc>
                <a:tc>
                  <a:txBody>
                    <a:bodyPr/>
                    <a:lstStyle/>
                    <a:p>
                      <a:pPr algn="l" fontAlgn="b"/>
                      <a:r>
                        <a:rPr lang="en-US" sz="1100" b="0" i="0" u="none" strike="noStrike">
                          <a:solidFill>
                            <a:srgbClr val="000000"/>
                          </a:solidFill>
                          <a:effectLst/>
                          <a:latin typeface="Calibri" panose="020F0502020204030204" pitchFamily="34" charset="0"/>
                        </a:rPr>
                        <a:t>preliminary</a:t>
                      </a:r>
                    </a:p>
                  </a:txBody>
                  <a:tcPr marL="9525" marR="9525" marT="9525"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DD7EE"/>
                    </a:solidFill>
                  </a:tcPr>
                </a:tc>
                <a:tc>
                  <a:txBody>
                    <a:bodyPr/>
                    <a:lstStyle/>
                    <a:p>
                      <a:pPr algn="l" fontAlgn="b"/>
                      <a:r>
                        <a:rPr lang="en-US" sz="1100" b="0" i="0" u="none" strike="noStrike">
                          <a:solidFill>
                            <a:srgbClr val="000000"/>
                          </a:solidFill>
                          <a:effectLst/>
                          <a:latin typeface="Calibri" panose="020F0502020204030204" pitchFamily="34" charset="0"/>
                        </a:rPr>
                        <a:t>unchanged</a:t>
                      </a:r>
                    </a:p>
                  </a:txBody>
                  <a:tcPr marL="9525" marR="9525" marT="9525"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DD7EE"/>
                    </a:solidFill>
                  </a:tcPr>
                </a:tc>
                <a:tc>
                  <a:txBody>
                    <a:bodyPr/>
                    <a:lstStyle/>
                    <a:p>
                      <a:pPr algn="l" fontAlgn="b"/>
                      <a:r>
                        <a:rPr lang="en-US" sz="1100" b="0" i="0" u="none" strike="noStrike">
                          <a:solidFill>
                            <a:srgbClr val="000000"/>
                          </a:solidFill>
                          <a:effectLst/>
                          <a:latin typeface="Calibri" panose="020F0502020204030204" pitchFamily="34" charset="0"/>
                        </a:rPr>
                        <a:t>halt</a:t>
                      </a:r>
                    </a:p>
                  </a:txBody>
                  <a:tcPr marL="9525" marR="9525" marT="9525" marB="0" anchor="b">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DD7EE"/>
                    </a:solidFill>
                  </a:tcPr>
                </a:tc>
                <a:extLst>
                  <a:ext uri="{0D108BD9-81ED-4DB2-BD59-A6C34878D82A}">
                    <a16:rowId xmlns:a16="http://schemas.microsoft.com/office/drawing/2014/main" val="1216679445"/>
                  </a:ext>
                </a:extLst>
              </a:tr>
              <a:tr h="571500">
                <a:tc>
                  <a:txBody>
                    <a:bodyPr/>
                    <a:lstStyle/>
                    <a:p>
                      <a:pPr algn="l" fontAlgn="b"/>
                      <a:r>
                        <a:rPr lang="en-US" sz="1100" b="0" i="0" u="none" strike="noStrike">
                          <a:solidFill>
                            <a:srgbClr val="000000"/>
                          </a:solidFill>
                          <a:effectLst/>
                          <a:latin typeface="Calibri" panose="020F0502020204030204" pitchFamily="34" charset="0"/>
                        </a:rPr>
                        <a:t>LT</a:t>
                      </a:r>
                    </a:p>
                  </a:txBody>
                  <a:tcPr marL="9525" marR="9525" marT="9525" marB="0" anchor="b">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DEBF7"/>
                    </a:solidFill>
                  </a:tcPr>
                </a:tc>
                <a:tc>
                  <a:txBody>
                    <a:bodyPr/>
                    <a:lstStyle/>
                    <a:p>
                      <a:pPr algn="l" fontAlgn="b"/>
                      <a:r>
                        <a:rPr lang="en-US" sz="1100" b="0" i="0" u="none" strike="noStrike">
                          <a:solidFill>
                            <a:srgbClr val="000000"/>
                          </a:solidFill>
                          <a:effectLst/>
                          <a:latin typeface="Calibri" panose="020F0502020204030204" pitchFamily="34" charset="0"/>
                        </a:rPr>
                        <a:t>preliminary</a:t>
                      </a:r>
                    </a:p>
                  </a:txBody>
                  <a:tcPr marL="9525" marR="9525" marT="9525"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DEBF7"/>
                    </a:solidFill>
                  </a:tcPr>
                </a:tc>
                <a:tc>
                  <a:txBody>
                    <a:bodyPr/>
                    <a:lstStyle/>
                    <a:p>
                      <a:pPr algn="l" fontAlgn="b"/>
                      <a:r>
                        <a:rPr lang="en-US" sz="1100" b="0" i="0" u="none" strike="noStrike">
                          <a:solidFill>
                            <a:srgbClr val="000000"/>
                          </a:solidFill>
                          <a:effectLst/>
                          <a:latin typeface="Calibri" panose="020F0502020204030204" pitchFamily="34" charset="0"/>
                        </a:rPr>
                        <a:t>preliminary</a:t>
                      </a:r>
                    </a:p>
                  </a:txBody>
                  <a:tcPr marL="9525" marR="9525" marT="9525"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DEBF7"/>
                    </a:solidFill>
                  </a:tcPr>
                </a:tc>
                <a:tc>
                  <a:txBody>
                    <a:bodyPr/>
                    <a:lstStyle/>
                    <a:p>
                      <a:pPr algn="l" fontAlgn="b"/>
                      <a:r>
                        <a:rPr lang="en-US" sz="1100" b="0" i="0" u="none" strike="noStrike">
                          <a:solidFill>
                            <a:srgbClr val="000000"/>
                          </a:solidFill>
                          <a:effectLst/>
                          <a:latin typeface="Calibri" panose="020F0502020204030204" pitchFamily="34" charset="0"/>
                        </a:rPr>
                        <a:t>unchanged</a:t>
                      </a:r>
                    </a:p>
                  </a:txBody>
                  <a:tcPr marL="9525" marR="9525" marT="9525"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DEBF7"/>
                    </a:solidFill>
                  </a:tcPr>
                </a:tc>
                <a:tc>
                  <a:txBody>
                    <a:bodyPr/>
                    <a:lstStyle/>
                    <a:p>
                      <a:pPr algn="l" fontAlgn="b"/>
                      <a:r>
                        <a:rPr lang="en-US" sz="1100" b="0" i="0" u="none" strike="noStrike">
                          <a:solidFill>
                            <a:srgbClr val="000000"/>
                          </a:solidFill>
                          <a:effectLst/>
                          <a:latin typeface="Calibri" panose="020F0502020204030204" pitchFamily="34" charset="0"/>
                        </a:rPr>
                        <a:t>unchanged in terms of size, but improved in terms of market situation</a:t>
                      </a:r>
                    </a:p>
                  </a:txBody>
                  <a:tcPr marL="9525" marR="9525" marT="9525" marB="0" anchor="b">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DEBF7"/>
                    </a:solidFill>
                  </a:tcPr>
                </a:tc>
                <a:extLst>
                  <a:ext uri="{0D108BD9-81ED-4DB2-BD59-A6C34878D82A}">
                    <a16:rowId xmlns:a16="http://schemas.microsoft.com/office/drawing/2014/main" val="4065946876"/>
                  </a:ext>
                </a:extLst>
              </a:tr>
              <a:tr h="190500">
                <a:tc>
                  <a:txBody>
                    <a:bodyPr/>
                    <a:lstStyle/>
                    <a:p>
                      <a:pPr algn="l" fontAlgn="b"/>
                      <a:r>
                        <a:rPr lang="en-US" sz="1100" b="0" i="0" u="none" strike="noStrike">
                          <a:solidFill>
                            <a:srgbClr val="000000"/>
                          </a:solidFill>
                          <a:effectLst/>
                          <a:latin typeface="Calibri" panose="020F0502020204030204" pitchFamily="34" charset="0"/>
                        </a:rPr>
                        <a:t>LU</a:t>
                      </a:r>
                    </a:p>
                  </a:txBody>
                  <a:tcPr marL="9525" marR="9525" marT="9525" marB="0" anchor="b">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DD7EE"/>
                    </a:solidFill>
                  </a:tcPr>
                </a:tc>
                <a:tc>
                  <a:txBody>
                    <a:bodyPr/>
                    <a:lstStyle/>
                    <a:p>
                      <a:pPr algn="l" fontAlgn="b"/>
                      <a:r>
                        <a:rPr lang="en-US" sz="1100" b="0" i="0" u="none" strike="noStrike">
                          <a:solidFill>
                            <a:srgbClr val="000000"/>
                          </a:solidFill>
                          <a:effectLst/>
                          <a:latin typeface="Calibri" panose="020F0502020204030204" pitchFamily="34" charset="0"/>
                        </a:rPr>
                        <a:t>moderate</a:t>
                      </a:r>
                    </a:p>
                  </a:txBody>
                  <a:tcPr marL="9525" marR="9525" marT="9525"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DD7EE"/>
                    </a:solidFill>
                  </a:tcPr>
                </a:tc>
                <a:tc>
                  <a:txBody>
                    <a:bodyPr/>
                    <a:lstStyle/>
                    <a:p>
                      <a:pPr algn="l" fontAlgn="b"/>
                      <a:r>
                        <a:rPr lang="en-US" sz="1100" b="0" i="0" u="none" strike="noStrike">
                          <a:solidFill>
                            <a:srgbClr val="000000"/>
                          </a:solidFill>
                          <a:effectLst/>
                          <a:latin typeface="Calibri" panose="020F0502020204030204" pitchFamily="34" charset="0"/>
                        </a:rPr>
                        <a:t>preliminary</a:t>
                      </a:r>
                    </a:p>
                  </a:txBody>
                  <a:tcPr marL="9525" marR="9525" marT="9525"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DD7EE"/>
                    </a:solidFill>
                  </a:tcPr>
                </a:tc>
                <a:tc>
                  <a:txBody>
                    <a:bodyPr/>
                    <a:lstStyle/>
                    <a:p>
                      <a:pPr algn="l" fontAlgn="b"/>
                      <a:r>
                        <a:rPr lang="en-US" sz="1100" b="0" i="0" u="none" strike="noStrike">
                          <a:solidFill>
                            <a:srgbClr val="000000"/>
                          </a:solidFill>
                          <a:effectLst/>
                          <a:latin typeface="Calibri" panose="020F0502020204030204" pitchFamily="34" charset="0"/>
                        </a:rPr>
                        <a:t>unchanged</a:t>
                      </a:r>
                    </a:p>
                  </a:txBody>
                  <a:tcPr marL="9525" marR="9525" marT="9525"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DD7EE"/>
                    </a:solidFill>
                  </a:tcPr>
                </a:tc>
                <a:tc>
                  <a:txBody>
                    <a:bodyPr/>
                    <a:lstStyle/>
                    <a:p>
                      <a:pPr algn="l" fontAlgn="b"/>
                      <a:r>
                        <a:rPr lang="en-US" sz="1100" b="0" i="0" u="none" strike="noStrike">
                          <a:solidFill>
                            <a:srgbClr val="000000"/>
                          </a:solidFill>
                          <a:effectLst/>
                          <a:latin typeface="Calibri" panose="020F0502020204030204" pitchFamily="34" charset="0"/>
                        </a:rPr>
                        <a:t>minor growth</a:t>
                      </a:r>
                    </a:p>
                  </a:txBody>
                  <a:tcPr marL="9525" marR="9525" marT="9525" marB="0" anchor="b">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DD7EE"/>
                    </a:solidFill>
                  </a:tcPr>
                </a:tc>
                <a:extLst>
                  <a:ext uri="{0D108BD9-81ED-4DB2-BD59-A6C34878D82A}">
                    <a16:rowId xmlns:a16="http://schemas.microsoft.com/office/drawing/2014/main" val="1172038095"/>
                  </a:ext>
                </a:extLst>
              </a:tr>
              <a:tr h="190500">
                <a:tc>
                  <a:txBody>
                    <a:bodyPr/>
                    <a:lstStyle/>
                    <a:p>
                      <a:pPr algn="l" fontAlgn="b"/>
                      <a:r>
                        <a:rPr lang="en-US" sz="1100" b="0" i="0" u="none" strike="noStrike">
                          <a:solidFill>
                            <a:srgbClr val="000000"/>
                          </a:solidFill>
                          <a:effectLst/>
                          <a:latin typeface="Calibri" panose="020F0502020204030204" pitchFamily="34" charset="0"/>
                        </a:rPr>
                        <a:t>MT</a:t>
                      </a:r>
                    </a:p>
                  </a:txBody>
                  <a:tcPr marL="9525" marR="9525" marT="9525" marB="0" anchor="b">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DEBF7"/>
                    </a:solidFill>
                  </a:tcPr>
                </a:tc>
                <a:tc>
                  <a:txBody>
                    <a:bodyPr/>
                    <a:lstStyle/>
                    <a:p>
                      <a:pPr algn="l" fontAlgn="b"/>
                      <a:r>
                        <a:rPr lang="en-US" sz="1100" b="0" i="0" u="none" strike="noStrike">
                          <a:solidFill>
                            <a:srgbClr val="000000"/>
                          </a:solidFill>
                          <a:effectLst/>
                          <a:latin typeface="Calibri" panose="020F0502020204030204" pitchFamily="34" charset="0"/>
                        </a:rPr>
                        <a:t>non-existent</a:t>
                      </a:r>
                    </a:p>
                  </a:txBody>
                  <a:tcPr marL="9525" marR="9525" marT="9525"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DEBF7"/>
                    </a:solidFill>
                  </a:tcPr>
                </a:tc>
                <a:tc>
                  <a:txBody>
                    <a:bodyPr/>
                    <a:lstStyle/>
                    <a:p>
                      <a:pPr algn="l" fontAlgn="b"/>
                      <a:r>
                        <a:rPr lang="en-US" sz="1100" b="0" i="0" u="none" strike="noStrike">
                          <a:solidFill>
                            <a:srgbClr val="000000"/>
                          </a:solidFill>
                          <a:effectLst/>
                          <a:latin typeface="Calibri" panose="020F0502020204030204" pitchFamily="34" charset="0"/>
                        </a:rPr>
                        <a:t>non-existent</a:t>
                      </a:r>
                    </a:p>
                  </a:txBody>
                  <a:tcPr marL="9525" marR="9525" marT="9525"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DEBF7"/>
                    </a:solidFill>
                  </a:tcPr>
                </a:tc>
                <a:tc>
                  <a:txBody>
                    <a:bodyPr/>
                    <a:lstStyle/>
                    <a:p>
                      <a:pPr algn="l" fontAlgn="b"/>
                      <a:r>
                        <a:rPr lang="en-US" sz="1100" b="0" i="0" u="none" strike="noStrike">
                          <a:solidFill>
                            <a:srgbClr val="000000"/>
                          </a:solidFill>
                          <a:effectLst/>
                          <a:latin typeface="Calibri" panose="020F0502020204030204" pitchFamily="34" charset="0"/>
                        </a:rPr>
                        <a:t>unchanged</a:t>
                      </a:r>
                    </a:p>
                  </a:txBody>
                  <a:tcPr marL="9525" marR="9525" marT="9525"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DEBF7"/>
                    </a:solidFill>
                  </a:tcPr>
                </a:tc>
                <a:tc>
                  <a:txBody>
                    <a:bodyPr/>
                    <a:lstStyle/>
                    <a:p>
                      <a:pPr algn="l" fontAlgn="b"/>
                      <a:r>
                        <a:rPr lang="en-US" sz="1100" b="0" i="0" u="none" strike="noStrike">
                          <a:solidFill>
                            <a:srgbClr val="000000"/>
                          </a:solidFill>
                          <a:effectLst/>
                          <a:latin typeface="Calibri" panose="020F0502020204030204" pitchFamily="34" charset="0"/>
                        </a:rPr>
                        <a:t>unchanged</a:t>
                      </a:r>
                    </a:p>
                  </a:txBody>
                  <a:tcPr marL="9525" marR="9525" marT="9525" marB="0" anchor="b">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DEBF7"/>
                    </a:solidFill>
                  </a:tcPr>
                </a:tc>
                <a:extLst>
                  <a:ext uri="{0D108BD9-81ED-4DB2-BD59-A6C34878D82A}">
                    <a16:rowId xmlns:a16="http://schemas.microsoft.com/office/drawing/2014/main" val="3519477117"/>
                  </a:ext>
                </a:extLst>
              </a:tr>
              <a:tr h="190500">
                <a:tc>
                  <a:txBody>
                    <a:bodyPr/>
                    <a:lstStyle/>
                    <a:p>
                      <a:pPr algn="l" fontAlgn="b"/>
                      <a:r>
                        <a:rPr lang="en-US" sz="1100" b="0" i="0" u="none" strike="noStrike">
                          <a:solidFill>
                            <a:srgbClr val="000000"/>
                          </a:solidFill>
                          <a:effectLst/>
                          <a:latin typeface="Calibri" panose="020F0502020204030204" pitchFamily="34" charset="0"/>
                        </a:rPr>
                        <a:t>NL</a:t>
                      </a:r>
                    </a:p>
                  </a:txBody>
                  <a:tcPr marL="9525" marR="9525" marT="9525" marB="0" anchor="b">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DD7EE"/>
                    </a:solidFill>
                  </a:tcPr>
                </a:tc>
                <a:tc>
                  <a:txBody>
                    <a:bodyPr/>
                    <a:lstStyle/>
                    <a:p>
                      <a:pPr algn="l" fontAlgn="b"/>
                      <a:r>
                        <a:rPr lang="en-US" sz="1100" b="0" i="0" u="none" strike="noStrike">
                          <a:solidFill>
                            <a:srgbClr val="000000"/>
                          </a:solidFill>
                          <a:effectLst/>
                          <a:latin typeface="Calibri" panose="020F0502020204030204" pitchFamily="34" charset="0"/>
                        </a:rPr>
                        <a:t>moderate</a:t>
                      </a:r>
                    </a:p>
                  </a:txBody>
                  <a:tcPr marL="9525" marR="9525" marT="9525"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DD7EE"/>
                    </a:solidFill>
                  </a:tcPr>
                </a:tc>
                <a:tc>
                  <a:txBody>
                    <a:bodyPr/>
                    <a:lstStyle/>
                    <a:p>
                      <a:pPr algn="l" fontAlgn="b"/>
                      <a:r>
                        <a:rPr lang="en-US" sz="1100" b="0" i="0" u="none" strike="noStrike">
                          <a:solidFill>
                            <a:srgbClr val="000000"/>
                          </a:solidFill>
                          <a:effectLst/>
                          <a:latin typeface="Calibri" panose="020F0502020204030204" pitchFamily="34" charset="0"/>
                        </a:rPr>
                        <a:t>moderate</a:t>
                      </a:r>
                    </a:p>
                  </a:txBody>
                  <a:tcPr marL="9525" marR="9525" marT="9525"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DD7EE"/>
                    </a:solidFill>
                  </a:tcPr>
                </a:tc>
                <a:tc>
                  <a:txBody>
                    <a:bodyPr/>
                    <a:lstStyle/>
                    <a:p>
                      <a:pPr algn="l" fontAlgn="b"/>
                      <a:r>
                        <a:rPr lang="en-US" sz="1100" b="0" i="0" u="none" strike="noStrike">
                          <a:solidFill>
                            <a:srgbClr val="000000"/>
                          </a:solidFill>
                          <a:effectLst/>
                          <a:latin typeface="Calibri" panose="020F0502020204030204" pitchFamily="34" charset="0"/>
                        </a:rPr>
                        <a:t>unchanged</a:t>
                      </a:r>
                    </a:p>
                  </a:txBody>
                  <a:tcPr marL="9525" marR="9525" marT="9525"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DD7EE"/>
                    </a:solidFill>
                  </a:tcPr>
                </a:tc>
                <a:tc>
                  <a:txBody>
                    <a:bodyPr/>
                    <a:lstStyle/>
                    <a:p>
                      <a:pPr algn="l" fontAlgn="b"/>
                      <a:r>
                        <a:rPr lang="en-US" sz="1100" b="0" i="0" u="none" strike="noStrike">
                          <a:solidFill>
                            <a:srgbClr val="000000"/>
                          </a:solidFill>
                          <a:effectLst/>
                          <a:latin typeface="Calibri" panose="020F0502020204030204" pitchFamily="34" charset="0"/>
                        </a:rPr>
                        <a:t>large growth</a:t>
                      </a:r>
                    </a:p>
                  </a:txBody>
                  <a:tcPr marL="9525" marR="9525" marT="9525" marB="0" anchor="b">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DD7EE"/>
                    </a:solidFill>
                  </a:tcPr>
                </a:tc>
                <a:extLst>
                  <a:ext uri="{0D108BD9-81ED-4DB2-BD59-A6C34878D82A}">
                    <a16:rowId xmlns:a16="http://schemas.microsoft.com/office/drawing/2014/main" val="1752058549"/>
                  </a:ext>
                </a:extLst>
              </a:tr>
              <a:tr h="190500">
                <a:tc>
                  <a:txBody>
                    <a:bodyPr/>
                    <a:lstStyle/>
                    <a:p>
                      <a:pPr algn="l" fontAlgn="b"/>
                      <a:r>
                        <a:rPr lang="en-US" sz="1100" b="0" i="0" u="none" strike="noStrike">
                          <a:solidFill>
                            <a:srgbClr val="000000"/>
                          </a:solidFill>
                          <a:effectLst/>
                          <a:latin typeface="Calibri" panose="020F0502020204030204" pitchFamily="34" charset="0"/>
                        </a:rPr>
                        <a:t>PL</a:t>
                      </a:r>
                    </a:p>
                  </a:txBody>
                  <a:tcPr marL="9525" marR="9525" marT="9525" marB="0" anchor="b">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DEBF7"/>
                    </a:solidFill>
                  </a:tcPr>
                </a:tc>
                <a:tc>
                  <a:txBody>
                    <a:bodyPr/>
                    <a:lstStyle/>
                    <a:p>
                      <a:pPr algn="l" fontAlgn="b"/>
                      <a:r>
                        <a:rPr lang="en-US" sz="1100" b="0" i="0" u="none" strike="noStrike">
                          <a:solidFill>
                            <a:srgbClr val="000000"/>
                          </a:solidFill>
                          <a:effectLst/>
                          <a:latin typeface="Calibri" panose="020F0502020204030204" pitchFamily="34" charset="0"/>
                        </a:rPr>
                        <a:t>preliminary</a:t>
                      </a:r>
                    </a:p>
                  </a:txBody>
                  <a:tcPr marL="9525" marR="9525" marT="9525"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DEBF7"/>
                    </a:solidFill>
                  </a:tcPr>
                </a:tc>
                <a:tc>
                  <a:txBody>
                    <a:bodyPr/>
                    <a:lstStyle/>
                    <a:p>
                      <a:pPr algn="l" fontAlgn="b"/>
                      <a:r>
                        <a:rPr lang="en-US" sz="1100" b="0" i="0" u="none" strike="noStrike">
                          <a:solidFill>
                            <a:srgbClr val="000000"/>
                          </a:solidFill>
                          <a:effectLst/>
                          <a:latin typeface="Calibri" panose="020F0502020204030204" pitchFamily="34" charset="0"/>
                        </a:rPr>
                        <a:t>preliminary</a:t>
                      </a:r>
                    </a:p>
                  </a:txBody>
                  <a:tcPr marL="9525" marR="9525" marT="9525"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DEBF7"/>
                    </a:solidFill>
                  </a:tcPr>
                </a:tc>
                <a:tc>
                  <a:txBody>
                    <a:bodyPr/>
                    <a:lstStyle/>
                    <a:p>
                      <a:pPr algn="l" fontAlgn="b"/>
                      <a:r>
                        <a:rPr lang="en-US" sz="1100" b="0" i="0" u="none" strike="noStrike">
                          <a:solidFill>
                            <a:srgbClr val="000000"/>
                          </a:solidFill>
                          <a:effectLst/>
                          <a:latin typeface="Calibri" panose="020F0502020204030204" pitchFamily="34" charset="0"/>
                        </a:rPr>
                        <a:t>unchanged</a:t>
                      </a:r>
                    </a:p>
                  </a:txBody>
                  <a:tcPr marL="9525" marR="9525" marT="9525"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DEBF7"/>
                    </a:solidFill>
                  </a:tcPr>
                </a:tc>
                <a:tc>
                  <a:txBody>
                    <a:bodyPr/>
                    <a:lstStyle/>
                    <a:p>
                      <a:pPr algn="l" fontAlgn="b"/>
                      <a:r>
                        <a:rPr lang="en-US" sz="1100" b="0" i="0" u="none" strike="noStrike">
                          <a:solidFill>
                            <a:srgbClr val="000000"/>
                          </a:solidFill>
                          <a:effectLst/>
                          <a:latin typeface="Calibri" panose="020F0502020204030204" pitchFamily="34" charset="0"/>
                        </a:rPr>
                        <a:t>slow growth</a:t>
                      </a:r>
                    </a:p>
                  </a:txBody>
                  <a:tcPr marL="9525" marR="9525" marT="9525" marB="0" anchor="b">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DEBF7"/>
                    </a:solidFill>
                  </a:tcPr>
                </a:tc>
                <a:extLst>
                  <a:ext uri="{0D108BD9-81ED-4DB2-BD59-A6C34878D82A}">
                    <a16:rowId xmlns:a16="http://schemas.microsoft.com/office/drawing/2014/main" val="3362170739"/>
                  </a:ext>
                </a:extLst>
              </a:tr>
              <a:tr h="190500">
                <a:tc>
                  <a:txBody>
                    <a:bodyPr/>
                    <a:lstStyle/>
                    <a:p>
                      <a:pPr algn="l" fontAlgn="b"/>
                      <a:r>
                        <a:rPr lang="en-US" sz="1100" b="0" i="0" u="none" strike="noStrike">
                          <a:solidFill>
                            <a:srgbClr val="000000"/>
                          </a:solidFill>
                          <a:effectLst/>
                          <a:latin typeface="Calibri" panose="020F0502020204030204" pitchFamily="34" charset="0"/>
                        </a:rPr>
                        <a:t>PT</a:t>
                      </a:r>
                    </a:p>
                  </a:txBody>
                  <a:tcPr marL="9525" marR="9525" marT="9525" marB="0" anchor="b">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DD7EE"/>
                    </a:solidFill>
                  </a:tcPr>
                </a:tc>
                <a:tc>
                  <a:txBody>
                    <a:bodyPr/>
                    <a:lstStyle/>
                    <a:p>
                      <a:pPr algn="l" fontAlgn="b"/>
                      <a:r>
                        <a:rPr lang="en-US" sz="1100" b="0" i="0" u="none" strike="noStrike">
                          <a:solidFill>
                            <a:srgbClr val="000000"/>
                          </a:solidFill>
                          <a:effectLst/>
                          <a:latin typeface="Calibri" panose="020F0502020204030204" pitchFamily="34" charset="0"/>
                        </a:rPr>
                        <a:t>preliminary</a:t>
                      </a:r>
                    </a:p>
                  </a:txBody>
                  <a:tcPr marL="9525" marR="9525" marT="9525"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DD7EE"/>
                    </a:solidFill>
                  </a:tcPr>
                </a:tc>
                <a:tc>
                  <a:txBody>
                    <a:bodyPr/>
                    <a:lstStyle/>
                    <a:p>
                      <a:pPr algn="l" fontAlgn="b"/>
                      <a:r>
                        <a:rPr lang="en-US" sz="1100" b="0" i="0" u="none" strike="noStrike">
                          <a:solidFill>
                            <a:srgbClr val="000000"/>
                          </a:solidFill>
                          <a:effectLst/>
                          <a:latin typeface="Calibri" panose="020F0502020204030204" pitchFamily="34" charset="0"/>
                        </a:rPr>
                        <a:t>preliminary</a:t>
                      </a:r>
                    </a:p>
                  </a:txBody>
                  <a:tcPr marL="9525" marR="9525" marT="9525"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DD7EE"/>
                    </a:solidFill>
                  </a:tcPr>
                </a:tc>
                <a:tc>
                  <a:txBody>
                    <a:bodyPr/>
                    <a:lstStyle/>
                    <a:p>
                      <a:pPr algn="l" fontAlgn="b"/>
                      <a:r>
                        <a:rPr lang="en-US" sz="1100" b="0" i="0" u="none" strike="noStrike">
                          <a:solidFill>
                            <a:srgbClr val="000000"/>
                          </a:solidFill>
                          <a:effectLst/>
                          <a:latin typeface="Calibri" panose="020F0502020204030204" pitchFamily="34" charset="0"/>
                        </a:rPr>
                        <a:t>small growth</a:t>
                      </a:r>
                    </a:p>
                  </a:txBody>
                  <a:tcPr marL="9525" marR="9525" marT="9525"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DD7EE"/>
                    </a:solidFill>
                  </a:tcPr>
                </a:tc>
                <a:tc>
                  <a:txBody>
                    <a:bodyPr/>
                    <a:lstStyle/>
                    <a:p>
                      <a:pPr algn="l" fontAlgn="b"/>
                      <a:r>
                        <a:rPr lang="en-US" sz="1100" b="0" i="0" u="none" strike="noStrike">
                          <a:solidFill>
                            <a:srgbClr val="000000"/>
                          </a:solidFill>
                          <a:effectLst/>
                          <a:latin typeface="Calibri" panose="020F0502020204030204" pitchFamily="34" charset="0"/>
                        </a:rPr>
                        <a:t>very slow growth</a:t>
                      </a:r>
                    </a:p>
                  </a:txBody>
                  <a:tcPr marL="9525" marR="9525" marT="9525" marB="0" anchor="b">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DD7EE"/>
                    </a:solidFill>
                  </a:tcPr>
                </a:tc>
                <a:extLst>
                  <a:ext uri="{0D108BD9-81ED-4DB2-BD59-A6C34878D82A}">
                    <a16:rowId xmlns:a16="http://schemas.microsoft.com/office/drawing/2014/main" val="285549030"/>
                  </a:ext>
                </a:extLst>
              </a:tr>
              <a:tr h="571500">
                <a:tc>
                  <a:txBody>
                    <a:bodyPr/>
                    <a:lstStyle/>
                    <a:p>
                      <a:pPr algn="l" fontAlgn="b"/>
                      <a:r>
                        <a:rPr lang="en-US" sz="1100" b="0" i="0" u="none" strike="noStrike">
                          <a:solidFill>
                            <a:srgbClr val="000000"/>
                          </a:solidFill>
                          <a:effectLst/>
                          <a:latin typeface="Calibri" panose="020F0502020204030204" pitchFamily="34" charset="0"/>
                        </a:rPr>
                        <a:t>RO</a:t>
                      </a:r>
                    </a:p>
                  </a:txBody>
                  <a:tcPr marL="9525" marR="9525" marT="9525" marB="0" anchor="b">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DEBF7"/>
                    </a:solidFill>
                  </a:tcPr>
                </a:tc>
                <a:tc>
                  <a:txBody>
                    <a:bodyPr/>
                    <a:lstStyle/>
                    <a:p>
                      <a:pPr algn="l" fontAlgn="b"/>
                      <a:r>
                        <a:rPr lang="en-US" sz="1100" b="0" i="0" u="none" strike="noStrike">
                          <a:solidFill>
                            <a:srgbClr val="000000"/>
                          </a:solidFill>
                          <a:effectLst/>
                          <a:latin typeface="Calibri" panose="020F0502020204030204" pitchFamily="34" charset="0"/>
                        </a:rPr>
                        <a:t>preliminary</a:t>
                      </a:r>
                    </a:p>
                  </a:txBody>
                  <a:tcPr marL="9525" marR="9525" marT="9525"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DEBF7"/>
                    </a:solidFill>
                  </a:tcPr>
                </a:tc>
                <a:tc>
                  <a:txBody>
                    <a:bodyPr/>
                    <a:lstStyle/>
                    <a:p>
                      <a:pPr algn="l" fontAlgn="b"/>
                      <a:r>
                        <a:rPr lang="en-US" sz="1100" b="0" i="0" u="none" strike="noStrike">
                          <a:solidFill>
                            <a:srgbClr val="000000"/>
                          </a:solidFill>
                          <a:effectLst/>
                          <a:latin typeface="Calibri" panose="020F0502020204030204" pitchFamily="34" charset="0"/>
                        </a:rPr>
                        <a:t>preliminary</a:t>
                      </a:r>
                    </a:p>
                  </a:txBody>
                  <a:tcPr marL="9525" marR="9525" marT="9525"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DEBF7"/>
                    </a:solidFill>
                  </a:tcPr>
                </a:tc>
                <a:tc>
                  <a:txBody>
                    <a:bodyPr/>
                    <a:lstStyle/>
                    <a:p>
                      <a:pPr algn="l" fontAlgn="b"/>
                      <a:r>
                        <a:rPr lang="en-US" sz="1100" b="0" i="0" u="none" strike="noStrike">
                          <a:solidFill>
                            <a:srgbClr val="000000"/>
                          </a:solidFill>
                          <a:effectLst/>
                          <a:latin typeface="Calibri" panose="020F0502020204030204" pitchFamily="34" charset="0"/>
                        </a:rPr>
                        <a:t>unchanged</a:t>
                      </a:r>
                    </a:p>
                  </a:txBody>
                  <a:tcPr marL="9525" marR="9525" marT="9525"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DEBF7"/>
                    </a:solidFill>
                  </a:tcPr>
                </a:tc>
                <a:tc>
                  <a:txBody>
                    <a:bodyPr/>
                    <a:lstStyle/>
                    <a:p>
                      <a:pPr algn="l" fontAlgn="b"/>
                      <a:r>
                        <a:rPr lang="en-US" sz="1100" b="0" i="0" u="none" strike="noStrike">
                          <a:solidFill>
                            <a:srgbClr val="000000"/>
                          </a:solidFill>
                          <a:effectLst/>
                          <a:latin typeface="Calibri" panose="020F0502020204030204" pitchFamily="34" charset="0"/>
                        </a:rPr>
                        <a:t>unchanged (condition have somewhat improved)</a:t>
                      </a:r>
                    </a:p>
                  </a:txBody>
                  <a:tcPr marL="9525" marR="9525" marT="9525" marB="0" anchor="b">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DEBF7"/>
                    </a:solidFill>
                  </a:tcPr>
                </a:tc>
                <a:extLst>
                  <a:ext uri="{0D108BD9-81ED-4DB2-BD59-A6C34878D82A}">
                    <a16:rowId xmlns:a16="http://schemas.microsoft.com/office/drawing/2014/main" val="1539002051"/>
                  </a:ext>
                </a:extLst>
              </a:tr>
              <a:tr h="190500">
                <a:tc>
                  <a:txBody>
                    <a:bodyPr/>
                    <a:lstStyle/>
                    <a:p>
                      <a:pPr algn="l" fontAlgn="b"/>
                      <a:r>
                        <a:rPr lang="en-US" sz="1100" b="0" i="0" u="none" strike="noStrike">
                          <a:solidFill>
                            <a:srgbClr val="000000"/>
                          </a:solidFill>
                          <a:effectLst/>
                          <a:latin typeface="Calibri" panose="020F0502020204030204" pitchFamily="34" charset="0"/>
                        </a:rPr>
                        <a:t>SK</a:t>
                      </a:r>
                    </a:p>
                  </a:txBody>
                  <a:tcPr marL="9525" marR="9525" marT="9525" marB="0" anchor="b">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DD7EE"/>
                    </a:solidFill>
                  </a:tcPr>
                </a:tc>
                <a:tc>
                  <a:txBody>
                    <a:bodyPr/>
                    <a:lstStyle/>
                    <a:p>
                      <a:pPr algn="l" fontAlgn="b"/>
                      <a:r>
                        <a:rPr lang="en-US" sz="1100" b="0" i="0" u="none" strike="noStrike">
                          <a:solidFill>
                            <a:srgbClr val="000000"/>
                          </a:solidFill>
                          <a:effectLst/>
                          <a:latin typeface="Calibri" panose="020F0502020204030204" pitchFamily="34" charset="0"/>
                        </a:rPr>
                        <a:t>moderate</a:t>
                      </a:r>
                    </a:p>
                  </a:txBody>
                  <a:tcPr marL="9525" marR="9525" marT="9525"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DD7EE"/>
                    </a:solidFill>
                  </a:tcPr>
                </a:tc>
                <a:tc>
                  <a:txBody>
                    <a:bodyPr/>
                    <a:lstStyle/>
                    <a:p>
                      <a:pPr algn="l" fontAlgn="b"/>
                      <a:r>
                        <a:rPr lang="en-US" sz="1100" b="0" i="0" u="none" strike="noStrike">
                          <a:solidFill>
                            <a:srgbClr val="000000"/>
                          </a:solidFill>
                          <a:effectLst/>
                          <a:latin typeface="Calibri" panose="020F0502020204030204" pitchFamily="34" charset="0"/>
                        </a:rPr>
                        <a:t>moderate</a:t>
                      </a:r>
                    </a:p>
                  </a:txBody>
                  <a:tcPr marL="9525" marR="9525" marT="9525"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DD7EE"/>
                    </a:solidFill>
                  </a:tcPr>
                </a:tc>
                <a:tc>
                  <a:txBody>
                    <a:bodyPr/>
                    <a:lstStyle/>
                    <a:p>
                      <a:pPr algn="l" fontAlgn="b"/>
                      <a:r>
                        <a:rPr lang="en-US" sz="1100" b="0" i="0" u="none" strike="noStrike">
                          <a:solidFill>
                            <a:srgbClr val="000000"/>
                          </a:solidFill>
                          <a:effectLst/>
                          <a:latin typeface="Calibri" panose="020F0502020204030204" pitchFamily="34" charset="0"/>
                        </a:rPr>
                        <a:t>growth</a:t>
                      </a:r>
                    </a:p>
                  </a:txBody>
                  <a:tcPr marL="9525" marR="9525" marT="9525"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DD7EE"/>
                    </a:solidFill>
                  </a:tcPr>
                </a:tc>
                <a:tc>
                  <a:txBody>
                    <a:bodyPr/>
                    <a:lstStyle/>
                    <a:p>
                      <a:pPr algn="l" fontAlgn="b"/>
                      <a:r>
                        <a:rPr lang="en-US" sz="1100" b="0" i="0" u="none" strike="noStrike">
                          <a:solidFill>
                            <a:srgbClr val="000000"/>
                          </a:solidFill>
                          <a:effectLst/>
                          <a:latin typeface="Calibri" panose="020F0502020204030204" pitchFamily="34" charset="0"/>
                        </a:rPr>
                        <a:t>large growth</a:t>
                      </a:r>
                    </a:p>
                  </a:txBody>
                  <a:tcPr marL="9525" marR="9525" marT="9525" marB="0" anchor="b">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DD7EE"/>
                    </a:solidFill>
                  </a:tcPr>
                </a:tc>
                <a:extLst>
                  <a:ext uri="{0D108BD9-81ED-4DB2-BD59-A6C34878D82A}">
                    <a16:rowId xmlns:a16="http://schemas.microsoft.com/office/drawing/2014/main" val="729083811"/>
                  </a:ext>
                </a:extLst>
              </a:tr>
              <a:tr h="190500">
                <a:tc>
                  <a:txBody>
                    <a:bodyPr/>
                    <a:lstStyle/>
                    <a:p>
                      <a:pPr algn="l" fontAlgn="b"/>
                      <a:r>
                        <a:rPr lang="en-US" sz="1100" b="0" i="0" u="none" strike="noStrike">
                          <a:solidFill>
                            <a:srgbClr val="000000"/>
                          </a:solidFill>
                          <a:effectLst/>
                          <a:latin typeface="Calibri" panose="020F0502020204030204" pitchFamily="34" charset="0"/>
                        </a:rPr>
                        <a:t>SI</a:t>
                      </a:r>
                    </a:p>
                  </a:txBody>
                  <a:tcPr marL="9525" marR="9525" marT="9525" marB="0" anchor="b">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DEBF7"/>
                    </a:solidFill>
                  </a:tcPr>
                </a:tc>
                <a:tc>
                  <a:txBody>
                    <a:bodyPr/>
                    <a:lstStyle/>
                    <a:p>
                      <a:pPr algn="l" fontAlgn="b"/>
                      <a:r>
                        <a:rPr lang="en-US" sz="1100" b="0" i="0" u="none" strike="noStrike">
                          <a:solidFill>
                            <a:srgbClr val="000000"/>
                          </a:solidFill>
                          <a:effectLst/>
                          <a:latin typeface="Calibri" panose="020F0502020204030204" pitchFamily="34" charset="0"/>
                        </a:rPr>
                        <a:t>preliminary</a:t>
                      </a:r>
                    </a:p>
                  </a:txBody>
                  <a:tcPr marL="9525" marR="9525" marT="9525"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DEBF7"/>
                    </a:solidFill>
                  </a:tcPr>
                </a:tc>
                <a:tc>
                  <a:txBody>
                    <a:bodyPr/>
                    <a:lstStyle/>
                    <a:p>
                      <a:pPr algn="l" fontAlgn="b"/>
                      <a:r>
                        <a:rPr lang="en-US" sz="1100" b="0" i="0" u="none" strike="noStrike">
                          <a:solidFill>
                            <a:srgbClr val="000000"/>
                          </a:solidFill>
                          <a:effectLst/>
                          <a:latin typeface="Calibri" panose="020F0502020204030204" pitchFamily="34" charset="0"/>
                        </a:rPr>
                        <a:t>preliminary</a:t>
                      </a:r>
                    </a:p>
                  </a:txBody>
                  <a:tcPr marL="9525" marR="9525" marT="9525"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DEBF7"/>
                    </a:solidFill>
                  </a:tcPr>
                </a:tc>
                <a:tc>
                  <a:txBody>
                    <a:bodyPr/>
                    <a:lstStyle/>
                    <a:p>
                      <a:pPr algn="l" fontAlgn="b"/>
                      <a:r>
                        <a:rPr lang="en-US" sz="1100" b="0" i="0" u="none" strike="noStrike">
                          <a:solidFill>
                            <a:srgbClr val="000000"/>
                          </a:solidFill>
                          <a:effectLst/>
                          <a:latin typeface="Calibri" panose="020F0502020204030204" pitchFamily="34" charset="0"/>
                        </a:rPr>
                        <a:t>slight growth</a:t>
                      </a:r>
                    </a:p>
                  </a:txBody>
                  <a:tcPr marL="9525" marR="9525" marT="9525"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DEBF7"/>
                    </a:solidFill>
                  </a:tcPr>
                </a:tc>
                <a:tc>
                  <a:txBody>
                    <a:bodyPr/>
                    <a:lstStyle/>
                    <a:p>
                      <a:pPr algn="l" fontAlgn="b"/>
                      <a:r>
                        <a:rPr lang="en-US" sz="1100" b="0" i="0" u="none" strike="noStrike">
                          <a:solidFill>
                            <a:srgbClr val="000000"/>
                          </a:solidFill>
                          <a:effectLst/>
                          <a:latin typeface="Calibri" panose="020F0502020204030204" pitchFamily="34" charset="0"/>
                        </a:rPr>
                        <a:t>slight growth</a:t>
                      </a:r>
                    </a:p>
                  </a:txBody>
                  <a:tcPr marL="9525" marR="9525" marT="9525" marB="0" anchor="b">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DEBF7"/>
                    </a:solidFill>
                  </a:tcPr>
                </a:tc>
                <a:extLst>
                  <a:ext uri="{0D108BD9-81ED-4DB2-BD59-A6C34878D82A}">
                    <a16:rowId xmlns:a16="http://schemas.microsoft.com/office/drawing/2014/main" val="3560923981"/>
                  </a:ext>
                </a:extLst>
              </a:tr>
              <a:tr h="190500">
                <a:tc>
                  <a:txBody>
                    <a:bodyPr/>
                    <a:lstStyle/>
                    <a:p>
                      <a:pPr algn="l" fontAlgn="b"/>
                      <a:r>
                        <a:rPr lang="en-US" sz="1100" b="0" i="0" u="none" strike="noStrike">
                          <a:solidFill>
                            <a:srgbClr val="000000"/>
                          </a:solidFill>
                          <a:effectLst/>
                          <a:latin typeface="Calibri" panose="020F0502020204030204" pitchFamily="34" charset="0"/>
                        </a:rPr>
                        <a:t>ES</a:t>
                      </a:r>
                    </a:p>
                  </a:txBody>
                  <a:tcPr marL="9525" marR="9525" marT="9525" marB="0" anchor="b">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DD7EE"/>
                    </a:solidFill>
                  </a:tcPr>
                </a:tc>
                <a:tc>
                  <a:txBody>
                    <a:bodyPr/>
                    <a:lstStyle/>
                    <a:p>
                      <a:pPr algn="l" fontAlgn="b"/>
                      <a:r>
                        <a:rPr lang="en-US" sz="1100" b="0" i="0" u="none" strike="noStrike">
                          <a:solidFill>
                            <a:srgbClr val="000000"/>
                          </a:solidFill>
                          <a:effectLst/>
                          <a:latin typeface="Calibri" panose="020F0502020204030204" pitchFamily="34" charset="0"/>
                        </a:rPr>
                        <a:t>moderate</a:t>
                      </a:r>
                    </a:p>
                  </a:txBody>
                  <a:tcPr marL="9525" marR="9525" marT="9525"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DD7EE"/>
                    </a:solidFill>
                  </a:tcPr>
                </a:tc>
                <a:tc>
                  <a:txBody>
                    <a:bodyPr/>
                    <a:lstStyle/>
                    <a:p>
                      <a:pPr algn="l" fontAlgn="b"/>
                      <a:r>
                        <a:rPr lang="en-US" sz="1100" b="0" i="0" u="none" strike="noStrike">
                          <a:solidFill>
                            <a:srgbClr val="000000"/>
                          </a:solidFill>
                          <a:effectLst/>
                          <a:latin typeface="Calibri" panose="020F0502020204030204" pitchFamily="34" charset="0"/>
                        </a:rPr>
                        <a:t>well developed</a:t>
                      </a:r>
                    </a:p>
                  </a:txBody>
                  <a:tcPr marL="9525" marR="9525" marT="9525"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DD7EE"/>
                    </a:solidFill>
                  </a:tcPr>
                </a:tc>
                <a:tc>
                  <a:txBody>
                    <a:bodyPr/>
                    <a:lstStyle/>
                    <a:p>
                      <a:pPr algn="l" fontAlgn="b"/>
                      <a:r>
                        <a:rPr lang="en-US" sz="1100" b="0" i="0" u="none" strike="noStrike">
                          <a:solidFill>
                            <a:srgbClr val="000000"/>
                          </a:solidFill>
                          <a:effectLst/>
                          <a:latin typeface="Calibri" panose="020F0502020204030204" pitchFamily="34" charset="0"/>
                        </a:rPr>
                        <a:t>n/a</a:t>
                      </a:r>
                    </a:p>
                  </a:txBody>
                  <a:tcPr marL="9525" marR="9525" marT="9525"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DD7EE"/>
                    </a:solidFill>
                  </a:tcPr>
                </a:tc>
                <a:tc>
                  <a:txBody>
                    <a:bodyPr/>
                    <a:lstStyle/>
                    <a:p>
                      <a:pPr algn="l" fontAlgn="b"/>
                      <a:r>
                        <a:rPr lang="en-US" sz="1100" b="0" i="0" u="none" strike="noStrike">
                          <a:solidFill>
                            <a:srgbClr val="000000"/>
                          </a:solidFill>
                          <a:effectLst/>
                          <a:latin typeface="Calibri" panose="020F0502020204030204" pitchFamily="34" charset="0"/>
                        </a:rPr>
                        <a:t>growth</a:t>
                      </a:r>
                    </a:p>
                  </a:txBody>
                  <a:tcPr marL="9525" marR="9525" marT="9525" marB="0" anchor="b">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DD7EE"/>
                    </a:solidFill>
                  </a:tcPr>
                </a:tc>
                <a:extLst>
                  <a:ext uri="{0D108BD9-81ED-4DB2-BD59-A6C34878D82A}">
                    <a16:rowId xmlns:a16="http://schemas.microsoft.com/office/drawing/2014/main" val="1867921270"/>
                  </a:ext>
                </a:extLst>
              </a:tr>
              <a:tr h="190500">
                <a:tc>
                  <a:txBody>
                    <a:bodyPr/>
                    <a:lstStyle/>
                    <a:p>
                      <a:pPr algn="l" fontAlgn="b"/>
                      <a:r>
                        <a:rPr lang="en-US" sz="1100" b="0" i="0" u="none" strike="noStrike">
                          <a:solidFill>
                            <a:srgbClr val="000000"/>
                          </a:solidFill>
                          <a:effectLst/>
                          <a:latin typeface="Calibri" panose="020F0502020204030204" pitchFamily="34" charset="0"/>
                        </a:rPr>
                        <a:t>SE</a:t>
                      </a:r>
                    </a:p>
                  </a:txBody>
                  <a:tcPr marL="9525" marR="9525" marT="9525" marB="0" anchor="b">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DEBF7"/>
                    </a:solidFill>
                  </a:tcPr>
                </a:tc>
                <a:tc>
                  <a:txBody>
                    <a:bodyPr/>
                    <a:lstStyle/>
                    <a:p>
                      <a:pPr algn="l" fontAlgn="b"/>
                      <a:r>
                        <a:rPr lang="en-US" sz="1100" b="0" i="0" u="none" strike="noStrike">
                          <a:solidFill>
                            <a:srgbClr val="000000"/>
                          </a:solidFill>
                          <a:effectLst/>
                          <a:latin typeface="Calibri" panose="020F0502020204030204" pitchFamily="34" charset="0"/>
                        </a:rPr>
                        <a:t>preliminary</a:t>
                      </a:r>
                    </a:p>
                  </a:txBody>
                  <a:tcPr marL="9525" marR="9525" marT="9525"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DEBF7"/>
                    </a:solidFill>
                  </a:tcPr>
                </a:tc>
                <a:tc>
                  <a:txBody>
                    <a:bodyPr/>
                    <a:lstStyle/>
                    <a:p>
                      <a:pPr algn="l" fontAlgn="b"/>
                      <a:r>
                        <a:rPr lang="en-US" sz="1100" b="0" i="0" u="none" strike="noStrike">
                          <a:solidFill>
                            <a:srgbClr val="000000"/>
                          </a:solidFill>
                          <a:effectLst/>
                          <a:latin typeface="Calibri" panose="020F0502020204030204" pitchFamily="34" charset="0"/>
                        </a:rPr>
                        <a:t>moderate</a:t>
                      </a:r>
                    </a:p>
                  </a:txBody>
                  <a:tcPr marL="9525" marR="9525" marT="9525"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DEBF7"/>
                    </a:solidFill>
                  </a:tcPr>
                </a:tc>
                <a:tc>
                  <a:txBody>
                    <a:bodyPr/>
                    <a:lstStyle/>
                    <a:p>
                      <a:pPr algn="l" fontAlgn="b"/>
                      <a:r>
                        <a:rPr lang="en-US" sz="1100" b="0" i="0" u="none" strike="noStrike">
                          <a:solidFill>
                            <a:srgbClr val="000000"/>
                          </a:solidFill>
                          <a:effectLst/>
                          <a:latin typeface="Calibri" panose="020F0502020204030204" pitchFamily="34" charset="0"/>
                        </a:rPr>
                        <a:t>slight growth</a:t>
                      </a:r>
                    </a:p>
                  </a:txBody>
                  <a:tcPr marL="9525" marR="9525" marT="9525"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DEBF7"/>
                    </a:solidFill>
                  </a:tcPr>
                </a:tc>
                <a:tc>
                  <a:txBody>
                    <a:bodyPr/>
                    <a:lstStyle/>
                    <a:p>
                      <a:pPr algn="l" fontAlgn="b"/>
                      <a:r>
                        <a:rPr lang="en-US" sz="1100" b="0" i="0" u="none" strike="noStrike">
                          <a:solidFill>
                            <a:srgbClr val="000000"/>
                          </a:solidFill>
                          <a:effectLst/>
                          <a:latin typeface="Calibri" panose="020F0502020204030204" pitchFamily="34" charset="0"/>
                        </a:rPr>
                        <a:t>decrease</a:t>
                      </a:r>
                    </a:p>
                  </a:txBody>
                  <a:tcPr marL="9525" marR="9525" marT="9525" marB="0" anchor="b">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DEBF7"/>
                    </a:solidFill>
                  </a:tcPr>
                </a:tc>
                <a:extLst>
                  <a:ext uri="{0D108BD9-81ED-4DB2-BD59-A6C34878D82A}">
                    <a16:rowId xmlns:a16="http://schemas.microsoft.com/office/drawing/2014/main" val="683506657"/>
                  </a:ext>
                </a:extLst>
              </a:tr>
              <a:tr h="190500">
                <a:tc>
                  <a:txBody>
                    <a:bodyPr/>
                    <a:lstStyle/>
                    <a:p>
                      <a:pPr algn="l" fontAlgn="b"/>
                      <a:r>
                        <a:rPr lang="en-US" sz="1100" b="0" i="0" u="none" strike="noStrike">
                          <a:solidFill>
                            <a:srgbClr val="000000"/>
                          </a:solidFill>
                          <a:effectLst/>
                          <a:latin typeface="Calibri" panose="020F0502020204030204" pitchFamily="34" charset="0"/>
                        </a:rPr>
                        <a:t>UK</a:t>
                      </a:r>
                    </a:p>
                  </a:txBody>
                  <a:tcPr marL="9525" marR="9525" marT="9525" marB="0" anchor="b">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a:noFill/>
                    </a:lnB>
                    <a:solidFill>
                      <a:srgbClr val="BDD7EE"/>
                    </a:solidFill>
                  </a:tcPr>
                </a:tc>
                <a:tc>
                  <a:txBody>
                    <a:bodyPr/>
                    <a:lstStyle/>
                    <a:p>
                      <a:pPr algn="l" fontAlgn="b"/>
                      <a:r>
                        <a:rPr lang="en-US" sz="1100" b="0" i="0" u="none" strike="noStrike">
                          <a:solidFill>
                            <a:srgbClr val="000000"/>
                          </a:solidFill>
                          <a:effectLst/>
                          <a:latin typeface="Calibri" panose="020F0502020204030204" pitchFamily="34" charset="0"/>
                        </a:rPr>
                        <a:t>moderate</a:t>
                      </a:r>
                    </a:p>
                  </a:txBody>
                  <a:tcPr marL="9525" marR="9525" marT="9525"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a:noFill/>
                    </a:lnB>
                    <a:solidFill>
                      <a:srgbClr val="BDD7EE"/>
                    </a:solidFill>
                  </a:tcPr>
                </a:tc>
                <a:tc>
                  <a:txBody>
                    <a:bodyPr/>
                    <a:lstStyle/>
                    <a:p>
                      <a:pPr algn="l" fontAlgn="b"/>
                      <a:r>
                        <a:rPr lang="en-US" sz="1100" b="0" i="0" u="none" strike="noStrike">
                          <a:solidFill>
                            <a:srgbClr val="000000"/>
                          </a:solidFill>
                          <a:effectLst/>
                          <a:latin typeface="Calibri" panose="020F0502020204030204" pitchFamily="34" charset="0"/>
                        </a:rPr>
                        <a:t>excellent</a:t>
                      </a:r>
                    </a:p>
                  </a:txBody>
                  <a:tcPr marL="9525" marR="9525" marT="9525"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a:noFill/>
                    </a:lnB>
                    <a:solidFill>
                      <a:srgbClr val="BDD7EE"/>
                    </a:solidFill>
                  </a:tcPr>
                </a:tc>
                <a:tc>
                  <a:txBody>
                    <a:bodyPr/>
                    <a:lstStyle/>
                    <a:p>
                      <a:pPr algn="l" fontAlgn="b"/>
                      <a:r>
                        <a:rPr lang="en-US" sz="1100" b="0" i="0" u="none" strike="noStrike">
                          <a:solidFill>
                            <a:srgbClr val="000000"/>
                          </a:solidFill>
                          <a:effectLst/>
                          <a:latin typeface="Calibri" panose="020F0502020204030204" pitchFamily="34" charset="0"/>
                        </a:rPr>
                        <a:t>growth</a:t>
                      </a:r>
                    </a:p>
                  </a:txBody>
                  <a:tcPr marL="9525" marR="9525" marT="9525"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a:noFill/>
                    </a:lnB>
                    <a:solidFill>
                      <a:srgbClr val="BDD7EE"/>
                    </a:solidFill>
                  </a:tcPr>
                </a:tc>
                <a:tc>
                  <a:txBody>
                    <a:bodyPr/>
                    <a:lstStyle/>
                    <a:p>
                      <a:pPr algn="l" fontAlgn="b"/>
                      <a:r>
                        <a:rPr lang="en-US" sz="1100" b="0" i="0" u="none" strike="noStrike" dirty="0">
                          <a:solidFill>
                            <a:srgbClr val="000000"/>
                          </a:solidFill>
                          <a:effectLst/>
                          <a:latin typeface="Calibri" panose="020F0502020204030204" pitchFamily="34" charset="0"/>
                        </a:rPr>
                        <a:t>major growth</a:t>
                      </a:r>
                    </a:p>
                  </a:txBody>
                  <a:tcPr marL="9525" marR="9525" marT="9525" marB="0" anchor="b">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a:noFill/>
                    </a:lnB>
                    <a:solidFill>
                      <a:srgbClr val="BDD7EE"/>
                    </a:solidFill>
                  </a:tcPr>
                </a:tc>
                <a:extLst>
                  <a:ext uri="{0D108BD9-81ED-4DB2-BD59-A6C34878D82A}">
                    <a16:rowId xmlns:a16="http://schemas.microsoft.com/office/drawing/2014/main" val="1031979793"/>
                  </a:ext>
                </a:extLst>
              </a:tr>
            </a:tbl>
          </a:graphicData>
        </a:graphic>
      </p:graphicFrame>
    </p:spTree>
    <p:extLst>
      <p:ext uri="{BB962C8B-B14F-4D97-AF65-F5344CB8AC3E}">
        <p14:creationId xmlns:p14="http://schemas.microsoft.com/office/powerpoint/2010/main" val="580005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de-DE" dirty="0"/>
              <a:t>Der Verhaltenskodex für EPC wurde im Rahmen des Projekts </a:t>
            </a:r>
            <a:r>
              <a:rPr lang="de-DE" dirty="0" err="1"/>
              <a:t>Transparense</a:t>
            </a:r>
            <a:r>
              <a:rPr lang="de-DE" dirty="0"/>
              <a:t> entwickelt, um die Transparenz im Energiesektor zu erhöhen.</a:t>
            </a:r>
          </a:p>
          <a:p>
            <a:r>
              <a:rPr lang="de-DE" dirty="0"/>
              <a:t>Es definiert die Grundprinzipien und Werte, die die Unterzeichner einhalten müssen. </a:t>
            </a:r>
            <a:endParaRPr lang="en-US" dirty="0"/>
          </a:p>
          <a:p>
            <a:r>
              <a:rPr lang="de-DE" dirty="0"/>
              <a:t>Es dient als freiwilliger, nicht rechtlich bindender Leitfaden.</a:t>
            </a:r>
            <a:r>
              <a:rPr lang="en-US" dirty="0"/>
              <a:t> </a:t>
            </a:r>
          </a:p>
          <a:p>
            <a:r>
              <a:rPr lang="de-DE" dirty="0"/>
              <a:t>Die am EPC-Markt Beteiligten schlugen vor, den Verhaltenskodex auf ein ordnungsgemäß kontrolliertes Qualitätssicherungssystem umzustellen, dies wurde jedoch noch nicht umgesetzt.</a:t>
            </a:r>
            <a:endParaRPr lang="en-US" dirty="0"/>
          </a:p>
        </p:txBody>
      </p:sp>
      <p:sp>
        <p:nvSpPr>
          <p:cNvPr id="3" name="Slide Number Placeholder 2"/>
          <p:cNvSpPr>
            <a:spLocks noGrp="1"/>
          </p:cNvSpPr>
          <p:nvPr>
            <p:ph type="sldNum" sz="quarter" idx="12"/>
          </p:nvPr>
        </p:nvSpPr>
        <p:spPr/>
        <p:txBody>
          <a:bodyPr/>
          <a:lstStyle/>
          <a:p>
            <a:fld id="{C77C6C3F-668B-4AF5-BFA9-0F657EB068D6}" type="slidenum">
              <a:rPr lang="pl-PL" smtClean="0"/>
              <a:pPr/>
              <a:t>49</a:t>
            </a:fld>
            <a:endParaRPr lang="pl-PL" dirty="0"/>
          </a:p>
        </p:txBody>
      </p:sp>
      <p:sp>
        <p:nvSpPr>
          <p:cNvPr id="4" name="Title 3"/>
          <p:cNvSpPr>
            <a:spLocks noGrp="1"/>
          </p:cNvSpPr>
          <p:nvPr>
            <p:ph type="title"/>
          </p:nvPr>
        </p:nvSpPr>
        <p:spPr/>
        <p:txBody>
          <a:bodyPr/>
          <a:lstStyle/>
          <a:p>
            <a:r>
              <a:rPr lang="en-US" dirty="0" err="1"/>
              <a:t>Europäischer</a:t>
            </a:r>
            <a:r>
              <a:rPr lang="en-US" dirty="0"/>
              <a:t> </a:t>
            </a:r>
            <a:r>
              <a:rPr lang="en-US" dirty="0" err="1"/>
              <a:t>Verhaltenskodex</a:t>
            </a:r>
            <a:endParaRPr lang="en-US" dirty="0"/>
          </a:p>
        </p:txBody>
      </p:sp>
      <p:sp>
        <p:nvSpPr>
          <p:cNvPr id="5" name="Rectangle 4"/>
          <p:cNvSpPr/>
          <p:nvPr/>
        </p:nvSpPr>
        <p:spPr>
          <a:xfrm>
            <a:off x="6096000" y="6203950"/>
            <a:ext cx="4191000" cy="461665"/>
          </a:xfrm>
          <a:prstGeom prst="rect">
            <a:avLst/>
          </a:prstGeom>
        </p:spPr>
        <p:txBody>
          <a:bodyPr wrap="square">
            <a:spAutoFit/>
          </a:bodyPr>
          <a:lstStyle/>
          <a:p>
            <a:r>
              <a:rPr lang="en-US" sz="1200" dirty="0"/>
              <a:t>Quelle: </a:t>
            </a:r>
            <a:r>
              <a:rPr lang="en-US" sz="1200" dirty="0">
                <a:hlinkClick r:id="rId3"/>
              </a:rPr>
              <a:t>https://www.euesco.org/european-code-of-conduct-for-epc/index.html</a:t>
            </a:r>
            <a:r>
              <a:rPr lang="en-US" sz="1200" dirty="0"/>
              <a:t>	</a:t>
            </a:r>
          </a:p>
        </p:txBody>
      </p:sp>
      <p:sp>
        <p:nvSpPr>
          <p:cNvPr id="6" name="Rectangle 5">
            <a:extLst>
              <a:ext uri="{FF2B5EF4-FFF2-40B4-BE49-F238E27FC236}">
                <a16:creationId xmlns:a16="http://schemas.microsoft.com/office/drawing/2014/main" id="{383E1335-119D-4914-8DF2-438EEAD7D3A2}"/>
              </a:ext>
            </a:extLst>
          </p:cNvPr>
          <p:cNvSpPr/>
          <p:nvPr/>
        </p:nvSpPr>
        <p:spPr>
          <a:xfrm>
            <a:off x="0" y="0"/>
            <a:ext cx="409221" cy="228600"/>
          </a:xfrm>
          <a:prstGeom prst="rect">
            <a:avLst/>
          </a:prstGeom>
          <a:solidFill>
            <a:schemeClr val="accent6"/>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GB" b="1" dirty="0">
                <a:solidFill>
                  <a:prstClr val="white"/>
                </a:solidFill>
                <a:latin typeface="Calibri" panose="020F0502020204030204"/>
              </a:rPr>
              <a:t>6</a:t>
            </a:r>
          </a:p>
        </p:txBody>
      </p:sp>
    </p:spTree>
    <p:extLst>
      <p:ext uri="{BB962C8B-B14F-4D97-AF65-F5344CB8AC3E}">
        <p14:creationId xmlns:p14="http://schemas.microsoft.com/office/powerpoint/2010/main" val="334497118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Content Placeholder 7"/>
          <p:cNvGraphicFramePr>
            <a:graphicFrameLocks noGrp="1"/>
          </p:cNvGraphicFramePr>
          <p:nvPr>
            <p:ph idx="1"/>
            <p:extLst>
              <p:ext uri="{D42A27DB-BD31-4B8C-83A1-F6EECF244321}">
                <p14:modId xmlns:p14="http://schemas.microsoft.com/office/powerpoint/2010/main" val="2255800756"/>
              </p:ext>
            </p:extLst>
          </p:nvPr>
        </p:nvGraphicFramePr>
        <p:xfrm>
          <a:off x="838200" y="1547283"/>
          <a:ext cx="10515600" cy="368194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Slide Number Placeholder 2"/>
          <p:cNvSpPr>
            <a:spLocks noGrp="1"/>
          </p:cNvSpPr>
          <p:nvPr>
            <p:ph type="sldNum" sz="quarter" idx="12"/>
          </p:nvPr>
        </p:nvSpPr>
        <p:spPr/>
        <p:txBody>
          <a:bodyPr/>
          <a:lstStyle/>
          <a:p>
            <a:fld id="{C77C6C3F-668B-4AF5-BFA9-0F657EB068D6}" type="slidenum">
              <a:rPr lang="pl-PL" smtClean="0"/>
              <a:pPr/>
              <a:t>50</a:t>
            </a:fld>
            <a:endParaRPr lang="pl-PL" dirty="0"/>
          </a:p>
        </p:txBody>
      </p:sp>
      <p:sp>
        <p:nvSpPr>
          <p:cNvPr id="4" name="Title 3"/>
          <p:cNvSpPr>
            <a:spLocks noGrp="1"/>
          </p:cNvSpPr>
          <p:nvPr>
            <p:ph type="title"/>
          </p:nvPr>
        </p:nvSpPr>
        <p:spPr/>
        <p:txBody>
          <a:bodyPr/>
          <a:lstStyle/>
          <a:p>
            <a:r>
              <a:rPr lang="en-US" dirty="0" err="1"/>
              <a:t>Europäischer</a:t>
            </a:r>
            <a:r>
              <a:rPr lang="en-US" dirty="0"/>
              <a:t> </a:t>
            </a:r>
            <a:r>
              <a:rPr lang="en-US" dirty="0" err="1"/>
              <a:t>Verhaltenskodex</a:t>
            </a:r>
            <a:endParaRPr lang="en-US" dirty="0"/>
          </a:p>
        </p:txBody>
      </p:sp>
      <p:sp>
        <p:nvSpPr>
          <p:cNvPr id="6" name="Rectangle 5"/>
          <p:cNvSpPr/>
          <p:nvPr/>
        </p:nvSpPr>
        <p:spPr>
          <a:xfrm>
            <a:off x="6562725" y="6248012"/>
            <a:ext cx="3619500" cy="276999"/>
          </a:xfrm>
          <a:prstGeom prst="rect">
            <a:avLst/>
          </a:prstGeom>
        </p:spPr>
        <p:txBody>
          <a:bodyPr wrap="square">
            <a:spAutoFit/>
          </a:bodyPr>
          <a:lstStyle/>
          <a:p>
            <a:r>
              <a:rPr lang="en-US" sz="1200" dirty="0"/>
              <a:t>Quelle: www.transparense.eu/</a:t>
            </a:r>
            <a:r>
              <a:rPr lang="en-US" sz="1200" dirty="0" err="1"/>
              <a:t>eu</a:t>
            </a:r>
            <a:r>
              <a:rPr lang="en-US" sz="1200" dirty="0"/>
              <a:t>/</a:t>
            </a:r>
            <a:r>
              <a:rPr lang="en-US" sz="1200" dirty="0" err="1"/>
              <a:t>epc</a:t>
            </a:r>
            <a:r>
              <a:rPr lang="en-US" sz="1200" dirty="0"/>
              <a:t>‐code‐of‐conduct </a:t>
            </a:r>
          </a:p>
        </p:txBody>
      </p:sp>
      <p:sp>
        <p:nvSpPr>
          <p:cNvPr id="7" name="Rectangle 6">
            <a:extLst>
              <a:ext uri="{FF2B5EF4-FFF2-40B4-BE49-F238E27FC236}">
                <a16:creationId xmlns:a16="http://schemas.microsoft.com/office/drawing/2014/main" id="{383E1335-119D-4914-8DF2-438EEAD7D3A2}"/>
              </a:ext>
            </a:extLst>
          </p:cNvPr>
          <p:cNvSpPr/>
          <p:nvPr/>
        </p:nvSpPr>
        <p:spPr>
          <a:xfrm>
            <a:off x="0" y="0"/>
            <a:ext cx="409221" cy="228600"/>
          </a:xfrm>
          <a:prstGeom prst="rect">
            <a:avLst/>
          </a:prstGeom>
          <a:solidFill>
            <a:schemeClr val="accent6"/>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GB" b="1" dirty="0">
                <a:solidFill>
                  <a:prstClr val="white"/>
                </a:solidFill>
                <a:latin typeface="Calibri" panose="020F0502020204030204"/>
              </a:rPr>
              <a:t>6</a:t>
            </a:r>
          </a:p>
        </p:txBody>
      </p:sp>
    </p:spTree>
    <p:extLst>
      <p:ext uri="{BB962C8B-B14F-4D97-AF65-F5344CB8AC3E}">
        <p14:creationId xmlns:p14="http://schemas.microsoft.com/office/powerpoint/2010/main" val="276067132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 name="Picture 6" descr="declutter-checklist">
            <a:extLst>
              <a:ext uri="{FF2B5EF4-FFF2-40B4-BE49-F238E27FC236}">
                <a16:creationId xmlns:a16="http://schemas.microsoft.com/office/drawing/2014/main" id="{4479BF9C-F9E4-4AA8-A574-31BDCC47386F}"/>
              </a:ext>
            </a:extLst>
          </p:cNvPr>
          <p:cNvPicPr>
            <a:picLocks noChangeAspect="1" noChangeArrowheads="1"/>
          </p:cNvPicPr>
          <p:nvPr>
            <p:custDataLst>
              <p:tags r:id="rId2"/>
            </p:custDataLst>
          </p:nvPr>
        </p:nvPicPr>
        <p:blipFill>
          <a:blip r:embed="rId6">
            <a:extLst>
              <a:ext uri="{28A0092B-C50C-407E-A947-70E740481C1C}">
                <a14:useLocalDpi xmlns:a14="http://schemas.microsoft.com/office/drawing/2010/main" val="0"/>
              </a:ext>
            </a:extLst>
          </a:blip>
          <a:srcRect/>
          <a:stretch>
            <a:fillRect/>
          </a:stretch>
        </p:blipFill>
        <p:spPr bwMode="gray">
          <a:xfrm>
            <a:off x="9008068" y="3226088"/>
            <a:ext cx="3183933" cy="2743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6" name="Object 5" hidden="1">
            <a:extLst>
              <a:ext uri="{FF2B5EF4-FFF2-40B4-BE49-F238E27FC236}">
                <a16:creationId xmlns:a16="http://schemas.microsoft.com/office/drawing/2014/main" id="{8E5124B0-3A92-4585-8F27-3D7F36083E90}"/>
              </a:ext>
            </a:extLst>
          </p:cNvPr>
          <p:cNvGraphicFramePr>
            <a:graphicFrameLocks noChangeAspect="1"/>
          </p:cNvGraphicFramePr>
          <p:nvPr>
            <p:custDataLst>
              <p:tags r:id="rId3"/>
            </p:custDataLst>
          </p:nvPr>
        </p:nvGraphicFramePr>
        <p:xfrm>
          <a:off x="1525589" y="1589"/>
          <a:ext cx="1588" cy="1588"/>
        </p:xfrm>
        <a:graphic>
          <a:graphicData uri="http://schemas.openxmlformats.org/presentationml/2006/ole">
            <mc:AlternateContent xmlns:mc="http://schemas.openxmlformats.org/markup-compatibility/2006">
              <mc:Choice xmlns:v="urn:schemas-microsoft-com:vml" Requires="v">
                <p:oleObj spid="_x0000_s26722" name="think-cell Slide" r:id="rId7" imgW="425" imgH="426" progId="TCLayout.ActiveDocument.1">
                  <p:embed/>
                </p:oleObj>
              </mc:Choice>
              <mc:Fallback>
                <p:oleObj name="think-cell Slide" r:id="rId7" imgW="425" imgH="426" progId="TCLayout.ActiveDocument.1">
                  <p:embed/>
                  <p:pic>
                    <p:nvPicPr>
                      <p:cNvPr id="6" name="Object 5" hidden="1">
                        <a:extLst>
                          <a:ext uri="{FF2B5EF4-FFF2-40B4-BE49-F238E27FC236}">
                            <a16:creationId xmlns:a16="http://schemas.microsoft.com/office/drawing/2014/main" id="{8E5124B0-3A92-4585-8F27-3D7F36083E90}"/>
                          </a:ext>
                        </a:extLst>
                      </p:cNvPr>
                      <p:cNvPicPr/>
                      <p:nvPr/>
                    </p:nvPicPr>
                    <p:blipFill>
                      <a:blip r:embed="rId8"/>
                      <a:stretch>
                        <a:fillRect/>
                      </a:stretch>
                    </p:blipFill>
                    <p:spPr>
                      <a:xfrm>
                        <a:off x="1525589" y="1589"/>
                        <a:ext cx="1588" cy="1588"/>
                      </a:xfrm>
                      <a:prstGeom prst="rect">
                        <a:avLst/>
                      </a:prstGeom>
                    </p:spPr>
                  </p:pic>
                </p:oleObj>
              </mc:Fallback>
            </mc:AlternateContent>
          </a:graphicData>
        </a:graphic>
      </p:graphicFrame>
      <p:sp>
        <p:nvSpPr>
          <p:cNvPr id="7" name="Rectangle 6" hidden="1">
            <a:extLst>
              <a:ext uri="{FF2B5EF4-FFF2-40B4-BE49-F238E27FC236}">
                <a16:creationId xmlns:a16="http://schemas.microsoft.com/office/drawing/2014/main" id="{3ECA6C22-BC38-4F94-9B01-12D2F57294C4}"/>
              </a:ext>
            </a:extLst>
          </p:cNvPr>
          <p:cNvSpPr/>
          <p:nvPr>
            <p:custDataLst>
              <p:tags r:id="rId4"/>
            </p:custDataLst>
          </p:nvPr>
        </p:nvSpPr>
        <p:spPr>
          <a:xfrm>
            <a:off x="1524001" y="1"/>
            <a:ext cx="158751" cy="15875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marR="0" lvl="0" indent="0" algn="ctr" defTabSz="914377" rtl="0" eaLnBrk="1" fontAlgn="auto" latinLnBrk="0" hangingPunct="1">
              <a:lnSpc>
                <a:spcPct val="90000"/>
              </a:lnSpc>
              <a:spcBef>
                <a:spcPct val="0"/>
              </a:spcBef>
              <a:spcAft>
                <a:spcPct val="0"/>
              </a:spcAft>
              <a:buClrTx/>
              <a:buSzTx/>
              <a:buFontTx/>
              <a:buNone/>
              <a:tabLst/>
              <a:defRPr/>
            </a:pPr>
            <a:endParaRPr kumimoji="0" lang="en-GB" sz="28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sym typeface="Calibri" panose="020F0502020204030204" pitchFamily="34" charset="0"/>
            </a:endParaRPr>
          </a:p>
        </p:txBody>
      </p:sp>
      <p:sp>
        <p:nvSpPr>
          <p:cNvPr id="9" name="Slide Number Placeholder 8"/>
          <p:cNvSpPr>
            <a:spLocks noGrp="1"/>
          </p:cNvSpPr>
          <p:nvPr>
            <p:ph type="sldNum" sz="quarter" idx="12"/>
          </p:nvPr>
        </p:nvSpPr>
        <p:spPr/>
        <p:txBody>
          <a:bodyPr/>
          <a:lstStyle/>
          <a:p>
            <a:pPr marL="0" marR="0" lvl="0" indent="0" algn="r" defTabSz="914377" rtl="0" eaLnBrk="1" fontAlgn="auto" latinLnBrk="0" hangingPunct="1">
              <a:lnSpc>
                <a:spcPct val="100000"/>
              </a:lnSpc>
              <a:spcBef>
                <a:spcPts val="0"/>
              </a:spcBef>
              <a:spcAft>
                <a:spcPts val="0"/>
              </a:spcAft>
              <a:buClrTx/>
              <a:buSzTx/>
              <a:buFontTx/>
              <a:buNone/>
              <a:tabLst/>
              <a:defRPr/>
            </a:pPr>
            <a:fld id="{C77C6C3F-668B-4AF5-BFA9-0F657EB068D6}" type="slidenum">
              <a:rPr kumimoji="0" lang="pl-PL"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pPr marL="0" marR="0" lvl="0" indent="0" algn="r" defTabSz="914377" rtl="0" eaLnBrk="1" fontAlgn="auto" latinLnBrk="0" hangingPunct="1">
                <a:lnSpc>
                  <a:spcPct val="100000"/>
                </a:lnSpc>
                <a:spcBef>
                  <a:spcPts val="0"/>
                </a:spcBef>
                <a:spcAft>
                  <a:spcPts val="0"/>
                </a:spcAft>
                <a:buClrTx/>
                <a:buSzTx/>
                <a:buFontTx/>
                <a:buNone/>
                <a:tabLst/>
                <a:defRPr/>
              </a:pPr>
              <a:t>51</a:t>
            </a:fld>
            <a:endParaRPr kumimoji="0" lang="pl-PL"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2" name="Tytuł 1">
            <a:extLst>
              <a:ext uri="{FF2B5EF4-FFF2-40B4-BE49-F238E27FC236}">
                <a16:creationId xmlns:a16="http://schemas.microsoft.com/office/drawing/2014/main" id="{DA12DFBB-F130-407B-9144-7CE7D934051D}"/>
              </a:ext>
            </a:extLst>
          </p:cNvPr>
          <p:cNvSpPr>
            <a:spLocks noGrp="1"/>
          </p:cNvSpPr>
          <p:nvPr>
            <p:ph type="title"/>
          </p:nvPr>
        </p:nvSpPr>
        <p:spPr>
          <a:xfrm>
            <a:off x="717430" y="399630"/>
            <a:ext cx="10515600" cy="523875"/>
          </a:xfrm>
        </p:spPr>
        <p:txBody>
          <a:bodyPr>
            <a:noAutofit/>
          </a:bodyPr>
          <a:lstStyle/>
          <a:p>
            <a:r>
              <a:rPr lang="en-GB" dirty="0" err="1">
                <a:latin typeface="Calibri"/>
                <a:cs typeface="Calibri"/>
              </a:rPr>
              <a:t>Übersicht</a:t>
            </a:r>
            <a:r>
              <a:rPr lang="en-GB" dirty="0">
                <a:latin typeface="Calibri"/>
                <a:cs typeface="Calibri"/>
              </a:rPr>
              <a:t> der </a:t>
            </a:r>
            <a:r>
              <a:rPr lang="en-GB" dirty="0" err="1">
                <a:latin typeface="Calibri"/>
                <a:cs typeface="Calibri"/>
              </a:rPr>
              <a:t>abgedeckten</a:t>
            </a:r>
            <a:r>
              <a:rPr lang="en-GB" dirty="0">
                <a:latin typeface="Calibri"/>
                <a:cs typeface="Calibri"/>
              </a:rPr>
              <a:t> </a:t>
            </a:r>
            <a:r>
              <a:rPr lang="en-GB" dirty="0" err="1">
                <a:latin typeface="Calibri"/>
                <a:cs typeface="Calibri"/>
              </a:rPr>
              <a:t>Themen</a:t>
            </a:r>
            <a:endParaRPr lang="pl-PL" dirty="0">
              <a:latin typeface="Calibri"/>
              <a:cs typeface="Calibri"/>
            </a:endParaRPr>
          </a:p>
        </p:txBody>
      </p:sp>
      <p:sp>
        <p:nvSpPr>
          <p:cNvPr id="27" name="Rectangle 26">
            <a:extLst>
              <a:ext uri="{FF2B5EF4-FFF2-40B4-BE49-F238E27FC236}">
                <a16:creationId xmlns:a16="http://schemas.microsoft.com/office/drawing/2014/main" id="{1CCDDC74-6C21-4CCA-9617-B53A8F9092B0}"/>
              </a:ext>
            </a:extLst>
          </p:cNvPr>
          <p:cNvSpPr/>
          <p:nvPr/>
        </p:nvSpPr>
        <p:spPr>
          <a:xfrm>
            <a:off x="1867107" y="1207568"/>
            <a:ext cx="7486306" cy="276253"/>
          </a:xfrm>
          <a:prstGeom prst="rect">
            <a:avLst/>
          </a:prstGeom>
          <a:solidFill>
            <a:schemeClr val="bg1"/>
          </a:solid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472C4"/>
                </a:solidFill>
                <a:effectLst/>
                <a:uLnTx/>
                <a:uFillTx/>
                <a:latin typeface="Calibri" panose="020F0502020204030204"/>
                <a:ea typeface="+mn-ea"/>
                <a:cs typeface="+mn-cs"/>
              </a:rPr>
              <a:t>Was </a:t>
            </a:r>
            <a:r>
              <a:rPr kumimoji="0" lang="en-US" sz="1800" b="1" i="0" u="none" strike="noStrike" kern="1200" cap="none" spc="0" normalizeH="0" baseline="0" noProof="0" dirty="0" err="1">
                <a:ln>
                  <a:noFill/>
                </a:ln>
                <a:solidFill>
                  <a:srgbClr val="4472C4"/>
                </a:solidFill>
                <a:effectLst/>
                <a:uLnTx/>
                <a:uFillTx/>
                <a:latin typeface="Calibri" panose="020F0502020204030204"/>
                <a:ea typeface="+mn-ea"/>
                <a:cs typeface="+mn-cs"/>
              </a:rPr>
              <a:t>ist</a:t>
            </a:r>
            <a:r>
              <a:rPr kumimoji="0" lang="en-US" sz="1800" b="1" i="0" u="none" strike="noStrike" kern="1200" cap="none" spc="0" normalizeH="0" baseline="0" noProof="0" dirty="0">
                <a:ln>
                  <a:noFill/>
                </a:ln>
                <a:solidFill>
                  <a:srgbClr val="4472C4"/>
                </a:solidFill>
                <a:effectLst/>
                <a:uLnTx/>
                <a:uFillTx/>
                <a:latin typeface="Calibri" panose="020F0502020204030204"/>
                <a:ea typeface="+mn-ea"/>
                <a:cs typeface="+mn-cs"/>
              </a:rPr>
              <a:t> EPC </a:t>
            </a:r>
            <a:r>
              <a:rPr kumimoji="0" lang="de-DE" sz="1800" b="1" i="0" u="none" strike="noStrike" kern="1200" cap="none" spc="0" normalizeH="0" baseline="0" noProof="0" dirty="0">
                <a:ln>
                  <a:noFill/>
                </a:ln>
                <a:solidFill>
                  <a:srgbClr val="4472C4"/>
                </a:solidFill>
                <a:effectLst/>
                <a:uLnTx/>
                <a:uFillTx/>
                <a:latin typeface="Calibri" panose="020F0502020204030204"/>
                <a:ea typeface="+mn-ea"/>
                <a:cs typeface="+mn-cs"/>
              </a:rPr>
              <a:t>und wer sind die relevanten Akteure</a:t>
            </a:r>
            <a:r>
              <a:rPr kumimoji="0" lang="en-US" sz="1800" b="1" i="0" u="none" strike="noStrike" kern="1200" cap="none" spc="0" normalizeH="0" baseline="0" noProof="0" dirty="0">
                <a:ln>
                  <a:noFill/>
                </a:ln>
                <a:solidFill>
                  <a:srgbClr val="4472C4"/>
                </a:solidFill>
                <a:effectLst/>
                <a:uLnTx/>
                <a:uFillTx/>
                <a:latin typeface="Calibri" panose="020F0502020204030204"/>
                <a:ea typeface="+mn-ea"/>
                <a:cs typeface="+mn-cs"/>
              </a:rPr>
              <a:t>?</a:t>
            </a:r>
          </a:p>
        </p:txBody>
      </p:sp>
      <p:grpSp>
        <p:nvGrpSpPr>
          <p:cNvPr id="28" name="Group 27">
            <a:extLst>
              <a:ext uri="{FF2B5EF4-FFF2-40B4-BE49-F238E27FC236}">
                <a16:creationId xmlns:a16="http://schemas.microsoft.com/office/drawing/2014/main" id="{04F6A885-5AC6-4A27-8321-86221D093F9A}"/>
              </a:ext>
            </a:extLst>
          </p:cNvPr>
          <p:cNvGrpSpPr/>
          <p:nvPr/>
        </p:nvGrpSpPr>
        <p:grpSpPr>
          <a:xfrm>
            <a:off x="974072" y="1537183"/>
            <a:ext cx="8379341" cy="252875"/>
            <a:chOff x="1128778" y="1187223"/>
            <a:chExt cx="8222316" cy="930194"/>
          </a:xfrm>
          <a:solidFill>
            <a:srgbClr val="FFC000"/>
          </a:solidFill>
        </p:grpSpPr>
        <p:sp>
          <p:nvSpPr>
            <p:cNvPr id="29" name="Rectangle 28">
              <a:extLst>
                <a:ext uri="{FF2B5EF4-FFF2-40B4-BE49-F238E27FC236}">
                  <a16:creationId xmlns:a16="http://schemas.microsoft.com/office/drawing/2014/main" id="{D4161997-2E41-4E3D-AB66-D3AEA12FAAB0}"/>
                </a:ext>
              </a:extLst>
            </p:cNvPr>
            <p:cNvSpPr/>
            <p:nvPr/>
          </p:nvSpPr>
          <p:spPr>
            <a:xfrm>
              <a:off x="1128778" y="1187223"/>
              <a:ext cx="729205" cy="930194"/>
            </a:xfrm>
            <a:prstGeom prst="rect">
              <a:avLst/>
            </a:prstGeom>
            <a:solidFill>
              <a:srgbClr val="70AD47"/>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Calibri" panose="020F0502020204030204"/>
                  <a:ea typeface="+mn-ea"/>
                  <a:cs typeface="+mn-cs"/>
                </a:rPr>
                <a:t>2</a:t>
              </a:r>
            </a:p>
          </p:txBody>
        </p:sp>
        <p:sp>
          <p:nvSpPr>
            <p:cNvPr id="30" name="Rectangle 29">
              <a:extLst>
                <a:ext uri="{FF2B5EF4-FFF2-40B4-BE49-F238E27FC236}">
                  <a16:creationId xmlns:a16="http://schemas.microsoft.com/office/drawing/2014/main" id="{22157067-1517-4979-8519-D658AC91A4F4}"/>
                </a:ext>
              </a:extLst>
            </p:cNvPr>
            <p:cNvSpPr/>
            <p:nvPr/>
          </p:nvSpPr>
          <p:spPr>
            <a:xfrm>
              <a:off x="2005078" y="1187223"/>
              <a:ext cx="7346016" cy="930194"/>
            </a:xfrm>
            <a:prstGeom prst="rect">
              <a:avLst/>
            </a:prstGeom>
            <a:solidFill>
              <a:schemeClr val="bg1"/>
            </a:solid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err="1">
                  <a:ln>
                    <a:noFill/>
                  </a:ln>
                  <a:solidFill>
                    <a:srgbClr val="4472C4"/>
                  </a:solidFill>
                  <a:effectLst/>
                  <a:uLnTx/>
                  <a:uFillTx/>
                  <a:latin typeface="Calibri" panose="020F0502020204030204"/>
                  <a:ea typeface="+mn-ea"/>
                  <a:cs typeface="+mn-cs"/>
                </a:rPr>
                <a:t>Arten</a:t>
              </a:r>
              <a:r>
                <a:rPr kumimoji="0" lang="en-US" sz="1800" b="1" i="0" u="none" strike="noStrike" kern="1200" cap="none" spc="0" normalizeH="0" baseline="0" noProof="0" dirty="0">
                  <a:ln>
                    <a:noFill/>
                  </a:ln>
                  <a:solidFill>
                    <a:srgbClr val="4472C4"/>
                  </a:solidFill>
                  <a:effectLst/>
                  <a:uLnTx/>
                  <a:uFillTx/>
                  <a:latin typeface="Calibri" panose="020F0502020204030204"/>
                  <a:ea typeface="+mn-ea"/>
                  <a:cs typeface="+mn-cs"/>
                </a:rPr>
                <a:t> von EPC-</a:t>
              </a:r>
              <a:r>
                <a:rPr kumimoji="0" lang="en-US" sz="1800" b="1" i="0" u="none" strike="noStrike" kern="1200" cap="none" spc="0" normalizeH="0" baseline="0" noProof="0" dirty="0" err="1">
                  <a:ln>
                    <a:noFill/>
                  </a:ln>
                  <a:solidFill>
                    <a:srgbClr val="4472C4"/>
                  </a:solidFill>
                  <a:effectLst/>
                  <a:uLnTx/>
                  <a:uFillTx/>
                  <a:latin typeface="Calibri" panose="020F0502020204030204"/>
                  <a:ea typeface="+mn-ea"/>
                  <a:cs typeface="+mn-cs"/>
                </a:rPr>
                <a:t>Verträgen</a:t>
              </a:r>
              <a:endParaRPr kumimoji="0" lang="en-US" sz="1800" b="1" i="0" u="none" strike="noStrike" kern="1200" cap="none" spc="0" normalizeH="0" baseline="0" noProof="0" dirty="0">
                <a:ln>
                  <a:noFill/>
                </a:ln>
                <a:solidFill>
                  <a:srgbClr val="4472C4"/>
                </a:solidFill>
                <a:effectLst/>
                <a:uLnTx/>
                <a:uFillTx/>
                <a:latin typeface="Calibri" panose="020F0502020204030204"/>
                <a:ea typeface="+mn-ea"/>
                <a:cs typeface="+mn-cs"/>
              </a:endParaRPr>
            </a:p>
          </p:txBody>
        </p:sp>
      </p:grpSp>
      <p:grpSp>
        <p:nvGrpSpPr>
          <p:cNvPr id="34" name="Group 33">
            <a:extLst>
              <a:ext uri="{FF2B5EF4-FFF2-40B4-BE49-F238E27FC236}">
                <a16:creationId xmlns:a16="http://schemas.microsoft.com/office/drawing/2014/main" id="{54148A56-7ED1-4054-B552-C6DFF05E074E}"/>
              </a:ext>
            </a:extLst>
          </p:cNvPr>
          <p:cNvGrpSpPr/>
          <p:nvPr/>
        </p:nvGrpSpPr>
        <p:grpSpPr>
          <a:xfrm>
            <a:off x="1295168" y="1862870"/>
            <a:ext cx="8058243" cy="317095"/>
            <a:chOff x="1590893" y="1187223"/>
            <a:chExt cx="7760201" cy="930194"/>
          </a:xfrm>
        </p:grpSpPr>
        <p:sp>
          <p:nvSpPr>
            <p:cNvPr id="35" name="Rectangle 34">
              <a:extLst>
                <a:ext uri="{FF2B5EF4-FFF2-40B4-BE49-F238E27FC236}">
                  <a16:creationId xmlns:a16="http://schemas.microsoft.com/office/drawing/2014/main" id="{74ED2556-EE53-4D2B-A2F4-264A39BACF72}"/>
                </a:ext>
              </a:extLst>
            </p:cNvPr>
            <p:cNvSpPr/>
            <p:nvPr/>
          </p:nvSpPr>
          <p:spPr>
            <a:xfrm>
              <a:off x="1590893" y="1187223"/>
              <a:ext cx="729205" cy="930194"/>
            </a:xfrm>
            <a:prstGeom prst="rect">
              <a:avLst/>
            </a:prstGeom>
            <a:solidFill>
              <a:schemeClr val="accent6">
                <a:lumMod val="60000"/>
                <a:lumOff val="4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Calibri" panose="020F0502020204030204"/>
                  <a:ea typeface="+mn-ea"/>
                  <a:cs typeface="+mn-cs"/>
                </a:rPr>
                <a:t>2A</a:t>
              </a:r>
            </a:p>
          </p:txBody>
        </p:sp>
        <p:sp>
          <p:nvSpPr>
            <p:cNvPr id="36" name="Rectangle 35">
              <a:extLst>
                <a:ext uri="{FF2B5EF4-FFF2-40B4-BE49-F238E27FC236}">
                  <a16:creationId xmlns:a16="http://schemas.microsoft.com/office/drawing/2014/main" id="{2195A090-DF04-4CCF-86AE-1533D2BBC431}"/>
                </a:ext>
              </a:extLst>
            </p:cNvPr>
            <p:cNvSpPr/>
            <p:nvPr/>
          </p:nvSpPr>
          <p:spPr>
            <a:xfrm>
              <a:off x="2448234" y="1187223"/>
              <a:ext cx="6902860" cy="930194"/>
            </a:xfrm>
            <a:prstGeom prst="rect">
              <a:avLst/>
            </a:prstGeom>
            <a:solidFill>
              <a:schemeClr val="bg1"/>
            </a:solid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4472C4"/>
                  </a:solidFill>
                  <a:effectLst/>
                  <a:uLnTx/>
                  <a:uFillTx/>
                  <a:latin typeface="Calibri" panose="020F0502020204030204"/>
                  <a:ea typeface="+mn-ea"/>
                  <a:cs typeface="+mn-cs"/>
                </a:rPr>
                <a:t>Shared Savings</a:t>
              </a:r>
              <a:r>
                <a:rPr kumimoji="0" lang="en-US" sz="1800" b="1" i="0" u="none" strike="noStrike" kern="1200" cap="none" spc="0" normalizeH="0" baseline="0" noProof="0" dirty="0">
                  <a:ln>
                    <a:noFill/>
                  </a:ln>
                  <a:solidFill>
                    <a:srgbClr val="4472C4"/>
                  </a:solidFill>
                  <a:effectLst/>
                  <a:uLnTx/>
                  <a:uFillTx/>
                  <a:latin typeface="Calibri" panose="020F0502020204030204"/>
                  <a:ea typeface="+mn-ea"/>
                  <a:cs typeface="+mn-cs"/>
                </a:rPr>
                <a:t>-Modell</a:t>
              </a:r>
            </a:p>
          </p:txBody>
        </p:sp>
      </p:grpSp>
      <p:grpSp>
        <p:nvGrpSpPr>
          <p:cNvPr id="61" name="Group 60">
            <a:extLst>
              <a:ext uri="{FF2B5EF4-FFF2-40B4-BE49-F238E27FC236}">
                <a16:creationId xmlns:a16="http://schemas.microsoft.com/office/drawing/2014/main" id="{54148A56-7ED1-4054-B552-C6DFF05E074E}"/>
              </a:ext>
            </a:extLst>
          </p:cNvPr>
          <p:cNvGrpSpPr/>
          <p:nvPr/>
        </p:nvGrpSpPr>
        <p:grpSpPr>
          <a:xfrm>
            <a:off x="1295168" y="2218866"/>
            <a:ext cx="8058243" cy="317095"/>
            <a:chOff x="1590893" y="1187223"/>
            <a:chExt cx="7760201" cy="930194"/>
          </a:xfrm>
        </p:grpSpPr>
        <p:sp>
          <p:nvSpPr>
            <p:cNvPr id="62" name="Rectangle 61">
              <a:extLst>
                <a:ext uri="{FF2B5EF4-FFF2-40B4-BE49-F238E27FC236}">
                  <a16:creationId xmlns:a16="http://schemas.microsoft.com/office/drawing/2014/main" id="{74ED2556-EE53-4D2B-A2F4-264A39BACF72}"/>
                </a:ext>
              </a:extLst>
            </p:cNvPr>
            <p:cNvSpPr/>
            <p:nvPr/>
          </p:nvSpPr>
          <p:spPr>
            <a:xfrm>
              <a:off x="1590893" y="1187223"/>
              <a:ext cx="729205" cy="930194"/>
            </a:xfrm>
            <a:prstGeom prst="rect">
              <a:avLst/>
            </a:prstGeom>
            <a:solidFill>
              <a:schemeClr val="accent6">
                <a:lumMod val="60000"/>
                <a:lumOff val="4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Calibri" panose="020F0502020204030204"/>
                  <a:ea typeface="+mn-ea"/>
                  <a:cs typeface="+mn-cs"/>
                </a:rPr>
                <a:t>2B</a:t>
              </a:r>
            </a:p>
          </p:txBody>
        </p:sp>
        <p:sp>
          <p:nvSpPr>
            <p:cNvPr id="63" name="Rectangle 62">
              <a:extLst>
                <a:ext uri="{FF2B5EF4-FFF2-40B4-BE49-F238E27FC236}">
                  <a16:creationId xmlns:a16="http://schemas.microsoft.com/office/drawing/2014/main" id="{2195A090-DF04-4CCF-86AE-1533D2BBC431}"/>
                </a:ext>
              </a:extLst>
            </p:cNvPr>
            <p:cNvSpPr/>
            <p:nvPr/>
          </p:nvSpPr>
          <p:spPr>
            <a:xfrm>
              <a:off x="2448234" y="1187223"/>
              <a:ext cx="6902860" cy="930194"/>
            </a:xfrm>
            <a:prstGeom prst="rect">
              <a:avLst/>
            </a:prstGeom>
            <a:solidFill>
              <a:schemeClr val="bg1"/>
            </a:solid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4472C4"/>
                  </a:solidFill>
                  <a:effectLst/>
                  <a:uLnTx/>
                  <a:uFillTx/>
                  <a:latin typeface="Calibri" panose="020F0502020204030204"/>
                  <a:ea typeface="+mn-ea"/>
                  <a:cs typeface="+mn-cs"/>
                </a:rPr>
                <a:t>Guaranteed Savings</a:t>
              </a:r>
              <a:r>
                <a:rPr kumimoji="0" lang="en-US" sz="1800" b="1" i="0" u="none" strike="noStrike" kern="1200" cap="none" spc="0" normalizeH="0" baseline="0" noProof="0" dirty="0">
                  <a:ln>
                    <a:noFill/>
                  </a:ln>
                  <a:solidFill>
                    <a:srgbClr val="4472C4"/>
                  </a:solidFill>
                  <a:effectLst/>
                  <a:uLnTx/>
                  <a:uFillTx/>
                  <a:latin typeface="Calibri" panose="020F0502020204030204"/>
                  <a:ea typeface="+mn-ea"/>
                  <a:cs typeface="+mn-cs"/>
                </a:rPr>
                <a:t>-Modell</a:t>
              </a:r>
              <a:endParaRPr kumimoji="0" lang="en-US" sz="1800" b="1" i="1" u="none" strike="noStrike" kern="1200" cap="none" spc="0" normalizeH="0" baseline="0" noProof="0" dirty="0">
                <a:ln>
                  <a:noFill/>
                </a:ln>
                <a:solidFill>
                  <a:srgbClr val="4472C4"/>
                </a:solidFill>
                <a:effectLst/>
                <a:uLnTx/>
                <a:uFillTx/>
                <a:latin typeface="Calibri" panose="020F0502020204030204"/>
                <a:ea typeface="+mn-ea"/>
                <a:cs typeface="+mn-cs"/>
              </a:endParaRPr>
            </a:p>
          </p:txBody>
        </p:sp>
      </p:grpSp>
      <p:grpSp>
        <p:nvGrpSpPr>
          <p:cNvPr id="64" name="Group 63">
            <a:extLst>
              <a:ext uri="{FF2B5EF4-FFF2-40B4-BE49-F238E27FC236}">
                <a16:creationId xmlns:a16="http://schemas.microsoft.com/office/drawing/2014/main" id="{54148A56-7ED1-4054-B552-C6DFF05E074E}"/>
              </a:ext>
            </a:extLst>
          </p:cNvPr>
          <p:cNvGrpSpPr/>
          <p:nvPr/>
        </p:nvGrpSpPr>
        <p:grpSpPr>
          <a:xfrm>
            <a:off x="1713083" y="2582742"/>
            <a:ext cx="7640329" cy="351860"/>
            <a:chOff x="1590892" y="1187223"/>
            <a:chExt cx="7760202" cy="930194"/>
          </a:xfrm>
        </p:grpSpPr>
        <p:sp>
          <p:nvSpPr>
            <p:cNvPr id="65" name="Rectangle 64">
              <a:extLst>
                <a:ext uri="{FF2B5EF4-FFF2-40B4-BE49-F238E27FC236}">
                  <a16:creationId xmlns:a16="http://schemas.microsoft.com/office/drawing/2014/main" id="{74ED2556-EE53-4D2B-A2F4-264A39BACF72}"/>
                </a:ext>
              </a:extLst>
            </p:cNvPr>
            <p:cNvSpPr/>
            <p:nvPr/>
          </p:nvSpPr>
          <p:spPr>
            <a:xfrm>
              <a:off x="1590892" y="1187223"/>
              <a:ext cx="729205" cy="930194"/>
            </a:xfrm>
            <a:prstGeom prst="rect">
              <a:avLst/>
            </a:prstGeom>
            <a:solidFill>
              <a:schemeClr val="accent6">
                <a:lumMod val="60000"/>
                <a:lumOff val="4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Calibri" panose="020F0502020204030204"/>
                  <a:ea typeface="+mn-ea"/>
                  <a:cs typeface="+mn-cs"/>
                </a:rPr>
                <a:t>2B.1</a:t>
              </a:r>
            </a:p>
          </p:txBody>
        </p:sp>
        <p:sp>
          <p:nvSpPr>
            <p:cNvPr id="66" name="Rectangle 65">
              <a:extLst>
                <a:ext uri="{FF2B5EF4-FFF2-40B4-BE49-F238E27FC236}">
                  <a16:creationId xmlns:a16="http://schemas.microsoft.com/office/drawing/2014/main" id="{2195A090-DF04-4CCF-86AE-1533D2BBC431}"/>
                </a:ext>
              </a:extLst>
            </p:cNvPr>
            <p:cNvSpPr/>
            <p:nvPr/>
          </p:nvSpPr>
          <p:spPr>
            <a:xfrm>
              <a:off x="2448234" y="1187223"/>
              <a:ext cx="6902860" cy="930194"/>
            </a:xfrm>
            <a:prstGeom prst="rect">
              <a:avLst/>
            </a:prstGeom>
            <a:solidFill>
              <a:schemeClr val="bg1"/>
            </a:solid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err="1">
                  <a:ln>
                    <a:noFill/>
                  </a:ln>
                  <a:solidFill>
                    <a:srgbClr val="4472C4"/>
                  </a:solidFill>
                  <a:effectLst/>
                  <a:uLnTx/>
                  <a:uFillTx/>
                  <a:latin typeface="Calibri" panose="020F0502020204030204"/>
                  <a:ea typeface="+mn-ea"/>
                  <a:cs typeface="+mn-cs"/>
                </a:rPr>
                <a:t>Vorteile</a:t>
              </a:r>
              <a:r>
                <a:rPr kumimoji="0" lang="en-US" sz="1800" b="1" i="0" u="none" strike="noStrike" kern="1200" cap="none" spc="0" normalizeH="0" baseline="0" noProof="0" dirty="0">
                  <a:ln>
                    <a:noFill/>
                  </a:ln>
                  <a:solidFill>
                    <a:srgbClr val="4472C4"/>
                  </a:solidFill>
                  <a:effectLst/>
                  <a:uLnTx/>
                  <a:uFillTx/>
                  <a:latin typeface="Calibri" panose="020F0502020204030204"/>
                  <a:ea typeface="+mn-ea"/>
                  <a:cs typeface="+mn-cs"/>
                </a:rPr>
                <a:t> </a:t>
              </a:r>
              <a:r>
                <a:rPr kumimoji="0" lang="en-US" sz="1800" b="1" i="0" u="none" strike="noStrike" kern="1200" cap="none" spc="0" normalizeH="0" baseline="0" noProof="0" dirty="0" err="1">
                  <a:ln>
                    <a:noFill/>
                  </a:ln>
                  <a:solidFill>
                    <a:srgbClr val="4472C4"/>
                  </a:solidFill>
                  <a:effectLst/>
                  <a:uLnTx/>
                  <a:uFillTx/>
                  <a:latin typeface="Calibri" panose="020F0502020204030204"/>
                  <a:ea typeface="+mn-ea"/>
                  <a:cs typeface="+mn-cs"/>
                </a:rPr>
                <a:t>im</a:t>
              </a:r>
              <a:r>
                <a:rPr kumimoji="0" lang="en-US" sz="1800" b="1" i="0" u="none" strike="noStrike" kern="1200" cap="none" spc="0" normalizeH="0" baseline="0" noProof="0" dirty="0">
                  <a:ln>
                    <a:noFill/>
                  </a:ln>
                  <a:solidFill>
                    <a:srgbClr val="4472C4"/>
                  </a:solidFill>
                  <a:effectLst/>
                  <a:uLnTx/>
                  <a:uFillTx/>
                  <a:latin typeface="Calibri" panose="020F0502020204030204"/>
                  <a:ea typeface="+mn-ea"/>
                  <a:cs typeface="+mn-cs"/>
                </a:rPr>
                <a:t> Detail</a:t>
              </a:r>
            </a:p>
          </p:txBody>
        </p:sp>
      </p:grpSp>
      <p:grpSp>
        <p:nvGrpSpPr>
          <p:cNvPr id="85" name="Group 84"/>
          <p:cNvGrpSpPr/>
          <p:nvPr/>
        </p:nvGrpSpPr>
        <p:grpSpPr>
          <a:xfrm>
            <a:off x="965836" y="4015140"/>
            <a:ext cx="8379341" cy="610200"/>
            <a:chOff x="1821146" y="3184880"/>
            <a:chExt cx="8379341" cy="610200"/>
          </a:xfrm>
          <a:solidFill>
            <a:schemeClr val="bg1"/>
          </a:solidFill>
        </p:grpSpPr>
        <p:grpSp>
          <p:nvGrpSpPr>
            <p:cNvPr id="86" name="Group 85">
              <a:extLst>
                <a:ext uri="{FF2B5EF4-FFF2-40B4-BE49-F238E27FC236}">
                  <a16:creationId xmlns:a16="http://schemas.microsoft.com/office/drawing/2014/main" id="{793121AC-C9C5-4486-BA42-33BB6F723AFD}"/>
                </a:ext>
              </a:extLst>
            </p:cNvPr>
            <p:cNvGrpSpPr/>
            <p:nvPr/>
          </p:nvGrpSpPr>
          <p:grpSpPr>
            <a:xfrm>
              <a:off x="1821146" y="3518827"/>
              <a:ext cx="8379341" cy="276253"/>
              <a:chOff x="1128778" y="1187223"/>
              <a:chExt cx="8222316" cy="930194"/>
            </a:xfrm>
            <a:grpFill/>
          </p:grpSpPr>
          <p:sp>
            <p:nvSpPr>
              <p:cNvPr id="90" name="Rectangle 89">
                <a:extLst>
                  <a:ext uri="{FF2B5EF4-FFF2-40B4-BE49-F238E27FC236}">
                    <a16:creationId xmlns:a16="http://schemas.microsoft.com/office/drawing/2014/main" id="{383E1335-119D-4914-8DF2-438EEAD7D3A2}"/>
                  </a:ext>
                </a:extLst>
              </p:cNvPr>
              <p:cNvSpPr/>
              <p:nvPr/>
            </p:nvSpPr>
            <p:spPr>
              <a:xfrm>
                <a:off x="1128778" y="1187223"/>
                <a:ext cx="729205" cy="930194"/>
              </a:xfrm>
              <a:prstGeom prst="rect">
                <a:avLst/>
              </a:prstGeom>
              <a:solidFill>
                <a:srgbClr val="FFC000"/>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Calibri" panose="020F0502020204030204"/>
                    <a:ea typeface="+mn-ea"/>
                    <a:cs typeface="+mn-cs"/>
                  </a:rPr>
                  <a:t>7</a:t>
                </a:r>
              </a:p>
            </p:txBody>
          </p:sp>
          <p:sp>
            <p:nvSpPr>
              <p:cNvPr id="91" name="Rectangle 90">
                <a:extLst>
                  <a:ext uri="{FF2B5EF4-FFF2-40B4-BE49-F238E27FC236}">
                    <a16:creationId xmlns:a16="http://schemas.microsoft.com/office/drawing/2014/main" id="{1CCDDC74-6C21-4CCA-9617-B53A8F9092B0}"/>
                  </a:ext>
                </a:extLst>
              </p:cNvPr>
              <p:cNvSpPr/>
              <p:nvPr/>
            </p:nvSpPr>
            <p:spPr>
              <a:xfrm>
                <a:off x="2005078" y="1187223"/>
                <a:ext cx="7346016" cy="930194"/>
              </a:xfrm>
              <a:prstGeom prst="rect">
                <a:avLst/>
              </a:prstGeom>
              <a:solidFill>
                <a:srgbClr val="FFC000"/>
              </a:solid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err="1">
                    <a:ln>
                      <a:noFill/>
                    </a:ln>
                    <a:solidFill>
                      <a:srgbClr val="4472C4"/>
                    </a:solidFill>
                    <a:effectLst/>
                    <a:uLnTx/>
                    <a:uFillTx/>
                    <a:latin typeface="Calibri" panose="020F0502020204030204"/>
                    <a:ea typeface="+mn-ea"/>
                    <a:cs typeface="+mn-cs"/>
                  </a:rPr>
                  <a:t>Fallstudie</a:t>
                </a:r>
                <a:r>
                  <a:rPr kumimoji="0" lang="en-US" sz="1800" b="1" i="0" u="none" strike="noStrike" kern="1200" cap="none" spc="0" normalizeH="0" baseline="0" noProof="0" dirty="0">
                    <a:ln>
                      <a:noFill/>
                    </a:ln>
                    <a:solidFill>
                      <a:srgbClr val="4472C4"/>
                    </a:solidFill>
                    <a:effectLst/>
                    <a:uLnTx/>
                    <a:uFillTx/>
                    <a:latin typeface="Calibri" panose="020F0502020204030204"/>
                    <a:ea typeface="+mn-ea"/>
                    <a:cs typeface="+mn-cs"/>
                  </a:rPr>
                  <a:t>	</a:t>
                </a:r>
              </a:p>
            </p:txBody>
          </p:sp>
        </p:grpSp>
        <p:grpSp>
          <p:nvGrpSpPr>
            <p:cNvPr id="87" name="Group 86">
              <a:extLst>
                <a:ext uri="{FF2B5EF4-FFF2-40B4-BE49-F238E27FC236}">
                  <a16:creationId xmlns:a16="http://schemas.microsoft.com/office/drawing/2014/main" id="{793121AC-C9C5-4486-BA42-33BB6F723AFD}"/>
                </a:ext>
              </a:extLst>
            </p:cNvPr>
            <p:cNvGrpSpPr/>
            <p:nvPr/>
          </p:nvGrpSpPr>
          <p:grpSpPr>
            <a:xfrm>
              <a:off x="1821146" y="3184880"/>
              <a:ext cx="8379341" cy="276253"/>
              <a:chOff x="1128778" y="1187223"/>
              <a:chExt cx="8222316" cy="930194"/>
            </a:xfrm>
            <a:grpFill/>
          </p:grpSpPr>
          <p:sp>
            <p:nvSpPr>
              <p:cNvPr id="88" name="Rectangle 87">
                <a:extLst>
                  <a:ext uri="{FF2B5EF4-FFF2-40B4-BE49-F238E27FC236}">
                    <a16:creationId xmlns:a16="http://schemas.microsoft.com/office/drawing/2014/main" id="{383E1335-119D-4914-8DF2-438EEAD7D3A2}"/>
                  </a:ext>
                </a:extLst>
              </p:cNvPr>
              <p:cNvSpPr/>
              <p:nvPr/>
            </p:nvSpPr>
            <p:spPr>
              <a:xfrm>
                <a:off x="1128778" y="1187223"/>
                <a:ext cx="729205" cy="930194"/>
              </a:xfrm>
              <a:prstGeom prst="rect">
                <a:avLst/>
              </a:prstGeom>
              <a:solidFill>
                <a:srgbClr val="70AD47"/>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Calibri" panose="020F0502020204030204"/>
                    <a:ea typeface="+mn-ea"/>
                    <a:cs typeface="+mn-cs"/>
                  </a:rPr>
                  <a:t>6</a:t>
                </a:r>
              </a:p>
            </p:txBody>
          </p:sp>
          <p:sp>
            <p:nvSpPr>
              <p:cNvPr id="89" name="Rectangle 88">
                <a:extLst>
                  <a:ext uri="{FF2B5EF4-FFF2-40B4-BE49-F238E27FC236}">
                    <a16:creationId xmlns:a16="http://schemas.microsoft.com/office/drawing/2014/main" id="{1CCDDC74-6C21-4CCA-9617-B53A8F9092B0}"/>
                  </a:ext>
                </a:extLst>
              </p:cNvPr>
              <p:cNvSpPr/>
              <p:nvPr/>
            </p:nvSpPr>
            <p:spPr>
              <a:xfrm>
                <a:off x="2005078" y="1187223"/>
                <a:ext cx="7346016" cy="930194"/>
              </a:xfrm>
              <a:prstGeom prst="rect">
                <a:avLst/>
              </a:prstGeom>
              <a:grp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472C4"/>
                    </a:solidFill>
                    <a:effectLst/>
                    <a:uLnTx/>
                    <a:uFillTx/>
                    <a:latin typeface="Calibri" panose="020F0502020204030204"/>
                    <a:ea typeface="+mn-ea"/>
                    <a:cs typeface="+mn-cs"/>
                  </a:rPr>
                  <a:t>EPC und die EU </a:t>
                </a:r>
              </a:p>
            </p:txBody>
          </p:sp>
        </p:grpSp>
      </p:grpSp>
      <p:grpSp>
        <p:nvGrpSpPr>
          <p:cNvPr id="94" name="Group 93">
            <a:extLst>
              <a:ext uri="{FF2B5EF4-FFF2-40B4-BE49-F238E27FC236}">
                <a16:creationId xmlns:a16="http://schemas.microsoft.com/office/drawing/2014/main" id="{793121AC-C9C5-4486-BA42-33BB6F723AFD}"/>
              </a:ext>
            </a:extLst>
          </p:cNvPr>
          <p:cNvGrpSpPr/>
          <p:nvPr/>
        </p:nvGrpSpPr>
        <p:grpSpPr>
          <a:xfrm>
            <a:off x="969952" y="4690517"/>
            <a:ext cx="8379341" cy="276253"/>
            <a:chOff x="1128778" y="1187223"/>
            <a:chExt cx="8222316" cy="930194"/>
          </a:xfrm>
        </p:grpSpPr>
        <p:sp>
          <p:nvSpPr>
            <p:cNvPr id="95" name="Rectangle 94">
              <a:extLst>
                <a:ext uri="{FF2B5EF4-FFF2-40B4-BE49-F238E27FC236}">
                  <a16:creationId xmlns:a16="http://schemas.microsoft.com/office/drawing/2014/main" id="{383E1335-119D-4914-8DF2-438EEAD7D3A2}"/>
                </a:ext>
              </a:extLst>
            </p:cNvPr>
            <p:cNvSpPr/>
            <p:nvPr/>
          </p:nvSpPr>
          <p:spPr>
            <a:xfrm>
              <a:off x="1128778" y="1187223"/>
              <a:ext cx="729205" cy="930194"/>
            </a:xfrm>
            <a:prstGeom prst="rect">
              <a:avLst/>
            </a:prstGeom>
            <a:solidFill>
              <a:schemeClr val="accent6"/>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Calibri" panose="020F0502020204030204"/>
                  <a:ea typeface="+mn-ea"/>
                  <a:cs typeface="+mn-cs"/>
                </a:rPr>
                <a:t>8</a:t>
              </a:r>
            </a:p>
          </p:txBody>
        </p:sp>
        <p:sp>
          <p:nvSpPr>
            <p:cNvPr id="96" name="Rectangle 95">
              <a:extLst>
                <a:ext uri="{FF2B5EF4-FFF2-40B4-BE49-F238E27FC236}">
                  <a16:creationId xmlns:a16="http://schemas.microsoft.com/office/drawing/2014/main" id="{1CCDDC74-6C21-4CCA-9617-B53A8F9092B0}"/>
                </a:ext>
              </a:extLst>
            </p:cNvPr>
            <p:cNvSpPr/>
            <p:nvPr/>
          </p:nvSpPr>
          <p:spPr>
            <a:xfrm>
              <a:off x="2005078" y="1187223"/>
              <a:ext cx="7346016" cy="930194"/>
            </a:xfrm>
            <a:prstGeom prst="rect">
              <a:avLst/>
            </a:prstGeom>
            <a:solidFill>
              <a:schemeClr val="bg1"/>
            </a:solid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err="1">
                  <a:ln>
                    <a:noFill/>
                  </a:ln>
                  <a:solidFill>
                    <a:srgbClr val="4472C4"/>
                  </a:solidFill>
                  <a:effectLst/>
                  <a:uLnTx/>
                  <a:uFillTx/>
                  <a:latin typeface="Calibri" panose="020F0502020204030204"/>
                  <a:ea typeface="+mn-ea"/>
                  <a:cs typeface="+mn-cs"/>
                </a:rPr>
                <a:t>Beispiele</a:t>
              </a:r>
              <a:r>
                <a:rPr kumimoji="0" lang="en-US" sz="1800" b="1" i="0" u="none" strike="noStrike" kern="1200" cap="none" spc="0" normalizeH="0" baseline="0" noProof="0" dirty="0">
                  <a:ln>
                    <a:noFill/>
                  </a:ln>
                  <a:solidFill>
                    <a:srgbClr val="4472C4"/>
                  </a:solidFill>
                  <a:effectLst/>
                  <a:uLnTx/>
                  <a:uFillTx/>
                  <a:latin typeface="Calibri" panose="020F0502020204030204"/>
                  <a:ea typeface="+mn-ea"/>
                  <a:cs typeface="+mn-cs"/>
                </a:rPr>
                <a:t> und </a:t>
              </a:r>
              <a:r>
                <a:rPr kumimoji="0" lang="en-US" sz="1800" b="1" i="0" u="none" strike="noStrike" kern="1200" cap="none" spc="0" normalizeH="0" baseline="0" noProof="0" dirty="0" err="1">
                  <a:ln>
                    <a:noFill/>
                  </a:ln>
                  <a:solidFill>
                    <a:srgbClr val="4472C4"/>
                  </a:solidFill>
                  <a:effectLst/>
                  <a:uLnTx/>
                  <a:uFillTx/>
                  <a:latin typeface="Calibri" panose="020F0502020204030204"/>
                  <a:ea typeface="+mn-ea"/>
                  <a:cs typeface="+mn-cs"/>
                </a:rPr>
                <a:t>Fallstudien</a:t>
              </a:r>
              <a:endParaRPr kumimoji="0" lang="en-US" sz="1800" b="1" i="0" u="none" strike="noStrike" kern="1200" cap="none" spc="0" normalizeH="0" baseline="0" noProof="0" dirty="0">
                <a:ln>
                  <a:noFill/>
                </a:ln>
                <a:solidFill>
                  <a:srgbClr val="4472C4"/>
                </a:solidFill>
                <a:effectLst/>
                <a:uLnTx/>
                <a:uFillTx/>
                <a:latin typeface="Calibri" panose="020F0502020204030204"/>
                <a:ea typeface="+mn-ea"/>
                <a:cs typeface="+mn-cs"/>
              </a:endParaRPr>
            </a:p>
          </p:txBody>
        </p:sp>
      </p:grpSp>
      <p:grpSp>
        <p:nvGrpSpPr>
          <p:cNvPr id="48" name="Group 47">
            <a:extLst>
              <a:ext uri="{FF2B5EF4-FFF2-40B4-BE49-F238E27FC236}">
                <a16:creationId xmlns:a16="http://schemas.microsoft.com/office/drawing/2014/main" id="{04F6A885-5AC6-4A27-8321-86221D093F9A}"/>
              </a:ext>
            </a:extLst>
          </p:cNvPr>
          <p:cNvGrpSpPr/>
          <p:nvPr/>
        </p:nvGrpSpPr>
        <p:grpSpPr>
          <a:xfrm>
            <a:off x="969952" y="3014406"/>
            <a:ext cx="8379341" cy="252875"/>
            <a:chOff x="1128778" y="1187223"/>
            <a:chExt cx="8222316" cy="930194"/>
          </a:xfrm>
          <a:solidFill>
            <a:schemeClr val="bg1"/>
          </a:solidFill>
        </p:grpSpPr>
        <p:sp>
          <p:nvSpPr>
            <p:cNvPr id="49" name="Rectangle 48">
              <a:extLst>
                <a:ext uri="{FF2B5EF4-FFF2-40B4-BE49-F238E27FC236}">
                  <a16:creationId xmlns:a16="http://schemas.microsoft.com/office/drawing/2014/main" id="{D4161997-2E41-4E3D-AB66-D3AEA12FAAB0}"/>
                </a:ext>
              </a:extLst>
            </p:cNvPr>
            <p:cNvSpPr/>
            <p:nvPr/>
          </p:nvSpPr>
          <p:spPr>
            <a:xfrm>
              <a:off x="1128778" y="1187223"/>
              <a:ext cx="729205" cy="930194"/>
            </a:xfrm>
            <a:prstGeom prst="rect">
              <a:avLst/>
            </a:prstGeom>
            <a:solidFill>
              <a:srgbClr val="70AD47"/>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Calibri" panose="020F0502020204030204"/>
                  <a:ea typeface="+mn-ea"/>
                  <a:cs typeface="+mn-cs"/>
                </a:rPr>
                <a:t>3</a:t>
              </a:r>
            </a:p>
          </p:txBody>
        </p:sp>
        <p:sp>
          <p:nvSpPr>
            <p:cNvPr id="51" name="Rectangle 50">
              <a:extLst>
                <a:ext uri="{FF2B5EF4-FFF2-40B4-BE49-F238E27FC236}">
                  <a16:creationId xmlns:a16="http://schemas.microsoft.com/office/drawing/2014/main" id="{22157067-1517-4979-8519-D658AC91A4F4}"/>
                </a:ext>
              </a:extLst>
            </p:cNvPr>
            <p:cNvSpPr/>
            <p:nvPr/>
          </p:nvSpPr>
          <p:spPr>
            <a:xfrm>
              <a:off x="2005078" y="1187223"/>
              <a:ext cx="7346016" cy="930194"/>
            </a:xfrm>
            <a:prstGeom prst="rect">
              <a:avLst/>
            </a:prstGeom>
            <a:grp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472C4"/>
                  </a:solidFill>
                  <a:effectLst/>
                  <a:uLnTx/>
                  <a:uFillTx/>
                  <a:latin typeface="Calibri" panose="020F0502020204030204"/>
                  <a:ea typeface="+mn-ea"/>
                  <a:cs typeface="+mn-cs"/>
                </a:rPr>
                <a:t>EPC-</a:t>
              </a:r>
              <a:r>
                <a:rPr kumimoji="0" lang="en-US" sz="1800" b="1" i="0" u="none" strike="noStrike" kern="1200" cap="none" spc="0" normalizeH="0" baseline="0" noProof="0" dirty="0" err="1">
                  <a:ln>
                    <a:noFill/>
                  </a:ln>
                  <a:solidFill>
                    <a:srgbClr val="4472C4"/>
                  </a:solidFill>
                  <a:effectLst/>
                  <a:uLnTx/>
                  <a:uFillTx/>
                  <a:latin typeface="Calibri" panose="020F0502020204030204"/>
                  <a:ea typeface="+mn-ea"/>
                  <a:cs typeface="+mn-cs"/>
                </a:rPr>
                <a:t>Prozess</a:t>
              </a:r>
              <a:endParaRPr kumimoji="0" lang="en-US" sz="1800" b="1" i="0" u="none" strike="noStrike" kern="1200" cap="none" spc="0" normalizeH="0" baseline="0" noProof="0" dirty="0">
                <a:ln>
                  <a:noFill/>
                </a:ln>
                <a:solidFill>
                  <a:srgbClr val="4472C4"/>
                </a:solidFill>
                <a:effectLst/>
                <a:uLnTx/>
                <a:uFillTx/>
                <a:latin typeface="Calibri" panose="020F0502020204030204"/>
                <a:ea typeface="+mn-ea"/>
                <a:cs typeface="+mn-cs"/>
              </a:endParaRPr>
            </a:p>
          </p:txBody>
        </p:sp>
      </p:grpSp>
      <p:grpSp>
        <p:nvGrpSpPr>
          <p:cNvPr id="52" name="Group 51">
            <a:extLst>
              <a:ext uri="{FF2B5EF4-FFF2-40B4-BE49-F238E27FC236}">
                <a16:creationId xmlns:a16="http://schemas.microsoft.com/office/drawing/2014/main" id="{04F6A885-5AC6-4A27-8321-86221D093F9A}"/>
              </a:ext>
            </a:extLst>
          </p:cNvPr>
          <p:cNvGrpSpPr/>
          <p:nvPr/>
        </p:nvGrpSpPr>
        <p:grpSpPr>
          <a:xfrm>
            <a:off x="969952" y="3347085"/>
            <a:ext cx="8379341" cy="252875"/>
            <a:chOff x="1128778" y="1187223"/>
            <a:chExt cx="8222316" cy="930194"/>
          </a:xfrm>
          <a:solidFill>
            <a:schemeClr val="bg1"/>
          </a:solidFill>
        </p:grpSpPr>
        <p:sp>
          <p:nvSpPr>
            <p:cNvPr id="53" name="Rectangle 52">
              <a:extLst>
                <a:ext uri="{FF2B5EF4-FFF2-40B4-BE49-F238E27FC236}">
                  <a16:creationId xmlns:a16="http://schemas.microsoft.com/office/drawing/2014/main" id="{D4161997-2E41-4E3D-AB66-D3AEA12FAAB0}"/>
                </a:ext>
              </a:extLst>
            </p:cNvPr>
            <p:cNvSpPr/>
            <p:nvPr/>
          </p:nvSpPr>
          <p:spPr>
            <a:xfrm>
              <a:off x="1128778" y="1187223"/>
              <a:ext cx="729205" cy="930194"/>
            </a:xfrm>
            <a:prstGeom prst="rect">
              <a:avLst/>
            </a:prstGeom>
            <a:solidFill>
              <a:srgbClr val="70AD47"/>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Calibri" panose="020F0502020204030204"/>
                  <a:ea typeface="+mn-ea"/>
                  <a:cs typeface="+mn-cs"/>
                </a:rPr>
                <a:t>4</a:t>
              </a:r>
            </a:p>
          </p:txBody>
        </p:sp>
        <p:sp>
          <p:nvSpPr>
            <p:cNvPr id="54" name="Rectangle 53">
              <a:extLst>
                <a:ext uri="{FF2B5EF4-FFF2-40B4-BE49-F238E27FC236}">
                  <a16:creationId xmlns:a16="http://schemas.microsoft.com/office/drawing/2014/main" id="{22157067-1517-4979-8519-D658AC91A4F4}"/>
                </a:ext>
              </a:extLst>
            </p:cNvPr>
            <p:cNvSpPr/>
            <p:nvPr/>
          </p:nvSpPr>
          <p:spPr>
            <a:xfrm>
              <a:off x="2005078" y="1187223"/>
              <a:ext cx="7346016" cy="930194"/>
            </a:xfrm>
            <a:prstGeom prst="rect">
              <a:avLst/>
            </a:prstGeom>
            <a:grp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472C4"/>
                  </a:solidFill>
                  <a:effectLst/>
                  <a:uLnTx/>
                  <a:uFillTx/>
                  <a:latin typeface="Calibri" panose="020F0502020204030204"/>
                  <a:ea typeface="+mn-ea"/>
                  <a:cs typeface="+mn-cs"/>
                </a:rPr>
                <a:t>EPC-</a:t>
              </a:r>
              <a:r>
                <a:rPr kumimoji="0" lang="en-US" sz="1800" b="1" i="0" u="none" strike="noStrike" kern="1200" cap="none" spc="0" normalizeH="0" baseline="0" noProof="0" dirty="0" err="1">
                  <a:ln>
                    <a:noFill/>
                  </a:ln>
                  <a:solidFill>
                    <a:srgbClr val="4472C4"/>
                  </a:solidFill>
                  <a:effectLst/>
                  <a:uLnTx/>
                  <a:uFillTx/>
                  <a:latin typeface="Calibri" panose="020F0502020204030204"/>
                  <a:ea typeface="+mn-ea"/>
                  <a:cs typeface="+mn-cs"/>
                </a:rPr>
                <a:t>Finanzierung</a:t>
              </a:r>
              <a:endParaRPr kumimoji="0" lang="en-US" sz="1800" b="1" i="0" u="none" strike="noStrike" kern="1200" cap="none" spc="0" normalizeH="0" baseline="0" noProof="0" dirty="0">
                <a:ln>
                  <a:noFill/>
                </a:ln>
                <a:solidFill>
                  <a:srgbClr val="4472C4"/>
                </a:solidFill>
                <a:effectLst/>
                <a:uLnTx/>
                <a:uFillTx/>
                <a:latin typeface="Calibri" panose="020F0502020204030204"/>
                <a:ea typeface="+mn-ea"/>
                <a:cs typeface="+mn-cs"/>
              </a:endParaRPr>
            </a:p>
          </p:txBody>
        </p:sp>
      </p:grpSp>
      <p:grpSp>
        <p:nvGrpSpPr>
          <p:cNvPr id="55" name="Group 54">
            <a:extLst>
              <a:ext uri="{FF2B5EF4-FFF2-40B4-BE49-F238E27FC236}">
                <a16:creationId xmlns:a16="http://schemas.microsoft.com/office/drawing/2014/main" id="{04F6A885-5AC6-4A27-8321-86221D093F9A}"/>
              </a:ext>
            </a:extLst>
          </p:cNvPr>
          <p:cNvGrpSpPr/>
          <p:nvPr/>
        </p:nvGrpSpPr>
        <p:grpSpPr>
          <a:xfrm>
            <a:off x="969952" y="3682338"/>
            <a:ext cx="8379341" cy="252875"/>
            <a:chOff x="1128778" y="1187223"/>
            <a:chExt cx="8222316" cy="930194"/>
          </a:xfrm>
          <a:solidFill>
            <a:schemeClr val="bg1"/>
          </a:solidFill>
        </p:grpSpPr>
        <p:sp>
          <p:nvSpPr>
            <p:cNvPr id="56" name="Rectangle 55">
              <a:extLst>
                <a:ext uri="{FF2B5EF4-FFF2-40B4-BE49-F238E27FC236}">
                  <a16:creationId xmlns:a16="http://schemas.microsoft.com/office/drawing/2014/main" id="{D4161997-2E41-4E3D-AB66-D3AEA12FAAB0}"/>
                </a:ext>
              </a:extLst>
            </p:cNvPr>
            <p:cNvSpPr/>
            <p:nvPr/>
          </p:nvSpPr>
          <p:spPr>
            <a:xfrm>
              <a:off x="1128778" y="1187223"/>
              <a:ext cx="729205" cy="930194"/>
            </a:xfrm>
            <a:prstGeom prst="rect">
              <a:avLst/>
            </a:prstGeom>
            <a:solidFill>
              <a:srgbClr val="70AD47"/>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Calibri" panose="020F0502020204030204"/>
                  <a:ea typeface="+mn-ea"/>
                  <a:cs typeface="+mn-cs"/>
                </a:rPr>
                <a:t>5</a:t>
              </a:r>
            </a:p>
          </p:txBody>
        </p:sp>
        <p:sp>
          <p:nvSpPr>
            <p:cNvPr id="57" name="Rectangle 56">
              <a:extLst>
                <a:ext uri="{FF2B5EF4-FFF2-40B4-BE49-F238E27FC236}">
                  <a16:creationId xmlns:a16="http://schemas.microsoft.com/office/drawing/2014/main" id="{22157067-1517-4979-8519-D658AC91A4F4}"/>
                </a:ext>
              </a:extLst>
            </p:cNvPr>
            <p:cNvSpPr/>
            <p:nvPr/>
          </p:nvSpPr>
          <p:spPr>
            <a:xfrm>
              <a:off x="2005078" y="1187223"/>
              <a:ext cx="7346016" cy="930194"/>
            </a:xfrm>
            <a:prstGeom prst="rect">
              <a:avLst/>
            </a:prstGeom>
            <a:grp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472C4"/>
                  </a:solidFill>
                  <a:effectLst/>
                  <a:uLnTx/>
                  <a:uFillTx/>
                  <a:latin typeface="Calibri" panose="020F0502020204030204"/>
                  <a:ea typeface="+mn-ea"/>
                  <a:cs typeface="+mn-cs"/>
                </a:rPr>
                <a:t>EPC-</a:t>
              </a:r>
              <a:r>
                <a:rPr kumimoji="0" lang="en-US" sz="1800" b="1" i="0" u="none" strike="noStrike" kern="1200" cap="none" spc="0" normalizeH="0" baseline="0" noProof="0" dirty="0" err="1">
                  <a:ln>
                    <a:noFill/>
                  </a:ln>
                  <a:solidFill>
                    <a:srgbClr val="4472C4"/>
                  </a:solidFill>
                  <a:effectLst/>
                  <a:uLnTx/>
                  <a:uFillTx/>
                  <a:latin typeface="Calibri" panose="020F0502020204030204"/>
                  <a:ea typeface="+mn-ea"/>
                  <a:cs typeface="+mn-cs"/>
                </a:rPr>
                <a:t>Barrieren</a:t>
              </a:r>
              <a:endParaRPr kumimoji="0" lang="en-US" sz="1800" b="1" i="0" u="none" strike="noStrike" kern="1200" cap="none" spc="0" normalizeH="0" baseline="0" noProof="0" dirty="0">
                <a:ln>
                  <a:noFill/>
                </a:ln>
                <a:solidFill>
                  <a:srgbClr val="4472C4"/>
                </a:solidFill>
                <a:effectLst/>
                <a:uLnTx/>
                <a:uFillTx/>
                <a:latin typeface="Calibri" panose="020F0502020204030204"/>
                <a:ea typeface="+mn-ea"/>
                <a:cs typeface="+mn-cs"/>
              </a:endParaRPr>
            </a:p>
          </p:txBody>
        </p:sp>
      </p:grpSp>
      <p:sp>
        <p:nvSpPr>
          <p:cNvPr id="41" name="Rectangle 25">
            <a:extLst>
              <a:ext uri="{FF2B5EF4-FFF2-40B4-BE49-F238E27FC236}">
                <a16:creationId xmlns:a16="http://schemas.microsoft.com/office/drawing/2014/main" id="{8E74C09D-8ABE-455B-B74F-4804D68AEDA6}"/>
              </a:ext>
            </a:extLst>
          </p:cNvPr>
          <p:cNvSpPr/>
          <p:nvPr/>
        </p:nvSpPr>
        <p:spPr>
          <a:xfrm>
            <a:off x="974072" y="1207568"/>
            <a:ext cx="743131" cy="276253"/>
          </a:xfrm>
          <a:prstGeom prst="rect">
            <a:avLst/>
          </a:prstGeom>
          <a:solidFill>
            <a:srgbClr val="70AD47"/>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Calibri" panose="020F0502020204030204"/>
                <a:ea typeface="+mn-ea"/>
                <a:cs typeface="+mn-cs"/>
              </a:rPr>
              <a:t>1</a:t>
            </a:r>
          </a:p>
        </p:txBody>
      </p:sp>
    </p:spTree>
    <p:extLst>
      <p:ext uri="{BB962C8B-B14F-4D97-AF65-F5344CB8AC3E}">
        <p14:creationId xmlns:p14="http://schemas.microsoft.com/office/powerpoint/2010/main" val="127613469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5327650" y="581881"/>
            <a:ext cx="5534854" cy="313843"/>
          </a:xfrm>
        </p:spPr>
        <p:txBody>
          <a:bodyPr>
            <a:noAutofit/>
          </a:bodyPr>
          <a:lstStyle/>
          <a:p>
            <a:pPr>
              <a:lnSpc>
                <a:spcPct val="114000"/>
              </a:lnSpc>
            </a:pPr>
            <a:r>
              <a:rPr lang="pl-PL" dirty="0"/>
              <a:t>E</a:t>
            </a:r>
            <a:r>
              <a:rPr lang="de-AT" dirty="0"/>
              <a:t>P</a:t>
            </a:r>
            <a:r>
              <a:rPr lang="pl-PL" dirty="0"/>
              <a:t>C</a:t>
            </a:r>
            <a:r>
              <a:rPr lang="de-AT" dirty="0"/>
              <a:t>-Fallstudie</a:t>
            </a:r>
            <a:r>
              <a:rPr lang="pl-PL" dirty="0"/>
              <a:t>:</a:t>
            </a:r>
            <a:r>
              <a:rPr lang="en-US" dirty="0"/>
              <a:t> </a:t>
            </a:r>
            <a:r>
              <a:rPr lang="en-US" dirty="0" err="1"/>
              <a:t>Modernisierung</a:t>
            </a:r>
            <a:r>
              <a:rPr lang="en-US" dirty="0"/>
              <a:t> der </a:t>
            </a:r>
            <a:r>
              <a:rPr lang="en-US" dirty="0" err="1"/>
              <a:t>Straßenbeleuchtung</a:t>
            </a:r>
            <a:r>
              <a:rPr lang="en-US" dirty="0"/>
              <a:t> in Radom</a:t>
            </a:r>
            <a:endParaRPr lang="en-US" b="1" dirty="0"/>
          </a:p>
        </p:txBody>
      </p:sp>
      <p:sp>
        <p:nvSpPr>
          <p:cNvPr id="5" name="AutoShape 4" descr="Znalezione obrazy dla zapytania jb stal"/>
          <p:cNvSpPr>
            <a:spLocks noChangeAspect="1" noChangeArrowheads="1"/>
          </p:cNvSpPr>
          <p:nvPr/>
        </p:nvSpPr>
        <p:spPr bwMode="auto">
          <a:xfrm>
            <a:off x="1298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l-PL"/>
          </a:p>
        </p:txBody>
      </p:sp>
      <p:sp>
        <p:nvSpPr>
          <p:cNvPr id="6" name="AutoShape 6" descr="Znalezione obrazy dla zapytania jb stal"/>
          <p:cNvSpPr>
            <a:spLocks noChangeAspect="1" noChangeArrowheads="1"/>
          </p:cNvSpPr>
          <p:nvPr/>
        </p:nvSpPr>
        <p:spPr bwMode="auto">
          <a:xfrm>
            <a:off x="1450975" y="7938"/>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l-PL"/>
          </a:p>
        </p:txBody>
      </p:sp>
      <p:sp>
        <p:nvSpPr>
          <p:cNvPr id="7" name="AutoShape 8" descr="Znalezione obrazy dla zapytania jb stal"/>
          <p:cNvSpPr>
            <a:spLocks noChangeAspect="1" noChangeArrowheads="1"/>
          </p:cNvSpPr>
          <p:nvPr/>
        </p:nvSpPr>
        <p:spPr bwMode="auto">
          <a:xfrm>
            <a:off x="1603375" y="160338"/>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l-PL"/>
          </a:p>
        </p:txBody>
      </p:sp>
      <p:sp>
        <p:nvSpPr>
          <p:cNvPr id="8" name="AutoShape 10" descr="Znalezione obrazy dla zapytania jb stal"/>
          <p:cNvSpPr>
            <a:spLocks noChangeAspect="1" noChangeArrowheads="1"/>
          </p:cNvSpPr>
          <p:nvPr/>
        </p:nvSpPr>
        <p:spPr bwMode="auto">
          <a:xfrm>
            <a:off x="1755775" y="312738"/>
            <a:ext cx="304800" cy="2109829"/>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l-PL"/>
          </a:p>
        </p:txBody>
      </p:sp>
      <p:sp>
        <p:nvSpPr>
          <p:cNvPr id="9" name="pole tekstowe 8"/>
          <p:cNvSpPr txBox="1"/>
          <p:nvPr/>
        </p:nvSpPr>
        <p:spPr>
          <a:xfrm>
            <a:off x="10153655" y="950990"/>
            <a:ext cx="708848" cy="246221"/>
          </a:xfrm>
          <a:prstGeom prst="rect">
            <a:avLst/>
          </a:prstGeom>
          <a:noFill/>
        </p:spPr>
        <p:txBody>
          <a:bodyPr wrap="none" rtlCol="0">
            <a:spAutoFit/>
          </a:bodyPr>
          <a:lstStyle/>
          <a:p>
            <a:pPr algn="r"/>
            <a:r>
              <a:rPr lang="pl-PL" sz="1000" dirty="0">
                <a:latin typeface="Arial" panose="020B0604020202020204" pitchFamily="34" charset="0"/>
                <a:cs typeface="Arial" panose="020B0604020202020204" pitchFamily="34" charset="0"/>
              </a:rPr>
              <a:t>Ma</a:t>
            </a:r>
            <a:r>
              <a:rPr lang="de-AT" sz="1000" dirty="0">
                <a:latin typeface="Arial" panose="020B0604020202020204" pitchFamily="34" charset="0"/>
                <a:cs typeface="Arial" panose="020B0604020202020204" pitchFamily="34" charset="0"/>
              </a:rPr>
              <a:t>i</a:t>
            </a:r>
            <a:r>
              <a:rPr lang="pl-PL" sz="1000" dirty="0">
                <a:latin typeface="Arial" panose="020B0604020202020204" pitchFamily="34" charset="0"/>
                <a:cs typeface="Arial" panose="020B0604020202020204" pitchFamily="34" charset="0"/>
              </a:rPr>
              <a:t> 2019</a:t>
            </a:r>
          </a:p>
        </p:txBody>
      </p:sp>
    </p:spTree>
    <p:extLst>
      <p:ext uri="{BB962C8B-B14F-4D97-AF65-F5344CB8AC3E}">
        <p14:creationId xmlns:p14="http://schemas.microsoft.com/office/powerpoint/2010/main" val="277503510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1"/>
          </p:nvPr>
        </p:nvSpPr>
        <p:spPr/>
        <p:txBody>
          <a:bodyPr>
            <a:normAutofit fontScale="62500" lnSpcReduction="20000"/>
          </a:bodyPr>
          <a:lstStyle/>
          <a:p>
            <a:pPr>
              <a:spcBef>
                <a:spcPts val="1200"/>
              </a:spcBef>
              <a:spcAft>
                <a:spcPts val="600"/>
              </a:spcAft>
            </a:pPr>
            <a:r>
              <a:rPr lang="en-GB" b="1" dirty="0" err="1">
                <a:solidFill>
                  <a:srgbClr val="0070C0"/>
                </a:solidFill>
              </a:rPr>
              <a:t>Überblick</a:t>
            </a:r>
            <a:r>
              <a:rPr lang="en-GB" b="1" dirty="0">
                <a:solidFill>
                  <a:srgbClr val="0070C0"/>
                </a:solidFill>
              </a:rPr>
              <a:t> </a:t>
            </a:r>
            <a:r>
              <a:rPr lang="en-GB" b="1" dirty="0" err="1">
                <a:solidFill>
                  <a:srgbClr val="0070C0"/>
                </a:solidFill>
              </a:rPr>
              <a:t>über</a:t>
            </a:r>
            <a:r>
              <a:rPr lang="en-GB" b="1" dirty="0">
                <a:solidFill>
                  <a:srgbClr val="0070C0"/>
                </a:solidFill>
              </a:rPr>
              <a:t> das </a:t>
            </a:r>
            <a:r>
              <a:rPr lang="en-GB" b="1" dirty="0" err="1">
                <a:solidFill>
                  <a:srgbClr val="0070C0"/>
                </a:solidFill>
              </a:rPr>
              <a:t>Projekt</a:t>
            </a:r>
            <a:endParaRPr lang="en-GB" b="1" dirty="0">
              <a:solidFill>
                <a:srgbClr val="0070C0"/>
              </a:solidFill>
            </a:endParaRPr>
          </a:p>
          <a:p>
            <a:pPr>
              <a:spcBef>
                <a:spcPts val="600"/>
              </a:spcBef>
              <a:spcAft>
                <a:spcPts val="600"/>
              </a:spcAft>
            </a:pPr>
            <a:r>
              <a:rPr lang="de-DE" dirty="0"/>
              <a:t>Im Jahr 2013 betrieb die Stadt Radom ca. 22.500 Straßenlaternen, von denen 11.514 Einheiten (51%) im Besitz der Stadtstraßen- und Verkehrsbetriebe (</a:t>
            </a:r>
            <a:r>
              <a:rPr lang="de-DE" dirty="0" err="1"/>
              <a:t>Miejski</a:t>
            </a:r>
            <a:r>
              <a:rPr lang="de-DE" dirty="0"/>
              <a:t> </a:t>
            </a:r>
            <a:r>
              <a:rPr lang="de-DE" dirty="0" err="1"/>
              <a:t>Zakład</a:t>
            </a:r>
            <a:r>
              <a:rPr lang="de-DE" dirty="0"/>
              <a:t> </a:t>
            </a:r>
            <a:r>
              <a:rPr lang="de-DE" dirty="0" err="1"/>
              <a:t>Dróg</a:t>
            </a:r>
            <a:r>
              <a:rPr lang="de-DE" dirty="0"/>
              <a:t> i </a:t>
            </a:r>
            <a:r>
              <a:rPr lang="de-DE" dirty="0" err="1"/>
              <a:t>Komunikacji</a:t>
            </a:r>
            <a:r>
              <a:rPr lang="de-DE" dirty="0"/>
              <a:t> - </a:t>
            </a:r>
            <a:r>
              <a:rPr lang="de-DE" dirty="0" err="1"/>
              <a:t>MZDiK</a:t>
            </a:r>
            <a:r>
              <a:rPr lang="de-DE" dirty="0"/>
              <a:t>) waren. Die restlichen Straßenlaternen gehörten der PGE (</a:t>
            </a:r>
            <a:r>
              <a:rPr lang="de-DE" dirty="0" err="1"/>
              <a:t>Polska</a:t>
            </a:r>
            <a:r>
              <a:rPr lang="de-DE" dirty="0"/>
              <a:t> </a:t>
            </a:r>
            <a:r>
              <a:rPr lang="de-DE" dirty="0" err="1"/>
              <a:t>Grupa</a:t>
            </a:r>
            <a:r>
              <a:rPr lang="de-DE" dirty="0"/>
              <a:t> </a:t>
            </a:r>
            <a:r>
              <a:rPr lang="de-DE" dirty="0" err="1"/>
              <a:t>Energetyczna</a:t>
            </a:r>
            <a:r>
              <a:rPr lang="de-DE" dirty="0"/>
              <a:t> - dem größten polnischen Energieversorger). Eine der Tochtergesellschaften der PGE versorgt die Stadt Radom mit Strom. Straßenlaternen werden aus Schaltschränken gespeist, deren Eigentum auch zwischen der Stadt und PGE geteilt wird.</a:t>
            </a:r>
          </a:p>
          <a:p>
            <a:pPr>
              <a:spcBef>
                <a:spcPts val="600"/>
              </a:spcBef>
              <a:spcAft>
                <a:spcPts val="600"/>
              </a:spcAft>
            </a:pPr>
            <a:r>
              <a:rPr lang="de-DE" dirty="0"/>
              <a:t>Das Projekt umfasste 3.566 Straßenlaternen des </a:t>
            </a:r>
            <a:r>
              <a:rPr lang="de-DE" dirty="0" err="1"/>
              <a:t>MZDiK</a:t>
            </a:r>
            <a:r>
              <a:rPr lang="de-DE" dirty="0"/>
              <a:t>. Das Ziel des Projekts war es, Energieeinsparungen von mindestens 40% zu erzielen.</a:t>
            </a:r>
            <a:endParaRPr lang="en-GB" dirty="0"/>
          </a:p>
          <a:p>
            <a:pPr>
              <a:spcBef>
                <a:spcPts val="600"/>
              </a:spcBef>
              <a:spcAft>
                <a:spcPts val="600"/>
              </a:spcAft>
            </a:pPr>
            <a:r>
              <a:rPr lang="de-DE" dirty="0"/>
              <a:t>Die Projektlaufzeit wurde mit 11 Jahren (2013-2023) angenommen.</a:t>
            </a:r>
            <a:endParaRPr lang="en-US" dirty="0"/>
          </a:p>
        </p:txBody>
      </p:sp>
      <p:sp>
        <p:nvSpPr>
          <p:cNvPr id="5" name="Content Placeholder 4"/>
          <p:cNvSpPr>
            <a:spLocks noGrp="1"/>
          </p:cNvSpPr>
          <p:nvPr>
            <p:ph sz="half" idx="2"/>
          </p:nvPr>
        </p:nvSpPr>
        <p:spPr/>
        <p:txBody>
          <a:bodyPr>
            <a:normAutofit fontScale="47500" lnSpcReduction="20000"/>
          </a:bodyPr>
          <a:lstStyle/>
          <a:p>
            <a:pPr>
              <a:spcBef>
                <a:spcPts val="600"/>
              </a:spcBef>
              <a:spcAft>
                <a:spcPts val="600"/>
              </a:spcAft>
            </a:pPr>
            <a:r>
              <a:rPr lang="de-DE" sz="3300" b="1" dirty="0">
                <a:solidFill>
                  <a:srgbClr val="0070C0"/>
                </a:solidFill>
              </a:rPr>
              <a:t>Überblick über die Einrichtungen vor der Projektdurchführung</a:t>
            </a:r>
            <a:endParaRPr lang="en-GB" sz="3300" b="1" dirty="0">
              <a:solidFill>
                <a:srgbClr val="0070C0"/>
              </a:solidFill>
            </a:endParaRPr>
          </a:p>
          <a:p>
            <a:pPr>
              <a:spcBef>
                <a:spcPts val="600"/>
              </a:spcBef>
              <a:spcAft>
                <a:spcPts val="600"/>
              </a:spcAft>
            </a:pPr>
            <a:r>
              <a:rPr lang="de-DE" sz="3300" dirty="0"/>
              <a:t>Von 3.566 Straßenlaternen, die Teil des Projekts waren, waren 406 Einheiten mit 400 W, 700 Einheiten mit 250 W, 756 Einheiten mit 150 W und 1704 Einheiten mit 100 W Leistung.</a:t>
            </a:r>
            <a:r>
              <a:rPr lang="en-GB" sz="3300" dirty="0"/>
              <a:t> </a:t>
            </a:r>
          </a:p>
          <a:p>
            <a:pPr>
              <a:spcBef>
                <a:spcPts val="600"/>
              </a:spcBef>
              <a:spcAft>
                <a:spcPts val="600"/>
              </a:spcAft>
            </a:pPr>
            <a:r>
              <a:rPr lang="de-DE" sz="3300" dirty="0"/>
              <a:t>Die Straßenbeleuchtungsstruktur vor der Projektdurchführung war durch eine hohe Amplitude der Leistung der Beleuchtungskörper, der </a:t>
            </a:r>
            <a:r>
              <a:rPr lang="de-DE" sz="3300" dirty="0" err="1"/>
              <a:t>Mastenhöhen</a:t>
            </a:r>
            <a:r>
              <a:rPr lang="de-DE" sz="3300" dirty="0"/>
              <a:t> und des Abstands zwischen den Masten gekennzeichnet.</a:t>
            </a:r>
          </a:p>
          <a:p>
            <a:pPr>
              <a:spcBef>
                <a:spcPts val="600"/>
              </a:spcBef>
              <a:spcAft>
                <a:spcPts val="600"/>
              </a:spcAft>
            </a:pPr>
            <a:r>
              <a:rPr lang="en-GB" sz="3300" dirty="0" err="1"/>
              <a:t>Straßenbeleuchtungsstruktur</a:t>
            </a:r>
            <a:r>
              <a:rPr lang="en-GB" sz="3300" dirty="0"/>
              <a:t> </a:t>
            </a:r>
            <a:r>
              <a:rPr lang="en-GB" sz="3300" dirty="0" err="1"/>
              <a:t>vor</a:t>
            </a:r>
            <a:r>
              <a:rPr lang="en-GB" sz="3300" dirty="0"/>
              <a:t> der </a:t>
            </a:r>
            <a:r>
              <a:rPr lang="en-GB" sz="3300" dirty="0" err="1"/>
              <a:t>Implementierung</a:t>
            </a:r>
            <a:r>
              <a:rPr lang="en-GB" sz="3300" dirty="0"/>
              <a:t>:</a:t>
            </a:r>
          </a:p>
          <a:p>
            <a:pPr marL="171450" indent="-171450">
              <a:spcBef>
                <a:spcPts val="600"/>
              </a:spcBef>
              <a:spcAft>
                <a:spcPts val="600"/>
              </a:spcAft>
            </a:pPr>
            <a:r>
              <a:rPr lang="de-DE" sz="3400" dirty="0"/>
              <a:t>100 W- und 150 W-Lampen - Lichtmasten mit einer Höhe von 7 bis 12 m, Abstände zwischen Masten von 25 bis 40 m;</a:t>
            </a:r>
            <a:endParaRPr lang="en-GB" sz="3400" dirty="0"/>
          </a:p>
          <a:p>
            <a:pPr marL="171450" indent="-171450">
              <a:spcBef>
                <a:spcPts val="600"/>
              </a:spcBef>
              <a:spcAft>
                <a:spcPts val="600"/>
              </a:spcAft>
            </a:pPr>
            <a:r>
              <a:rPr lang="de-DE" sz="3400" dirty="0"/>
              <a:t>400-W-Lampen – es wurden zu hohe Leistungen verwendet, etwa die Hälfte der Beleuchtungsanordnung wurde falsch umgesetzt;</a:t>
            </a:r>
            <a:endParaRPr lang="en-GB" sz="3400" dirty="0"/>
          </a:p>
          <a:p>
            <a:pPr marL="171450" indent="-171450">
              <a:spcBef>
                <a:spcPts val="600"/>
              </a:spcBef>
              <a:spcAft>
                <a:spcPts val="600"/>
              </a:spcAft>
            </a:pPr>
            <a:r>
              <a:rPr lang="de-DE" sz="3300" dirty="0"/>
              <a:t>150 W und 250 W Lampen - ca. 25% der Anordnung der Beleuchtung wurde richtig umgesetzt</a:t>
            </a:r>
          </a:p>
          <a:p>
            <a:pPr algn="just">
              <a:spcBef>
                <a:spcPts val="600"/>
              </a:spcBef>
              <a:spcAft>
                <a:spcPts val="600"/>
              </a:spcAft>
            </a:pPr>
            <a:endParaRPr lang="en-GB" dirty="0"/>
          </a:p>
          <a:p>
            <a:pPr algn="just">
              <a:spcBef>
                <a:spcPts val="600"/>
              </a:spcBef>
              <a:spcAft>
                <a:spcPts val="600"/>
              </a:spcAft>
            </a:pPr>
            <a:endParaRPr lang="en-GB" dirty="0"/>
          </a:p>
          <a:p>
            <a:pPr algn="just">
              <a:spcBef>
                <a:spcPts val="600"/>
              </a:spcBef>
              <a:spcAft>
                <a:spcPts val="600"/>
              </a:spcAft>
            </a:pPr>
            <a:endParaRPr lang="en-GB" dirty="0"/>
          </a:p>
          <a:p>
            <a:pPr algn="just">
              <a:spcBef>
                <a:spcPts val="600"/>
              </a:spcBef>
              <a:spcAft>
                <a:spcPts val="600"/>
              </a:spcAft>
            </a:pPr>
            <a:endParaRPr lang="en-GB" dirty="0"/>
          </a:p>
          <a:p>
            <a:pPr algn="just">
              <a:spcBef>
                <a:spcPts val="600"/>
              </a:spcBef>
              <a:spcAft>
                <a:spcPts val="600"/>
              </a:spcAft>
            </a:pPr>
            <a:endParaRPr lang="en-GB" dirty="0"/>
          </a:p>
          <a:p>
            <a:pPr algn="just">
              <a:spcBef>
                <a:spcPts val="600"/>
              </a:spcBef>
              <a:spcAft>
                <a:spcPts val="600"/>
              </a:spcAft>
            </a:pPr>
            <a:endParaRPr lang="en-GB" dirty="0"/>
          </a:p>
          <a:p>
            <a:pPr algn="just">
              <a:spcBef>
                <a:spcPts val="600"/>
              </a:spcBef>
              <a:spcAft>
                <a:spcPts val="600"/>
              </a:spcAft>
            </a:pPr>
            <a:endParaRPr lang="en-GB" sz="3600" dirty="0">
              <a:solidFill>
                <a:srgbClr val="FF0000"/>
              </a:solidFill>
            </a:endParaRPr>
          </a:p>
          <a:p>
            <a:pPr marL="228600" indent="-228600" algn="just">
              <a:spcBef>
                <a:spcPts val="600"/>
              </a:spcBef>
              <a:spcAft>
                <a:spcPts val="600"/>
              </a:spcAft>
              <a:buFont typeface="+mj-lt"/>
              <a:buAutoNum type="arabicPeriod"/>
            </a:pPr>
            <a:endParaRPr lang="en-GB" sz="3600" dirty="0">
              <a:solidFill>
                <a:srgbClr val="FF0000"/>
              </a:solidFill>
            </a:endParaRPr>
          </a:p>
          <a:p>
            <a:pPr marL="228600" indent="-228600" algn="just">
              <a:spcBef>
                <a:spcPts val="600"/>
              </a:spcBef>
              <a:spcAft>
                <a:spcPts val="600"/>
              </a:spcAft>
              <a:buFont typeface="+mj-lt"/>
              <a:buAutoNum type="arabicPeriod"/>
            </a:pPr>
            <a:endParaRPr lang="en-GB" sz="3600" dirty="0"/>
          </a:p>
          <a:p>
            <a:pPr marL="228600" indent="-228600" algn="just">
              <a:spcBef>
                <a:spcPts val="600"/>
              </a:spcBef>
              <a:spcAft>
                <a:spcPts val="600"/>
              </a:spcAft>
              <a:buFont typeface="+mj-lt"/>
              <a:buAutoNum type="arabicPeriod"/>
            </a:pPr>
            <a:endParaRPr lang="en-GB" sz="3600" dirty="0"/>
          </a:p>
          <a:p>
            <a:pPr marL="228600" indent="-228600" algn="just">
              <a:spcBef>
                <a:spcPts val="600"/>
              </a:spcBef>
              <a:spcAft>
                <a:spcPts val="600"/>
              </a:spcAft>
              <a:buFont typeface="+mj-lt"/>
              <a:buAutoNum type="arabicPeriod"/>
            </a:pPr>
            <a:endParaRPr lang="en-GB" sz="3600" dirty="0"/>
          </a:p>
          <a:p>
            <a:pPr marL="228600" indent="-228600" algn="just">
              <a:spcBef>
                <a:spcPts val="600"/>
              </a:spcBef>
              <a:spcAft>
                <a:spcPts val="600"/>
              </a:spcAft>
              <a:buFont typeface="+mj-lt"/>
              <a:buAutoNum type="arabicPeriod"/>
            </a:pPr>
            <a:endParaRPr lang="en-GB" sz="3600" dirty="0"/>
          </a:p>
          <a:p>
            <a:endParaRPr lang="en-US" dirty="0"/>
          </a:p>
        </p:txBody>
      </p:sp>
      <p:sp>
        <p:nvSpPr>
          <p:cNvPr id="4" name="Title 3"/>
          <p:cNvSpPr>
            <a:spLocks noGrp="1"/>
          </p:cNvSpPr>
          <p:nvPr>
            <p:ph type="title"/>
          </p:nvPr>
        </p:nvSpPr>
        <p:spPr/>
        <p:txBody>
          <a:bodyPr/>
          <a:lstStyle/>
          <a:p>
            <a:r>
              <a:rPr lang="en-GB" dirty="0" err="1"/>
              <a:t>Überblick</a:t>
            </a:r>
            <a:r>
              <a:rPr lang="en-GB" dirty="0"/>
              <a:t> </a:t>
            </a:r>
            <a:r>
              <a:rPr lang="en-GB" dirty="0" err="1"/>
              <a:t>über</a:t>
            </a:r>
            <a:r>
              <a:rPr lang="en-GB" dirty="0"/>
              <a:t> das </a:t>
            </a:r>
            <a:r>
              <a:rPr lang="en-GB" dirty="0" err="1"/>
              <a:t>Projekt</a:t>
            </a:r>
            <a:r>
              <a:rPr lang="en-GB" dirty="0"/>
              <a:t> und die </a:t>
            </a:r>
            <a:r>
              <a:rPr lang="en-GB" dirty="0" err="1"/>
              <a:t>Einrichtungen</a:t>
            </a:r>
            <a:endParaRPr lang="en-US" dirty="0"/>
          </a:p>
        </p:txBody>
      </p:sp>
      <p:sp>
        <p:nvSpPr>
          <p:cNvPr id="3" name="Slide Number Placeholder 2"/>
          <p:cNvSpPr>
            <a:spLocks noGrp="1"/>
          </p:cNvSpPr>
          <p:nvPr>
            <p:ph type="sldNum" sz="quarter" idx="4294967295"/>
          </p:nvPr>
        </p:nvSpPr>
        <p:spPr>
          <a:xfrm>
            <a:off x="9448800" y="6203950"/>
            <a:ext cx="2743200" cy="365125"/>
          </a:xfrm>
        </p:spPr>
        <p:txBody>
          <a:bodyPr/>
          <a:lstStyle/>
          <a:p>
            <a:fld id="{C77C6C3F-668B-4AF5-BFA9-0F657EB068D6}" type="slidenum">
              <a:rPr lang="pl-PL" smtClean="0"/>
              <a:pPr/>
              <a:t>53</a:t>
            </a:fld>
            <a:endParaRPr lang="pl-PL" dirty="0"/>
          </a:p>
        </p:txBody>
      </p:sp>
      <p:sp>
        <p:nvSpPr>
          <p:cNvPr id="15" name="Rectangle 14">
            <a:extLst>
              <a:ext uri="{FF2B5EF4-FFF2-40B4-BE49-F238E27FC236}">
                <a16:creationId xmlns:a16="http://schemas.microsoft.com/office/drawing/2014/main" id="{383E1335-119D-4914-8DF2-438EEAD7D3A2}"/>
              </a:ext>
            </a:extLst>
          </p:cNvPr>
          <p:cNvSpPr/>
          <p:nvPr/>
        </p:nvSpPr>
        <p:spPr>
          <a:xfrm>
            <a:off x="0" y="9525"/>
            <a:ext cx="409221" cy="228600"/>
          </a:xfrm>
          <a:prstGeom prst="rect">
            <a:avLst/>
          </a:prstGeom>
          <a:solidFill>
            <a:schemeClr val="accent6"/>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GB" b="1" dirty="0">
                <a:solidFill>
                  <a:prstClr val="white"/>
                </a:solidFill>
                <a:latin typeface="Calibri" panose="020F0502020204030204"/>
              </a:rPr>
              <a:t>7</a:t>
            </a:r>
          </a:p>
        </p:txBody>
      </p:sp>
      <p:sp>
        <p:nvSpPr>
          <p:cNvPr id="16" name="Rectangle 15">
            <a:extLst>
              <a:ext uri="{FF2B5EF4-FFF2-40B4-BE49-F238E27FC236}">
                <a16:creationId xmlns:a16="http://schemas.microsoft.com/office/drawing/2014/main" id="{383E1335-119D-4914-8DF2-438EEAD7D3A2}"/>
              </a:ext>
            </a:extLst>
          </p:cNvPr>
          <p:cNvSpPr/>
          <p:nvPr/>
        </p:nvSpPr>
        <p:spPr>
          <a:xfrm>
            <a:off x="0" y="-9525"/>
            <a:ext cx="409221" cy="228600"/>
          </a:xfrm>
          <a:prstGeom prst="rect">
            <a:avLst/>
          </a:prstGeom>
          <a:solidFill>
            <a:schemeClr val="accent6"/>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GB" b="1" dirty="0">
                <a:solidFill>
                  <a:prstClr val="white"/>
                </a:solidFill>
                <a:latin typeface="Calibri" panose="020F0502020204030204"/>
              </a:rPr>
              <a:t>7</a:t>
            </a:r>
          </a:p>
        </p:txBody>
      </p:sp>
    </p:spTree>
    <p:extLst>
      <p:ext uri="{BB962C8B-B14F-4D97-AF65-F5344CB8AC3E}">
        <p14:creationId xmlns:p14="http://schemas.microsoft.com/office/powerpoint/2010/main" val="239771578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C77C6C3F-668B-4AF5-BFA9-0F657EB068D6}" type="slidenum">
              <a:rPr lang="pl-PL" smtClean="0"/>
              <a:pPr/>
              <a:t>54</a:t>
            </a:fld>
            <a:endParaRPr lang="pl-PL" dirty="0"/>
          </a:p>
        </p:txBody>
      </p:sp>
      <p:sp>
        <p:nvSpPr>
          <p:cNvPr id="16" name="Rectangle 15">
            <a:extLst>
              <a:ext uri="{FF2B5EF4-FFF2-40B4-BE49-F238E27FC236}">
                <a16:creationId xmlns:a16="http://schemas.microsoft.com/office/drawing/2014/main" id="{383E1335-119D-4914-8DF2-438EEAD7D3A2}"/>
              </a:ext>
            </a:extLst>
          </p:cNvPr>
          <p:cNvSpPr/>
          <p:nvPr/>
        </p:nvSpPr>
        <p:spPr>
          <a:xfrm>
            <a:off x="0" y="0"/>
            <a:ext cx="409221" cy="228600"/>
          </a:xfrm>
          <a:prstGeom prst="rect">
            <a:avLst/>
          </a:prstGeom>
          <a:solidFill>
            <a:schemeClr val="accent6"/>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GB" b="1" dirty="0">
                <a:solidFill>
                  <a:prstClr val="white"/>
                </a:solidFill>
                <a:latin typeface="Calibri" panose="020F0502020204030204"/>
              </a:rPr>
              <a:t>7</a:t>
            </a:r>
          </a:p>
        </p:txBody>
      </p:sp>
      <p:sp>
        <p:nvSpPr>
          <p:cNvPr id="19" name="Title 3"/>
          <p:cNvSpPr>
            <a:spLocks noGrp="1"/>
          </p:cNvSpPr>
          <p:nvPr>
            <p:ph type="title"/>
          </p:nvPr>
        </p:nvSpPr>
        <p:spPr/>
        <p:txBody>
          <a:bodyPr/>
          <a:lstStyle/>
          <a:p>
            <a:r>
              <a:rPr lang="de-AT" dirty="0"/>
              <a:t>Szenario ohne Investition</a:t>
            </a:r>
            <a:r>
              <a:rPr lang="en-GB" dirty="0"/>
              <a:t> (1/2)</a:t>
            </a:r>
            <a:endParaRPr lang="en-US" dirty="0"/>
          </a:p>
        </p:txBody>
      </p:sp>
      <p:sp>
        <p:nvSpPr>
          <p:cNvPr id="8" name="Symbol zastępczy zawartości 4"/>
          <p:cNvSpPr txBox="1">
            <a:spLocks/>
          </p:cNvSpPr>
          <p:nvPr/>
        </p:nvSpPr>
        <p:spPr>
          <a:xfrm>
            <a:off x="1265236" y="1492250"/>
            <a:ext cx="9661527" cy="5365750"/>
          </a:xfrm>
          <a:prstGeom prst="rect">
            <a:avLst/>
          </a:prstGeom>
        </p:spPr>
        <p:txBody>
          <a:bodyPr vert="horz" lIns="91440" tIns="45720" rIns="91440" bIns="45720" numCol="2" spcCol="324000" rtlCol="0">
            <a:noAutofit/>
          </a:bodyPr>
          <a:lstStyle>
            <a:lvl1pPr marL="0" indent="0" algn="l" defTabSz="914400" rtl="0" eaLnBrk="1" latinLnBrk="0" hangingPunct="1">
              <a:spcBef>
                <a:spcPts val="300"/>
              </a:spcBef>
              <a:spcAft>
                <a:spcPts val="300"/>
              </a:spcAft>
              <a:buFont typeface="Arial" panose="020B0604020202020204" pitchFamily="34" charset="0"/>
              <a:buNone/>
              <a:defRPr sz="80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12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12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12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12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just" defTabSz="914400" rtl="0" eaLnBrk="1" fontAlgn="auto" latinLnBrk="0" hangingPunct="1">
              <a:lnSpc>
                <a:spcPct val="100000"/>
              </a:lnSpc>
              <a:spcBef>
                <a:spcPts val="600"/>
              </a:spcBef>
              <a:spcAft>
                <a:spcPts val="600"/>
              </a:spcAft>
              <a:buClrTx/>
              <a:buSzTx/>
              <a:buFont typeface="Arial" panose="020B0604020202020204" pitchFamily="34" charset="0"/>
              <a:buNone/>
              <a:tabLst/>
              <a:defRPr/>
            </a:pPr>
            <a:r>
              <a:rPr kumimoji="0" lang="en-GB" sz="1000" b="1" i="0" u="none" strike="noStrike" kern="1200" cap="none" spc="0" normalizeH="0" baseline="0" noProof="0" dirty="0" err="1">
                <a:ln>
                  <a:noFill/>
                </a:ln>
                <a:solidFill>
                  <a:srgbClr val="0070C0"/>
                </a:solidFill>
                <a:effectLst/>
                <a:uLnTx/>
                <a:uFillTx/>
                <a:latin typeface="Arial" panose="020B0604020202020204" pitchFamily="34" charset="0"/>
                <a:ea typeface="+mn-ea"/>
                <a:cs typeface="Arial" panose="020B0604020202020204" pitchFamily="34" charset="0"/>
              </a:rPr>
              <a:t>Kostenschätzung</a:t>
            </a:r>
            <a:r>
              <a:rPr kumimoji="0" lang="en-GB" sz="1000" b="1" i="0" u="none" strike="noStrike" kern="1200" cap="none" spc="0" normalizeH="0" baseline="0" noProof="0" dirty="0">
                <a:ln>
                  <a:noFill/>
                </a:ln>
                <a:solidFill>
                  <a:srgbClr val="0070C0"/>
                </a:solidFill>
                <a:effectLst/>
                <a:uLnTx/>
                <a:uFillTx/>
                <a:latin typeface="Arial" panose="020B0604020202020204" pitchFamily="34" charset="0"/>
                <a:ea typeface="+mn-ea"/>
                <a:cs typeface="Arial" panose="020B0604020202020204" pitchFamily="34" charset="0"/>
              </a:rPr>
              <a:t> </a:t>
            </a:r>
            <a:r>
              <a:rPr kumimoji="0" lang="en-GB" sz="1000" b="1" i="0" u="none" strike="noStrike" kern="1200" cap="none" spc="0" normalizeH="0" baseline="0" noProof="0" dirty="0" err="1">
                <a:ln>
                  <a:noFill/>
                </a:ln>
                <a:solidFill>
                  <a:srgbClr val="0070C0"/>
                </a:solidFill>
                <a:effectLst/>
                <a:uLnTx/>
                <a:uFillTx/>
                <a:latin typeface="Arial" panose="020B0604020202020204" pitchFamily="34" charset="0"/>
                <a:ea typeface="+mn-ea"/>
                <a:cs typeface="Arial" panose="020B0604020202020204" pitchFamily="34" charset="0"/>
              </a:rPr>
              <a:t>ohne</a:t>
            </a:r>
            <a:r>
              <a:rPr kumimoji="0" lang="en-GB" sz="1000" b="1" i="0" u="none" strike="noStrike" kern="1200" cap="none" spc="0" normalizeH="0" baseline="0" noProof="0" dirty="0">
                <a:ln>
                  <a:noFill/>
                </a:ln>
                <a:solidFill>
                  <a:srgbClr val="0070C0"/>
                </a:solidFill>
                <a:effectLst/>
                <a:uLnTx/>
                <a:uFillTx/>
                <a:latin typeface="Arial" panose="020B0604020202020204" pitchFamily="34" charset="0"/>
                <a:ea typeface="+mn-ea"/>
                <a:cs typeface="Arial" panose="020B0604020202020204" pitchFamily="34" charset="0"/>
              </a:rPr>
              <a:t> </a:t>
            </a:r>
            <a:r>
              <a:rPr kumimoji="0" lang="en-GB" sz="1000" b="1" i="0" u="none" strike="noStrike" kern="1200" cap="none" spc="0" normalizeH="0" baseline="0" noProof="0" dirty="0" err="1">
                <a:ln>
                  <a:noFill/>
                </a:ln>
                <a:solidFill>
                  <a:srgbClr val="0070C0"/>
                </a:solidFill>
                <a:effectLst/>
                <a:uLnTx/>
                <a:uFillTx/>
                <a:latin typeface="Arial" panose="020B0604020202020204" pitchFamily="34" charset="0"/>
                <a:ea typeface="+mn-ea"/>
                <a:cs typeface="Arial" panose="020B0604020202020204" pitchFamily="34" charset="0"/>
              </a:rPr>
              <a:t>Investition</a:t>
            </a:r>
            <a:endParaRPr kumimoji="0" lang="en-GB" sz="1000" b="0" i="0" u="none" strike="noStrike" kern="1200" cap="none" spc="0" normalizeH="0" baseline="0" noProof="0" dirty="0">
              <a:ln>
                <a:noFill/>
              </a:ln>
              <a:solidFill>
                <a:sysClr val="windowText" lastClr="000000"/>
              </a:solidFill>
              <a:effectLst/>
              <a:uLnTx/>
              <a:uFillTx/>
              <a:latin typeface="Arial" panose="020B0604020202020204" pitchFamily="34" charset="0"/>
              <a:ea typeface="+mn-ea"/>
              <a:cs typeface="Arial" panose="020B0604020202020204" pitchFamily="34" charset="0"/>
            </a:endParaRPr>
          </a:p>
          <a:p>
            <a:r>
              <a:rPr lang="de-DE" sz="1000" dirty="0"/>
              <a:t>Die Energiekostenschätzung basierte auf den Tarifen von 2012 - der Stückpreis wurde auf 0,48 PLN/kWh geschätzt (einschließlich Strompreis, Verteilungsgebühr und Gebühr für die bestellte Leistung). Die Inflationsrate für 2012 wurde mit 3,0% angenommen, der Stückpreis für das erste Projektjahr 2013 wurde also auf 0,495 PLN/kWh geschätzt Die Inflationsrate für die Folgejahre wurde mit 2,2% angenommen.</a:t>
            </a:r>
            <a:endParaRPr lang="en-US" sz="1000" dirty="0"/>
          </a:p>
          <a:p>
            <a:r>
              <a:rPr lang="de-DE" sz="1000" dirty="0"/>
              <a:t>Für die Berechnung wurden keine realen Änderungen der Preise und Wartungskosten angenommen.</a:t>
            </a:r>
            <a:endParaRPr lang="en-US" sz="1000" dirty="0"/>
          </a:p>
          <a:p>
            <a:r>
              <a:rPr lang="de-DE" sz="1000" dirty="0"/>
              <a:t>Die Annahme bezüglich der Anzahl der jährlich ausgetauschten Vermögenswerte basierte auf der geschätzten Lebensdauer der jeweiligen Vermögenswerte. Die Lebensdauer der Lichtquellen und der Natriumdampflampen wurde mit 2,5 Jahren und die der Leuchten mit 15 Jahren angenommen.</a:t>
            </a:r>
            <a:endParaRPr lang="en-US" sz="1000" dirty="0"/>
          </a:p>
          <a:p>
            <a:pPr lvl="0" algn="just">
              <a:spcBef>
                <a:spcPts val="600"/>
              </a:spcBef>
              <a:spcAft>
                <a:spcPts val="600"/>
              </a:spcAft>
              <a:defRPr/>
            </a:pPr>
            <a:r>
              <a:rPr lang="de-DE" sz="1000" dirty="0">
                <a:solidFill>
                  <a:sysClr val="windowText" lastClr="000000"/>
                </a:solidFill>
              </a:rPr>
              <a:t>Die jährliche Betriebszeit der Straßenlaternen wurde mit 4.024 h angenommen</a:t>
            </a:r>
            <a:r>
              <a:rPr kumimoji="0" lang="en-GB" sz="1000" b="0" i="0" u="none" strike="noStrike" kern="1200" cap="none" spc="0" normalizeH="0" baseline="0" noProof="0" dirty="0">
                <a:ln>
                  <a:noFill/>
                </a:ln>
                <a:solidFill>
                  <a:sysClr val="windowText" lastClr="000000"/>
                </a:solidFill>
                <a:effectLst/>
                <a:uLnTx/>
                <a:uFillTx/>
                <a:latin typeface="Arial" panose="020B0604020202020204" pitchFamily="34" charset="0"/>
                <a:ea typeface="+mn-ea"/>
                <a:cs typeface="Arial" panose="020B0604020202020204" pitchFamily="34" charset="0"/>
              </a:rPr>
              <a:t>.</a:t>
            </a:r>
          </a:p>
          <a:p>
            <a:pPr lvl="0" algn="just">
              <a:spcBef>
                <a:spcPts val="600"/>
              </a:spcBef>
              <a:spcAft>
                <a:spcPts val="600"/>
              </a:spcAft>
              <a:defRPr/>
            </a:pPr>
            <a:r>
              <a:rPr lang="de-DE" sz="1000" dirty="0">
                <a:solidFill>
                  <a:sysClr val="windowText" lastClr="000000"/>
                </a:solidFill>
              </a:rPr>
              <a:t>Die Berechnung der jährlichen Gesamtkosten für Straßenbeleuchtung in diesem Szenario für 2013 ist in der folgenden Tabelle dargestellt.</a:t>
            </a:r>
            <a:endParaRPr kumimoji="0" lang="en-GB" sz="1000" b="0" i="0" u="none" strike="noStrike" kern="1200" cap="none" spc="0" normalizeH="0" baseline="0" noProof="0" dirty="0">
              <a:ln>
                <a:noFill/>
              </a:ln>
              <a:solidFill>
                <a:sysClr val="windowText" lastClr="000000"/>
              </a:solidFill>
              <a:effectLst/>
              <a:uLnTx/>
              <a:uFillTx/>
              <a:latin typeface="Arial" panose="020B0604020202020204" pitchFamily="34" charset="0"/>
              <a:ea typeface="+mn-ea"/>
              <a:cs typeface="Arial" panose="020B0604020202020204" pitchFamily="34" charset="0"/>
            </a:endParaRPr>
          </a:p>
          <a:p>
            <a:pPr marL="0" marR="0" lvl="0" indent="0" algn="just" defTabSz="914400" rtl="0" eaLnBrk="1" fontAlgn="auto" latinLnBrk="0" hangingPunct="1">
              <a:lnSpc>
                <a:spcPct val="100000"/>
              </a:lnSpc>
              <a:spcBef>
                <a:spcPts val="600"/>
              </a:spcBef>
              <a:spcAft>
                <a:spcPts val="600"/>
              </a:spcAft>
              <a:buClrTx/>
              <a:buSzTx/>
              <a:buFont typeface="Arial" panose="020B0604020202020204" pitchFamily="34" charset="0"/>
              <a:buNone/>
              <a:tabLst/>
              <a:defRPr/>
            </a:pPr>
            <a:endParaRPr kumimoji="0" lang="en-GB" sz="900" b="1" i="1" u="none" strike="noStrike" kern="1200" cap="none" spc="0" normalizeH="0" baseline="0" noProof="0" dirty="0">
              <a:ln>
                <a:noFill/>
              </a:ln>
              <a:solidFill>
                <a:sysClr val="windowText" lastClr="000000"/>
              </a:solidFill>
              <a:effectLst/>
              <a:uLnTx/>
              <a:uFillTx/>
              <a:latin typeface="Arial" panose="020B0604020202020204" pitchFamily="34" charset="0"/>
              <a:ea typeface="+mn-ea"/>
              <a:cs typeface="Arial" panose="020B0604020202020204" pitchFamily="34" charset="0"/>
            </a:endParaRPr>
          </a:p>
          <a:p>
            <a:pPr marL="0" marR="0" lvl="0" indent="0" algn="just" defTabSz="914400" rtl="0" eaLnBrk="1" fontAlgn="auto" latinLnBrk="0" hangingPunct="1">
              <a:lnSpc>
                <a:spcPct val="100000"/>
              </a:lnSpc>
              <a:spcBef>
                <a:spcPts val="600"/>
              </a:spcBef>
              <a:spcAft>
                <a:spcPts val="600"/>
              </a:spcAft>
              <a:buClrTx/>
              <a:buSzTx/>
              <a:buFont typeface="Arial" panose="020B0604020202020204" pitchFamily="34" charset="0"/>
              <a:buNone/>
              <a:tabLst/>
              <a:defRPr/>
            </a:pPr>
            <a:endParaRPr kumimoji="0" lang="en-GB" sz="900" b="1" i="1" u="none" strike="noStrike" kern="1200" cap="none" spc="0" normalizeH="0" baseline="0" noProof="0" dirty="0">
              <a:ln>
                <a:noFill/>
              </a:ln>
              <a:solidFill>
                <a:sysClr val="windowText" lastClr="000000"/>
              </a:solidFill>
              <a:effectLst/>
              <a:uLnTx/>
              <a:uFillTx/>
              <a:latin typeface="Arial" panose="020B0604020202020204" pitchFamily="34" charset="0"/>
              <a:ea typeface="+mn-ea"/>
              <a:cs typeface="Arial" panose="020B0604020202020204" pitchFamily="34" charset="0"/>
            </a:endParaRPr>
          </a:p>
          <a:p>
            <a:pPr marL="0" marR="0" lvl="0" indent="0" algn="just" defTabSz="914400" rtl="0" eaLnBrk="1" fontAlgn="auto" latinLnBrk="0" hangingPunct="1">
              <a:lnSpc>
                <a:spcPct val="100000"/>
              </a:lnSpc>
              <a:spcBef>
                <a:spcPts val="600"/>
              </a:spcBef>
              <a:spcAft>
                <a:spcPts val="600"/>
              </a:spcAft>
              <a:buClrTx/>
              <a:buSzTx/>
              <a:buFont typeface="Arial" panose="020B0604020202020204" pitchFamily="34" charset="0"/>
              <a:buNone/>
              <a:tabLst/>
              <a:defRPr/>
            </a:pPr>
            <a:endParaRPr kumimoji="0" lang="en-GB" sz="900" b="1" i="1" u="none" strike="noStrike" kern="1200" cap="none" spc="0" normalizeH="0" baseline="0" noProof="0" dirty="0">
              <a:ln>
                <a:noFill/>
              </a:ln>
              <a:solidFill>
                <a:sysClr val="windowText" lastClr="000000"/>
              </a:solidFill>
              <a:effectLst/>
              <a:uLnTx/>
              <a:uFillTx/>
              <a:latin typeface="Arial" panose="020B0604020202020204" pitchFamily="34" charset="0"/>
              <a:ea typeface="+mn-ea"/>
              <a:cs typeface="Arial" panose="020B0604020202020204" pitchFamily="34" charset="0"/>
            </a:endParaRPr>
          </a:p>
          <a:p>
            <a:pPr marL="0" marR="0" lvl="0" indent="0" algn="just" defTabSz="914400" rtl="0" eaLnBrk="1" fontAlgn="auto" latinLnBrk="0" hangingPunct="1">
              <a:lnSpc>
                <a:spcPct val="100000"/>
              </a:lnSpc>
              <a:spcBef>
                <a:spcPts val="600"/>
              </a:spcBef>
              <a:spcAft>
                <a:spcPts val="600"/>
              </a:spcAft>
              <a:buClrTx/>
              <a:buSzTx/>
              <a:buFont typeface="Arial" panose="020B0604020202020204" pitchFamily="34" charset="0"/>
              <a:buNone/>
              <a:tabLst/>
              <a:defRPr/>
            </a:pPr>
            <a:endParaRPr kumimoji="0" lang="en-GB" sz="900" b="1" i="1" u="none" strike="noStrike" kern="1200" cap="none" spc="0" normalizeH="0" baseline="0" noProof="0" dirty="0">
              <a:ln>
                <a:noFill/>
              </a:ln>
              <a:solidFill>
                <a:sysClr val="windowText" lastClr="000000"/>
              </a:solidFill>
              <a:effectLst/>
              <a:uLnTx/>
              <a:uFillTx/>
              <a:latin typeface="Arial" panose="020B0604020202020204" pitchFamily="34" charset="0"/>
              <a:ea typeface="+mn-ea"/>
              <a:cs typeface="Arial" panose="020B0604020202020204" pitchFamily="34" charset="0"/>
            </a:endParaRPr>
          </a:p>
          <a:p>
            <a:pPr marL="0" marR="0" lvl="0" indent="0" algn="just" defTabSz="914400" rtl="0" eaLnBrk="1" fontAlgn="auto" latinLnBrk="0" hangingPunct="1">
              <a:lnSpc>
                <a:spcPct val="100000"/>
              </a:lnSpc>
              <a:spcBef>
                <a:spcPts val="600"/>
              </a:spcBef>
              <a:spcAft>
                <a:spcPts val="600"/>
              </a:spcAft>
              <a:buClrTx/>
              <a:buSzTx/>
              <a:buFont typeface="Arial" panose="020B0604020202020204" pitchFamily="34" charset="0"/>
              <a:buNone/>
              <a:tabLst/>
              <a:defRPr/>
            </a:pPr>
            <a:endParaRPr kumimoji="0" lang="en-GB" sz="900" b="1" i="1" u="none" strike="noStrike" kern="1200" cap="none" spc="0" normalizeH="0" baseline="0" noProof="0" dirty="0">
              <a:ln>
                <a:noFill/>
              </a:ln>
              <a:solidFill>
                <a:sysClr val="windowText" lastClr="000000"/>
              </a:solidFill>
              <a:effectLst/>
              <a:uLnTx/>
              <a:uFillTx/>
              <a:latin typeface="Arial" panose="020B0604020202020204" pitchFamily="34" charset="0"/>
              <a:ea typeface="+mn-ea"/>
              <a:cs typeface="Arial" panose="020B0604020202020204" pitchFamily="34" charset="0"/>
            </a:endParaRPr>
          </a:p>
          <a:p>
            <a:pPr marL="0" marR="0" lvl="0" indent="0" algn="just" defTabSz="914400" rtl="0" eaLnBrk="1" fontAlgn="auto" latinLnBrk="0" hangingPunct="1">
              <a:lnSpc>
                <a:spcPct val="100000"/>
              </a:lnSpc>
              <a:spcBef>
                <a:spcPts val="600"/>
              </a:spcBef>
              <a:spcAft>
                <a:spcPts val="600"/>
              </a:spcAft>
              <a:buClrTx/>
              <a:buSzTx/>
              <a:buFont typeface="Arial" panose="020B0604020202020204" pitchFamily="34" charset="0"/>
              <a:buNone/>
              <a:tabLst/>
              <a:defRPr/>
            </a:pPr>
            <a:endParaRPr kumimoji="0" lang="en-GB" sz="900" b="1" i="1" u="none" strike="noStrike" kern="1200" cap="none" spc="0" normalizeH="0" baseline="0" noProof="0" dirty="0">
              <a:ln>
                <a:noFill/>
              </a:ln>
              <a:solidFill>
                <a:sysClr val="windowText" lastClr="000000"/>
              </a:solidFill>
              <a:effectLst/>
              <a:uLnTx/>
              <a:uFillTx/>
              <a:latin typeface="Arial" panose="020B0604020202020204" pitchFamily="34" charset="0"/>
              <a:ea typeface="+mn-ea"/>
              <a:cs typeface="Arial" panose="020B0604020202020204" pitchFamily="34" charset="0"/>
            </a:endParaRPr>
          </a:p>
          <a:p>
            <a:pPr marL="0" marR="0" lvl="0" indent="0" algn="just" defTabSz="914400" rtl="0" eaLnBrk="1" fontAlgn="auto" latinLnBrk="0" hangingPunct="1">
              <a:lnSpc>
                <a:spcPct val="100000"/>
              </a:lnSpc>
              <a:spcBef>
                <a:spcPts val="600"/>
              </a:spcBef>
              <a:spcAft>
                <a:spcPts val="600"/>
              </a:spcAft>
              <a:buClrTx/>
              <a:buSzTx/>
              <a:buFont typeface="Arial" panose="020B0604020202020204" pitchFamily="34" charset="0"/>
              <a:buNone/>
              <a:tabLst/>
              <a:defRPr/>
            </a:pPr>
            <a:endParaRPr kumimoji="0" lang="en-GB" sz="900" b="1" i="1" u="none" strike="noStrike" kern="1200" cap="none" spc="0" normalizeH="0" baseline="0" noProof="0" dirty="0">
              <a:ln>
                <a:noFill/>
              </a:ln>
              <a:solidFill>
                <a:sysClr val="windowText" lastClr="000000"/>
              </a:solidFill>
              <a:effectLst/>
              <a:uLnTx/>
              <a:uFillTx/>
              <a:latin typeface="Arial" panose="020B0604020202020204" pitchFamily="34" charset="0"/>
              <a:ea typeface="+mn-ea"/>
              <a:cs typeface="Arial" panose="020B0604020202020204" pitchFamily="34" charset="0"/>
            </a:endParaRPr>
          </a:p>
          <a:p>
            <a:pPr lvl="0" algn="just">
              <a:spcBef>
                <a:spcPts val="600"/>
              </a:spcBef>
              <a:spcAft>
                <a:spcPts val="600"/>
              </a:spcAft>
              <a:defRPr/>
            </a:pPr>
            <a:r>
              <a:rPr lang="de-DE" sz="900" b="1" i="1" dirty="0">
                <a:solidFill>
                  <a:sysClr val="windowText" lastClr="000000"/>
                </a:solidFill>
              </a:rPr>
              <a:t>Berechnung der jährlichen Gesamtkosten für Straßenbeleuchtung im Szenario ohne Investition für 2013</a:t>
            </a:r>
            <a:endParaRPr kumimoji="0" lang="en-GB" sz="1000" b="0" i="0" u="none" strike="noStrike" kern="1200" cap="none" spc="0" normalizeH="0" baseline="0" noProof="0" dirty="0">
              <a:ln>
                <a:noFill/>
              </a:ln>
              <a:solidFill>
                <a:sysClr val="windowText" lastClr="000000"/>
              </a:solidFill>
              <a:effectLst/>
              <a:uLnTx/>
              <a:uFillTx/>
              <a:latin typeface="Arial" panose="020B0604020202020204" pitchFamily="34" charset="0"/>
              <a:ea typeface="+mn-ea"/>
              <a:cs typeface="Arial" panose="020B0604020202020204" pitchFamily="34" charset="0"/>
            </a:endParaRPr>
          </a:p>
          <a:p>
            <a:pPr marL="0" marR="0" lvl="0" indent="0" algn="just" defTabSz="914400" rtl="0" eaLnBrk="1" fontAlgn="auto" latinLnBrk="0" hangingPunct="1">
              <a:lnSpc>
                <a:spcPct val="100000"/>
              </a:lnSpc>
              <a:spcBef>
                <a:spcPts val="600"/>
              </a:spcBef>
              <a:spcAft>
                <a:spcPts val="600"/>
              </a:spcAft>
              <a:buClrTx/>
              <a:buSzTx/>
              <a:buFont typeface="Arial" panose="020B0604020202020204" pitchFamily="34" charset="0"/>
              <a:buNone/>
              <a:tabLst/>
              <a:defRPr/>
            </a:pPr>
            <a:endParaRPr kumimoji="0" lang="en-GB" sz="1000" b="0" i="0" u="none" strike="noStrike" kern="1200" cap="none" spc="0" normalizeH="0" baseline="0" noProof="0" dirty="0">
              <a:ln>
                <a:noFill/>
              </a:ln>
              <a:solidFill>
                <a:sysClr val="windowText" lastClr="000000"/>
              </a:solidFill>
              <a:effectLst/>
              <a:uLnTx/>
              <a:uFillTx/>
              <a:latin typeface="Arial" panose="020B0604020202020204" pitchFamily="34" charset="0"/>
              <a:ea typeface="+mn-ea"/>
              <a:cs typeface="Arial" panose="020B0604020202020204" pitchFamily="34" charset="0"/>
            </a:endParaRPr>
          </a:p>
          <a:p>
            <a:pPr marL="0" marR="0" lvl="0" indent="0" algn="just" defTabSz="914400" rtl="0" eaLnBrk="1" fontAlgn="auto" latinLnBrk="0" hangingPunct="1">
              <a:lnSpc>
                <a:spcPct val="100000"/>
              </a:lnSpc>
              <a:spcBef>
                <a:spcPts val="600"/>
              </a:spcBef>
              <a:spcAft>
                <a:spcPts val="600"/>
              </a:spcAft>
              <a:buClrTx/>
              <a:buSzTx/>
              <a:buFont typeface="Arial" panose="020B0604020202020204" pitchFamily="34" charset="0"/>
              <a:buNone/>
              <a:tabLst/>
              <a:defRPr/>
            </a:pPr>
            <a:endParaRPr kumimoji="0" lang="en-GB" sz="1000" b="0" i="0" u="none" strike="noStrike" kern="1200" cap="none" spc="0" normalizeH="0" baseline="0" noProof="0" dirty="0">
              <a:ln>
                <a:noFill/>
              </a:ln>
              <a:solidFill>
                <a:sysClr val="windowText" lastClr="000000"/>
              </a:solidFill>
              <a:effectLst/>
              <a:uLnTx/>
              <a:uFillTx/>
              <a:latin typeface="Arial" panose="020B0604020202020204" pitchFamily="34" charset="0"/>
              <a:ea typeface="+mn-ea"/>
              <a:cs typeface="Arial" panose="020B0604020202020204" pitchFamily="34" charset="0"/>
            </a:endParaRPr>
          </a:p>
          <a:p>
            <a:pPr marL="0" marR="0" lvl="0" indent="0" algn="just" defTabSz="914400" rtl="0" eaLnBrk="1" fontAlgn="auto" latinLnBrk="0" hangingPunct="1">
              <a:lnSpc>
                <a:spcPct val="100000"/>
              </a:lnSpc>
              <a:spcBef>
                <a:spcPts val="600"/>
              </a:spcBef>
              <a:spcAft>
                <a:spcPts val="600"/>
              </a:spcAft>
              <a:buClrTx/>
              <a:buSzTx/>
              <a:buFont typeface="Arial" panose="020B0604020202020204" pitchFamily="34" charset="0"/>
              <a:buNone/>
              <a:tabLst/>
              <a:defRPr/>
            </a:pPr>
            <a:endParaRPr kumimoji="0" lang="en-GB" sz="1000" b="0" i="0" u="none" strike="noStrike" kern="1200" cap="none" spc="0" normalizeH="0" baseline="0" noProof="0" dirty="0">
              <a:ln>
                <a:noFill/>
              </a:ln>
              <a:solidFill>
                <a:sysClr val="windowText" lastClr="000000"/>
              </a:solidFill>
              <a:effectLst/>
              <a:uLnTx/>
              <a:uFillTx/>
              <a:latin typeface="Arial" panose="020B0604020202020204" pitchFamily="34" charset="0"/>
              <a:ea typeface="+mn-ea"/>
              <a:cs typeface="Arial" panose="020B0604020202020204" pitchFamily="34" charset="0"/>
            </a:endParaRPr>
          </a:p>
          <a:p>
            <a:pPr marL="0" marR="0" lvl="0" indent="0" algn="just" defTabSz="914400" rtl="0" eaLnBrk="1" fontAlgn="auto" latinLnBrk="0" hangingPunct="1">
              <a:lnSpc>
                <a:spcPct val="100000"/>
              </a:lnSpc>
              <a:spcBef>
                <a:spcPts val="600"/>
              </a:spcBef>
              <a:spcAft>
                <a:spcPts val="600"/>
              </a:spcAft>
              <a:buClrTx/>
              <a:buSzTx/>
              <a:buFont typeface="Arial" panose="020B0604020202020204" pitchFamily="34" charset="0"/>
              <a:buNone/>
              <a:tabLst/>
              <a:defRPr/>
            </a:pPr>
            <a:endParaRPr kumimoji="0" lang="en-GB" sz="1000" b="0" i="0" u="none" strike="noStrike" kern="1200" cap="none" spc="0" normalizeH="0" baseline="0" noProof="0" dirty="0">
              <a:ln>
                <a:noFill/>
              </a:ln>
              <a:solidFill>
                <a:sysClr val="windowText" lastClr="000000"/>
              </a:solidFill>
              <a:effectLst/>
              <a:uLnTx/>
              <a:uFillTx/>
              <a:latin typeface="Arial" panose="020B0604020202020204" pitchFamily="34" charset="0"/>
              <a:ea typeface="+mn-ea"/>
              <a:cs typeface="Arial" panose="020B0604020202020204" pitchFamily="34" charset="0"/>
            </a:endParaRPr>
          </a:p>
          <a:p>
            <a:pPr marL="0" marR="0" lvl="0" indent="0" algn="just" defTabSz="914400" rtl="0" eaLnBrk="1" fontAlgn="auto" latinLnBrk="0" hangingPunct="1">
              <a:lnSpc>
                <a:spcPct val="100000"/>
              </a:lnSpc>
              <a:spcBef>
                <a:spcPts val="600"/>
              </a:spcBef>
              <a:spcAft>
                <a:spcPts val="600"/>
              </a:spcAft>
              <a:buClrTx/>
              <a:buSzTx/>
              <a:buFont typeface="Arial" panose="020B0604020202020204" pitchFamily="34" charset="0"/>
              <a:buNone/>
              <a:tabLst/>
              <a:defRPr/>
            </a:pPr>
            <a:endParaRPr kumimoji="0" lang="en-GB" sz="1000" b="0" i="0" u="none" strike="noStrike" kern="1200" cap="none" spc="0" normalizeH="0" baseline="0" noProof="0" dirty="0">
              <a:ln>
                <a:noFill/>
              </a:ln>
              <a:solidFill>
                <a:sysClr val="windowText" lastClr="000000"/>
              </a:solidFill>
              <a:effectLst/>
              <a:uLnTx/>
              <a:uFillTx/>
              <a:latin typeface="Arial" panose="020B0604020202020204" pitchFamily="34" charset="0"/>
              <a:ea typeface="+mn-ea"/>
              <a:cs typeface="Arial" panose="020B0604020202020204" pitchFamily="34" charset="0"/>
            </a:endParaRPr>
          </a:p>
          <a:p>
            <a:pPr marL="0" marR="0" lvl="0" indent="0" algn="just" defTabSz="914400" rtl="0" eaLnBrk="1" fontAlgn="auto" latinLnBrk="0" hangingPunct="1">
              <a:lnSpc>
                <a:spcPct val="100000"/>
              </a:lnSpc>
              <a:spcBef>
                <a:spcPts val="600"/>
              </a:spcBef>
              <a:spcAft>
                <a:spcPts val="600"/>
              </a:spcAft>
              <a:buClrTx/>
              <a:buSzTx/>
              <a:buFont typeface="Arial" panose="020B0604020202020204" pitchFamily="34" charset="0"/>
              <a:buNone/>
              <a:tabLst/>
              <a:defRPr/>
            </a:pPr>
            <a:endParaRPr kumimoji="0" lang="en-GB" sz="1000" b="0" i="0" u="none" strike="noStrike" kern="1200" cap="none" spc="0" normalizeH="0" baseline="0" noProof="0" dirty="0">
              <a:ln>
                <a:noFill/>
              </a:ln>
              <a:solidFill>
                <a:sysClr val="windowText" lastClr="000000"/>
              </a:solidFill>
              <a:effectLst/>
              <a:uLnTx/>
              <a:uFillTx/>
              <a:latin typeface="Arial" panose="020B0604020202020204" pitchFamily="34" charset="0"/>
              <a:ea typeface="+mn-ea"/>
              <a:cs typeface="Arial" panose="020B0604020202020204" pitchFamily="34" charset="0"/>
            </a:endParaRPr>
          </a:p>
        </p:txBody>
      </p:sp>
      <p:pic>
        <p:nvPicPr>
          <p:cNvPr id="2" name="Picture 1"/>
          <p:cNvPicPr>
            <a:picLocks noChangeAspect="1"/>
          </p:cNvPicPr>
          <p:nvPr/>
        </p:nvPicPr>
        <p:blipFill>
          <a:blip r:embed="rId3"/>
          <a:stretch>
            <a:fillRect/>
          </a:stretch>
        </p:blipFill>
        <p:spPr>
          <a:xfrm>
            <a:off x="6260388" y="1927694"/>
            <a:ext cx="4700423" cy="3840813"/>
          </a:xfrm>
          <a:prstGeom prst="rect">
            <a:avLst/>
          </a:prstGeom>
        </p:spPr>
      </p:pic>
    </p:spTree>
    <p:extLst>
      <p:ext uri="{BB962C8B-B14F-4D97-AF65-F5344CB8AC3E}">
        <p14:creationId xmlns:p14="http://schemas.microsoft.com/office/powerpoint/2010/main" val="32373731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C77C6C3F-668B-4AF5-BFA9-0F657EB068D6}" type="slidenum">
              <a:rPr lang="pl-PL" smtClean="0"/>
              <a:pPr/>
              <a:t>55</a:t>
            </a:fld>
            <a:endParaRPr lang="pl-PL" dirty="0"/>
          </a:p>
        </p:txBody>
      </p:sp>
      <p:sp>
        <p:nvSpPr>
          <p:cNvPr id="6" name="Rectangle 5">
            <a:extLst>
              <a:ext uri="{FF2B5EF4-FFF2-40B4-BE49-F238E27FC236}">
                <a16:creationId xmlns:a16="http://schemas.microsoft.com/office/drawing/2014/main" id="{383E1335-119D-4914-8DF2-438EEAD7D3A2}"/>
              </a:ext>
            </a:extLst>
          </p:cNvPr>
          <p:cNvSpPr/>
          <p:nvPr/>
        </p:nvSpPr>
        <p:spPr>
          <a:xfrm>
            <a:off x="0" y="0"/>
            <a:ext cx="409221" cy="228600"/>
          </a:xfrm>
          <a:prstGeom prst="rect">
            <a:avLst/>
          </a:prstGeom>
          <a:solidFill>
            <a:schemeClr val="accent6"/>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GB" b="1" dirty="0">
                <a:solidFill>
                  <a:prstClr val="white"/>
                </a:solidFill>
                <a:latin typeface="Calibri" panose="020F0502020204030204"/>
              </a:rPr>
              <a:t>7</a:t>
            </a:r>
          </a:p>
        </p:txBody>
      </p:sp>
      <p:sp>
        <p:nvSpPr>
          <p:cNvPr id="7" name="Title 3"/>
          <p:cNvSpPr>
            <a:spLocks noGrp="1"/>
          </p:cNvSpPr>
          <p:nvPr>
            <p:ph type="title"/>
          </p:nvPr>
        </p:nvSpPr>
        <p:spPr/>
        <p:txBody>
          <a:bodyPr/>
          <a:lstStyle/>
          <a:p>
            <a:r>
              <a:rPr lang="de-AT" dirty="0"/>
              <a:t>Szenario ohne Investition</a:t>
            </a:r>
            <a:r>
              <a:rPr lang="en-GB" dirty="0"/>
              <a:t> (2/2)</a:t>
            </a:r>
            <a:endParaRPr lang="en-US" dirty="0"/>
          </a:p>
        </p:txBody>
      </p:sp>
      <p:sp>
        <p:nvSpPr>
          <p:cNvPr id="9" name="Symbol zastępczy zawartości 4"/>
          <p:cNvSpPr txBox="1">
            <a:spLocks/>
          </p:cNvSpPr>
          <p:nvPr/>
        </p:nvSpPr>
        <p:spPr>
          <a:xfrm>
            <a:off x="409221" y="1203325"/>
            <a:ext cx="9661527" cy="5365750"/>
          </a:xfrm>
          <a:prstGeom prst="rect">
            <a:avLst/>
          </a:prstGeom>
        </p:spPr>
        <p:txBody>
          <a:bodyPr vert="horz" lIns="91440" tIns="45720" rIns="91440" bIns="45720" numCol="2" spcCol="324000" rtlCol="0">
            <a:noAutofit/>
          </a:bodyPr>
          <a:lstStyle>
            <a:lvl1pPr marL="0" indent="0" algn="l" defTabSz="914400" rtl="0" eaLnBrk="1" latinLnBrk="0" hangingPunct="1">
              <a:spcBef>
                <a:spcPts val="300"/>
              </a:spcBef>
              <a:spcAft>
                <a:spcPts val="300"/>
              </a:spcAft>
              <a:buFont typeface="Arial" panose="020B0604020202020204" pitchFamily="34" charset="0"/>
              <a:buNone/>
              <a:defRPr sz="80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12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12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12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12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lvl="0" algn="just">
              <a:spcBef>
                <a:spcPts val="600"/>
              </a:spcBef>
              <a:spcAft>
                <a:spcPts val="600"/>
              </a:spcAft>
              <a:defRPr/>
            </a:pPr>
            <a:r>
              <a:rPr lang="en-GB" sz="1000" b="1" dirty="0" err="1">
                <a:solidFill>
                  <a:srgbClr val="0070C0"/>
                </a:solidFill>
              </a:rPr>
              <a:t>Zusammenfassung</a:t>
            </a:r>
            <a:r>
              <a:rPr lang="en-GB" sz="1000" b="1" dirty="0">
                <a:solidFill>
                  <a:srgbClr val="0070C0"/>
                </a:solidFill>
              </a:rPr>
              <a:t> des </a:t>
            </a:r>
            <a:r>
              <a:rPr lang="en-GB" sz="1000" b="1" dirty="0" err="1">
                <a:solidFill>
                  <a:srgbClr val="0070C0"/>
                </a:solidFill>
              </a:rPr>
              <a:t>Szenarios</a:t>
            </a:r>
            <a:r>
              <a:rPr lang="en-GB" sz="1000" b="1" dirty="0">
                <a:solidFill>
                  <a:srgbClr val="0070C0"/>
                </a:solidFill>
              </a:rPr>
              <a:t> </a:t>
            </a:r>
            <a:r>
              <a:rPr lang="en-GB" sz="1000" b="1" dirty="0" err="1">
                <a:solidFill>
                  <a:srgbClr val="0070C0"/>
                </a:solidFill>
              </a:rPr>
              <a:t>ohne</a:t>
            </a:r>
            <a:r>
              <a:rPr lang="en-GB" sz="1000" b="1" dirty="0">
                <a:solidFill>
                  <a:srgbClr val="0070C0"/>
                </a:solidFill>
              </a:rPr>
              <a:t> </a:t>
            </a:r>
            <a:r>
              <a:rPr lang="en-GB" sz="1000" b="1" dirty="0" err="1">
                <a:solidFill>
                  <a:srgbClr val="0070C0"/>
                </a:solidFill>
              </a:rPr>
              <a:t>Investition</a:t>
            </a:r>
            <a:endParaRPr kumimoji="0" lang="en-GB" sz="1000" b="0" i="0" u="none" strike="noStrike" kern="1200" cap="none" spc="0" normalizeH="0" baseline="0" noProof="0" dirty="0">
              <a:ln>
                <a:noFill/>
              </a:ln>
              <a:solidFill>
                <a:sysClr val="windowText" lastClr="000000"/>
              </a:solidFill>
              <a:effectLst/>
              <a:uLnTx/>
              <a:uFillTx/>
              <a:latin typeface="Arial" panose="020B0604020202020204" pitchFamily="34" charset="0"/>
              <a:ea typeface="+mn-ea"/>
              <a:cs typeface="Arial" panose="020B0604020202020204" pitchFamily="34" charset="0"/>
            </a:endParaRPr>
          </a:p>
          <a:p>
            <a:pPr lvl="0" algn="just">
              <a:spcBef>
                <a:spcPts val="600"/>
              </a:spcBef>
              <a:spcAft>
                <a:spcPts val="600"/>
              </a:spcAft>
              <a:defRPr/>
            </a:pPr>
            <a:r>
              <a:rPr lang="de-DE" sz="1000" dirty="0">
                <a:solidFill>
                  <a:sysClr val="windowText" lastClr="000000"/>
                </a:solidFill>
              </a:rPr>
              <a:t>Die Gesamtkosten des Szenarios ohne Investition sind in der folgenden Tabelle dargestellt</a:t>
            </a:r>
            <a:r>
              <a:rPr kumimoji="0" lang="en-GB" sz="1000" b="0" i="0" u="none" strike="noStrike" kern="1200" cap="none" spc="0" normalizeH="0" baseline="0" noProof="0" dirty="0">
                <a:ln>
                  <a:noFill/>
                </a:ln>
                <a:solidFill>
                  <a:sysClr val="windowText" lastClr="000000"/>
                </a:solidFill>
                <a:effectLst/>
                <a:uLnTx/>
                <a:uFillTx/>
                <a:latin typeface="Arial" panose="020B0604020202020204" pitchFamily="34" charset="0"/>
                <a:ea typeface="+mn-ea"/>
                <a:cs typeface="Arial" panose="020B0604020202020204" pitchFamily="34" charset="0"/>
              </a:rPr>
              <a:t>.</a:t>
            </a:r>
          </a:p>
          <a:p>
            <a:pPr lvl="0" algn="just">
              <a:spcBef>
                <a:spcPts val="600"/>
              </a:spcBef>
              <a:spcAft>
                <a:spcPts val="600"/>
              </a:spcAft>
              <a:defRPr/>
            </a:pPr>
            <a:r>
              <a:rPr lang="de-DE" sz="900" b="1" i="1" dirty="0">
                <a:solidFill>
                  <a:sysClr val="windowText" lastClr="000000"/>
                </a:solidFill>
              </a:rPr>
              <a:t>Zusammenfassung der Gesamtkosten im Szenario ohne Investition</a:t>
            </a:r>
            <a:endParaRPr kumimoji="0" lang="en-GB" sz="900" b="1" i="1" u="none" strike="noStrike" kern="1200" cap="none" spc="0" normalizeH="0" baseline="0" noProof="0" dirty="0">
              <a:ln>
                <a:noFill/>
              </a:ln>
              <a:solidFill>
                <a:sysClr val="windowText" lastClr="000000"/>
              </a:solidFill>
              <a:effectLst/>
              <a:uLnTx/>
              <a:uFillTx/>
              <a:latin typeface="Arial" panose="020B0604020202020204" pitchFamily="34" charset="0"/>
              <a:ea typeface="+mn-ea"/>
              <a:cs typeface="Arial" panose="020B0604020202020204" pitchFamily="34" charset="0"/>
            </a:endParaRPr>
          </a:p>
          <a:p>
            <a:pPr marL="0" marR="0" lvl="0" indent="0" algn="just" defTabSz="914400" rtl="0" eaLnBrk="1" fontAlgn="auto" latinLnBrk="0" hangingPunct="1">
              <a:lnSpc>
                <a:spcPct val="100000"/>
              </a:lnSpc>
              <a:spcBef>
                <a:spcPts val="600"/>
              </a:spcBef>
              <a:spcAft>
                <a:spcPts val="600"/>
              </a:spcAft>
              <a:buClrTx/>
              <a:buSzTx/>
              <a:buFont typeface="Arial" panose="020B0604020202020204" pitchFamily="34" charset="0"/>
              <a:buNone/>
              <a:tabLst/>
              <a:defRPr/>
            </a:pPr>
            <a:endParaRPr kumimoji="0" lang="en-GB" sz="900" b="1" i="1" u="none" strike="noStrike" kern="1200" cap="none" spc="0" normalizeH="0" baseline="0" noProof="0" dirty="0">
              <a:ln>
                <a:noFill/>
              </a:ln>
              <a:solidFill>
                <a:sysClr val="windowText" lastClr="000000"/>
              </a:solidFill>
              <a:effectLst/>
              <a:uLnTx/>
              <a:uFillTx/>
              <a:latin typeface="Arial" panose="020B0604020202020204" pitchFamily="34" charset="0"/>
              <a:ea typeface="+mn-ea"/>
              <a:cs typeface="Arial" panose="020B0604020202020204" pitchFamily="34" charset="0"/>
            </a:endParaRPr>
          </a:p>
          <a:p>
            <a:pPr marL="0" marR="0" lvl="0" indent="0" algn="just" defTabSz="914400" rtl="0" eaLnBrk="1" fontAlgn="auto" latinLnBrk="0" hangingPunct="1">
              <a:lnSpc>
                <a:spcPct val="100000"/>
              </a:lnSpc>
              <a:spcBef>
                <a:spcPts val="600"/>
              </a:spcBef>
              <a:spcAft>
                <a:spcPts val="600"/>
              </a:spcAft>
              <a:buClrTx/>
              <a:buSzTx/>
              <a:buFont typeface="Arial" panose="020B0604020202020204" pitchFamily="34" charset="0"/>
              <a:buNone/>
              <a:tabLst/>
              <a:defRPr/>
            </a:pPr>
            <a:endParaRPr kumimoji="0" lang="en-GB" sz="900" b="1" i="1" u="none" strike="noStrike" kern="1200" cap="none" spc="0" normalizeH="0" baseline="0" noProof="0" dirty="0">
              <a:ln>
                <a:noFill/>
              </a:ln>
              <a:solidFill>
                <a:sysClr val="windowText" lastClr="000000"/>
              </a:solidFill>
              <a:effectLst/>
              <a:uLnTx/>
              <a:uFillTx/>
              <a:latin typeface="Arial" panose="020B0604020202020204" pitchFamily="34" charset="0"/>
              <a:ea typeface="+mn-ea"/>
              <a:cs typeface="Arial" panose="020B0604020202020204" pitchFamily="34" charset="0"/>
            </a:endParaRPr>
          </a:p>
          <a:p>
            <a:pPr marL="0" marR="0" lvl="0" indent="0" algn="just" defTabSz="914400" rtl="0" eaLnBrk="1" fontAlgn="auto" latinLnBrk="0" hangingPunct="1">
              <a:lnSpc>
                <a:spcPct val="100000"/>
              </a:lnSpc>
              <a:spcBef>
                <a:spcPts val="600"/>
              </a:spcBef>
              <a:spcAft>
                <a:spcPts val="600"/>
              </a:spcAft>
              <a:buClrTx/>
              <a:buSzTx/>
              <a:buFont typeface="Arial" panose="020B0604020202020204" pitchFamily="34" charset="0"/>
              <a:buNone/>
              <a:tabLst/>
              <a:defRPr/>
            </a:pPr>
            <a:endParaRPr kumimoji="0" lang="en-GB" sz="900" b="1" i="1" u="none" strike="noStrike" kern="1200" cap="none" spc="0" normalizeH="0" baseline="0" noProof="0" dirty="0">
              <a:ln>
                <a:noFill/>
              </a:ln>
              <a:solidFill>
                <a:sysClr val="windowText" lastClr="000000"/>
              </a:solidFill>
              <a:effectLst/>
              <a:uLnTx/>
              <a:uFillTx/>
              <a:latin typeface="Arial" panose="020B0604020202020204" pitchFamily="34" charset="0"/>
              <a:ea typeface="+mn-ea"/>
              <a:cs typeface="Arial" panose="020B0604020202020204" pitchFamily="34" charset="0"/>
            </a:endParaRPr>
          </a:p>
          <a:p>
            <a:pPr marL="0" marR="0" lvl="0" indent="0" algn="just" defTabSz="914400" rtl="0" eaLnBrk="1" fontAlgn="auto" latinLnBrk="0" hangingPunct="1">
              <a:lnSpc>
                <a:spcPct val="100000"/>
              </a:lnSpc>
              <a:spcBef>
                <a:spcPts val="600"/>
              </a:spcBef>
              <a:spcAft>
                <a:spcPts val="600"/>
              </a:spcAft>
              <a:buClrTx/>
              <a:buSzTx/>
              <a:buFont typeface="Arial" panose="020B0604020202020204" pitchFamily="34" charset="0"/>
              <a:buNone/>
              <a:tabLst/>
              <a:defRPr/>
            </a:pPr>
            <a:endParaRPr kumimoji="0" lang="en-GB" sz="900" b="1" i="1" u="none" strike="noStrike" kern="1200" cap="none" spc="0" normalizeH="0" baseline="0" noProof="0" dirty="0">
              <a:ln>
                <a:noFill/>
              </a:ln>
              <a:solidFill>
                <a:sysClr val="windowText" lastClr="000000"/>
              </a:solidFill>
              <a:effectLst/>
              <a:uLnTx/>
              <a:uFillTx/>
              <a:latin typeface="Arial" panose="020B0604020202020204" pitchFamily="34" charset="0"/>
              <a:ea typeface="+mn-ea"/>
              <a:cs typeface="Arial" panose="020B0604020202020204" pitchFamily="34" charset="0"/>
            </a:endParaRPr>
          </a:p>
          <a:p>
            <a:pPr marL="0" marR="0" lvl="0" indent="0" algn="just" defTabSz="914400" rtl="0" eaLnBrk="1" fontAlgn="auto" latinLnBrk="0" hangingPunct="1">
              <a:lnSpc>
                <a:spcPct val="100000"/>
              </a:lnSpc>
              <a:spcBef>
                <a:spcPts val="600"/>
              </a:spcBef>
              <a:spcAft>
                <a:spcPts val="600"/>
              </a:spcAft>
              <a:buClrTx/>
              <a:buSzTx/>
              <a:buFont typeface="Arial" panose="020B0604020202020204" pitchFamily="34" charset="0"/>
              <a:buNone/>
              <a:tabLst/>
              <a:defRPr/>
            </a:pPr>
            <a:endParaRPr kumimoji="0" lang="en-GB" sz="900" b="1" i="1" u="none" strike="noStrike" kern="1200" cap="none" spc="0" normalizeH="0" baseline="0" noProof="0" dirty="0">
              <a:ln>
                <a:noFill/>
              </a:ln>
              <a:solidFill>
                <a:sysClr val="windowText" lastClr="000000"/>
              </a:solidFill>
              <a:effectLst/>
              <a:uLnTx/>
              <a:uFillTx/>
              <a:latin typeface="Arial" panose="020B0604020202020204" pitchFamily="34" charset="0"/>
              <a:ea typeface="+mn-ea"/>
              <a:cs typeface="Arial" panose="020B0604020202020204" pitchFamily="34" charset="0"/>
            </a:endParaRPr>
          </a:p>
          <a:p>
            <a:pPr marL="0" marR="0" lvl="0" indent="0" algn="just" defTabSz="914400" rtl="0" eaLnBrk="1" fontAlgn="auto" latinLnBrk="0" hangingPunct="1">
              <a:lnSpc>
                <a:spcPct val="100000"/>
              </a:lnSpc>
              <a:spcBef>
                <a:spcPts val="600"/>
              </a:spcBef>
              <a:spcAft>
                <a:spcPts val="600"/>
              </a:spcAft>
              <a:buClrTx/>
              <a:buSzTx/>
              <a:buFont typeface="Arial" panose="020B0604020202020204" pitchFamily="34" charset="0"/>
              <a:buNone/>
              <a:tabLst/>
              <a:defRPr/>
            </a:pPr>
            <a:endParaRPr lang="en-GB" sz="900" b="1" i="1" dirty="0">
              <a:solidFill>
                <a:sysClr val="windowText" lastClr="000000"/>
              </a:solidFill>
            </a:endParaRPr>
          </a:p>
          <a:p>
            <a:pPr marL="0" marR="0" lvl="0" indent="0" algn="just" defTabSz="914400" rtl="0" eaLnBrk="1" fontAlgn="auto" latinLnBrk="0" hangingPunct="1">
              <a:lnSpc>
                <a:spcPct val="100000"/>
              </a:lnSpc>
              <a:spcBef>
                <a:spcPts val="600"/>
              </a:spcBef>
              <a:spcAft>
                <a:spcPts val="600"/>
              </a:spcAft>
              <a:buClrTx/>
              <a:buSzTx/>
              <a:buFont typeface="Arial" panose="020B0604020202020204" pitchFamily="34" charset="0"/>
              <a:buNone/>
              <a:tabLst/>
              <a:defRPr/>
            </a:pPr>
            <a:endParaRPr kumimoji="0" lang="en-GB" sz="900" b="1" i="1" u="none" strike="noStrike" kern="1200" cap="none" spc="0" normalizeH="0" baseline="0" noProof="0" dirty="0">
              <a:ln>
                <a:noFill/>
              </a:ln>
              <a:solidFill>
                <a:sysClr val="windowText" lastClr="000000"/>
              </a:solidFill>
              <a:effectLst/>
              <a:uLnTx/>
              <a:uFillTx/>
              <a:latin typeface="Arial" panose="020B0604020202020204" pitchFamily="34" charset="0"/>
              <a:ea typeface="+mn-ea"/>
              <a:cs typeface="Arial" panose="020B0604020202020204" pitchFamily="34" charset="0"/>
            </a:endParaRPr>
          </a:p>
          <a:p>
            <a:pPr marL="0" marR="0" lvl="0" indent="0" algn="just" defTabSz="914400" rtl="0" eaLnBrk="1" fontAlgn="auto" latinLnBrk="0" hangingPunct="1">
              <a:lnSpc>
                <a:spcPct val="100000"/>
              </a:lnSpc>
              <a:spcBef>
                <a:spcPts val="600"/>
              </a:spcBef>
              <a:spcAft>
                <a:spcPts val="600"/>
              </a:spcAft>
              <a:buClrTx/>
              <a:buSzTx/>
              <a:buFont typeface="Arial" panose="020B0604020202020204" pitchFamily="34" charset="0"/>
              <a:buNone/>
              <a:tabLst/>
              <a:defRPr/>
            </a:pPr>
            <a:endParaRPr kumimoji="0" lang="en-GB" sz="900" b="1" i="1" u="none" strike="noStrike" kern="1200" cap="none" spc="0" normalizeH="0" baseline="0" noProof="0" dirty="0">
              <a:ln>
                <a:noFill/>
              </a:ln>
              <a:solidFill>
                <a:sysClr val="windowText" lastClr="000000"/>
              </a:solidFill>
              <a:effectLst/>
              <a:uLnTx/>
              <a:uFillTx/>
              <a:latin typeface="Arial" panose="020B0604020202020204" pitchFamily="34" charset="0"/>
              <a:ea typeface="+mn-ea"/>
              <a:cs typeface="Arial" panose="020B0604020202020204" pitchFamily="34" charset="0"/>
            </a:endParaRPr>
          </a:p>
          <a:p>
            <a:pPr marL="0" marR="0" lvl="0" indent="0" algn="just" defTabSz="914400" rtl="0" eaLnBrk="1" fontAlgn="auto" latinLnBrk="0" hangingPunct="1">
              <a:lnSpc>
                <a:spcPct val="100000"/>
              </a:lnSpc>
              <a:spcBef>
                <a:spcPts val="600"/>
              </a:spcBef>
              <a:spcAft>
                <a:spcPts val="600"/>
              </a:spcAft>
              <a:buClrTx/>
              <a:buSzTx/>
              <a:buFont typeface="Arial" panose="020B0604020202020204" pitchFamily="34" charset="0"/>
              <a:buNone/>
              <a:tabLst/>
              <a:defRPr/>
            </a:pPr>
            <a:endParaRPr kumimoji="0" lang="en-GB" sz="900" b="1" i="1" u="none" strike="noStrike" kern="1200" cap="none" spc="0" normalizeH="0" baseline="0" noProof="0" dirty="0">
              <a:ln>
                <a:noFill/>
              </a:ln>
              <a:solidFill>
                <a:sysClr val="windowText" lastClr="000000"/>
              </a:solidFill>
              <a:effectLst/>
              <a:uLnTx/>
              <a:uFillTx/>
              <a:latin typeface="Arial" panose="020B0604020202020204" pitchFamily="34" charset="0"/>
              <a:ea typeface="+mn-ea"/>
              <a:cs typeface="Arial" panose="020B0604020202020204" pitchFamily="34" charset="0"/>
            </a:endParaRPr>
          </a:p>
          <a:p>
            <a:pPr marL="0" marR="0" lvl="0" indent="0" algn="just" defTabSz="914400" rtl="0" eaLnBrk="1" fontAlgn="auto" latinLnBrk="0" hangingPunct="1">
              <a:lnSpc>
                <a:spcPct val="100000"/>
              </a:lnSpc>
              <a:spcBef>
                <a:spcPts val="600"/>
              </a:spcBef>
              <a:spcAft>
                <a:spcPts val="600"/>
              </a:spcAft>
              <a:buClrTx/>
              <a:buSzTx/>
              <a:buFont typeface="Arial" panose="020B0604020202020204" pitchFamily="34" charset="0"/>
              <a:buNone/>
              <a:tabLst/>
              <a:defRPr/>
            </a:pPr>
            <a:r>
              <a:rPr kumimoji="0" lang="en-GB" sz="900" b="0" i="0" u="none" strike="noStrike" kern="1200" cap="none" spc="0" normalizeH="0" baseline="0" noProof="0" dirty="0" err="1">
                <a:ln>
                  <a:noFill/>
                </a:ln>
                <a:solidFill>
                  <a:sysClr val="windowText" lastClr="000000"/>
                </a:solidFill>
                <a:effectLst/>
                <a:uLnTx/>
                <a:uFillTx/>
                <a:latin typeface="Arial" panose="020B0604020202020204" pitchFamily="34" charset="0"/>
                <a:ea typeface="+mn-ea"/>
                <a:cs typeface="Arial" panose="020B0604020202020204" pitchFamily="34" charset="0"/>
              </a:rPr>
              <a:t>Ohne</a:t>
            </a:r>
            <a:r>
              <a:rPr kumimoji="0" lang="en-GB" sz="900" b="0" i="0" u="none" strike="noStrike" kern="1200" cap="none" spc="0" normalizeH="0" baseline="0" noProof="0" dirty="0">
                <a:ln>
                  <a:noFill/>
                </a:ln>
                <a:solidFill>
                  <a:sysClr val="windowText" lastClr="000000"/>
                </a:solidFill>
                <a:effectLst/>
                <a:uLnTx/>
                <a:uFillTx/>
                <a:latin typeface="Arial" panose="020B0604020202020204" pitchFamily="34" charset="0"/>
                <a:ea typeface="+mn-ea"/>
                <a:cs typeface="Arial" panose="020B0604020202020204" pitchFamily="34" charset="0"/>
              </a:rPr>
              <a:t> </a:t>
            </a:r>
            <a:r>
              <a:rPr kumimoji="0" lang="en-GB" sz="900" b="0" i="0" u="none" strike="noStrike" kern="1200" cap="none" spc="0" normalizeH="0" baseline="0" noProof="0" dirty="0" err="1">
                <a:ln>
                  <a:noFill/>
                </a:ln>
                <a:solidFill>
                  <a:sysClr val="windowText" lastClr="000000"/>
                </a:solidFill>
                <a:effectLst/>
                <a:uLnTx/>
                <a:uFillTx/>
                <a:latin typeface="Arial" panose="020B0604020202020204" pitchFamily="34" charset="0"/>
                <a:ea typeface="+mn-ea"/>
                <a:cs typeface="Arial" panose="020B0604020202020204" pitchFamily="34" charset="0"/>
              </a:rPr>
              <a:t>Investition</a:t>
            </a:r>
            <a:endParaRPr kumimoji="0" lang="en-GB" sz="900" b="0" i="0" u="none" strike="noStrike" kern="1200" cap="none" spc="0" normalizeH="0" baseline="0" noProof="0" dirty="0">
              <a:ln>
                <a:noFill/>
              </a:ln>
              <a:solidFill>
                <a:sysClr val="windowText" lastClr="000000"/>
              </a:solidFill>
              <a:effectLst/>
              <a:uLnTx/>
              <a:uFillTx/>
              <a:latin typeface="Arial" panose="020B0604020202020204" pitchFamily="34" charset="0"/>
              <a:ea typeface="+mn-ea"/>
              <a:cs typeface="Arial" panose="020B0604020202020204" pitchFamily="34" charset="0"/>
            </a:endParaRPr>
          </a:p>
        </p:txBody>
      </p:sp>
      <p:pic>
        <p:nvPicPr>
          <p:cNvPr id="4" name="Picture 3"/>
          <p:cNvPicPr>
            <a:picLocks noChangeAspect="1"/>
          </p:cNvPicPr>
          <p:nvPr/>
        </p:nvPicPr>
        <p:blipFill>
          <a:blip r:embed="rId2"/>
          <a:stretch>
            <a:fillRect/>
          </a:stretch>
        </p:blipFill>
        <p:spPr>
          <a:xfrm>
            <a:off x="544942" y="2491775"/>
            <a:ext cx="9687384" cy="2109399"/>
          </a:xfrm>
          <a:prstGeom prst="rect">
            <a:avLst/>
          </a:prstGeom>
        </p:spPr>
      </p:pic>
    </p:spTree>
    <p:extLst>
      <p:ext uri="{BB962C8B-B14F-4D97-AF65-F5344CB8AC3E}">
        <p14:creationId xmlns:p14="http://schemas.microsoft.com/office/powerpoint/2010/main" val="364414397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numeru slajdu 2"/>
          <p:cNvSpPr>
            <a:spLocks noGrp="1"/>
          </p:cNvSpPr>
          <p:nvPr>
            <p:ph type="sldNum" sz="quarter" idx="12"/>
          </p:nvPr>
        </p:nvSpPr>
        <p:spPr/>
        <p:txBody>
          <a:bodyPr/>
          <a:lstStyle/>
          <a:p>
            <a:r>
              <a:rPr lang="en-GB" dirty="0"/>
              <a:t>| </a:t>
            </a:r>
            <a:fld id="{26C73F37-D889-4E5F-AE14-AE49613357CD}" type="slidenum">
              <a:rPr lang="en-GB" b="1" smtClean="0"/>
              <a:pPr/>
              <a:t>56</a:t>
            </a:fld>
            <a:endParaRPr lang="en-GB" b="1" dirty="0"/>
          </a:p>
        </p:txBody>
      </p:sp>
      <p:sp>
        <p:nvSpPr>
          <p:cNvPr id="5" name="Symbol zastępczy zawartości 4"/>
          <p:cNvSpPr>
            <a:spLocks noGrp="1"/>
          </p:cNvSpPr>
          <p:nvPr>
            <p:ph idx="1"/>
          </p:nvPr>
        </p:nvSpPr>
        <p:spPr>
          <a:xfrm>
            <a:off x="1308100" y="1090493"/>
            <a:ext cx="9661527" cy="2937185"/>
          </a:xfrm>
        </p:spPr>
        <p:txBody>
          <a:bodyPr/>
          <a:lstStyle/>
          <a:p>
            <a:r>
              <a:rPr lang="en-GB" sz="1000" b="1" dirty="0" err="1">
                <a:solidFill>
                  <a:srgbClr val="0070C0"/>
                </a:solidFill>
              </a:rPr>
              <a:t>Technischer</a:t>
            </a:r>
            <a:r>
              <a:rPr lang="en-GB" sz="1000" b="1" dirty="0">
                <a:solidFill>
                  <a:srgbClr val="0070C0"/>
                </a:solidFill>
              </a:rPr>
              <a:t> </a:t>
            </a:r>
            <a:r>
              <a:rPr lang="en-GB" sz="1000" b="1" dirty="0" err="1">
                <a:solidFill>
                  <a:srgbClr val="0070C0"/>
                </a:solidFill>
              </a:rPr>
              <a:t>Umfang</a:t>
            </a:r>
            <a:r>
              <a:rPr lang="en-GB" sz="1000" b="1" dirty="0">
                <a:solidFill>
                  <a:srgbClr val="0070C0"/>
                </a:solidFill>
              </a:rPr>
              <a:t> des </a:t>
            </a:r>
            <a:r>
              <a:rPr lang="en-GB" sz="1000" b="1" dirty="0" err="1">
                <a:solidFill>
                  <a:srgbClr val="0070C0"/>
                </a:solidFill>
              </a:rPr>
              <a:t>Projekts</a:t>
            </a:r>
            <a:endParaRPr lang="en-GB" sz="1000" dirty="0"/>
          </a:p>
          <a:p>
            <a:r>
              <a:rPr lang="de-DE" sz="1000" dirty="0"/>
              <a:t>Das Projekt wurde in der Stadt Radom gemäß den Anforderungen des Programms des </a:t>
            </a:r>
            <a:r>
              <a:rPr lang="de-DE" sz="1000" dirty="0" err="1"/>
              <a:t>NFOŚiGW</a:t>
            </a:r>
            <a:r>
              <a:rPr lang="de-DE" sz="1000" dirty="0"/>
              <a:t> GIS Teil 6, SOWA - energiesparende Straßenbeleuchtung, durchgeführt. Es umfasste 100 Schaltschränke und 3.566 Straßenlaternen. Das Projekt wurde über 3 Jahre (von 2013 bis 2015) umgesetzt.</a:t>
            </a:r>
            <a:endParaRPr lang="en-US" sz="1000" dirty="0"/>
          </a:p>
          <a:p>
            <a:r>
              <a:rPr lang="de-DE" sz="1000" dirty="0"/>
              <a:t>Die bestehende Beleuchtungsinfrastruktur sollte durch eine Beleuchtung mit LED-Technologie mit einer Lichtausbeute von 90 bis 115 lm/W und einer Energieeffizienz des Stromversorgungssystems von 92% ersetzt werden.</a:t>
            </a:r>
            <a:endParaRPr lang="en-US" sz="1000" dirty="0"/>
          </a:p>
          <a:p>
            <a:r>
              <a:rPr lang="en-GB" sz="1000" b="1" dirty="0" err="1">
                <a:solidFill>
                  <a:srgbClr val="0070C0"/>
                </a:solidFill>
              </a:rPr>
              <a:t>Projektzeitplan</a:t>
            </a:r>
            <a:endParaRPr lang="en-GB" sz="1000" b="1" dirty="0">
              <a:solidFill>
                <a:srgbClr val="0070C0"/>
              </a:solidFill>
            </a:endParaRPr>
          </a:p>
          <a:p>
            <a:r>
              <a:rPr lang="de-DE" sz="1000" dirty="0"/>
              <a:t>Im Projektzeitplan wurden 6 Installationsphasen vorgesehen - jede Phase umfasste Ersatz von rund 600 Lichteinheiten. Der Zeitplan war wie folgt:</a:t>
            </a:r>
            <a:endParaRPr lang="en-US" sz="1000" dirty="0"/>
          </a:p>
          <a:p>
            <a:pPr marL="171450" indent="-171450">
              <a:buFont typeface="Arial" panose="020B0604020202020204" pitchFamily="34" charset="0"/>
              <a:buChar char="•"/>
            </a:pPr>
            <a:r>
              <a:rPr lang="en-GB" sz="1000" dirty="0"/>
              <a:t>4Q2013 – </a:t>
            </a:r>
            <a:r>
              <a:rPr lang="en-GB" sz="1000" dirty="0" err="1"/>
              <a:t>Auswahl</a:t>
            </a:r>
            <a:r>
              <a:rPr lang="en-GB" sz="1000" dirty="0"/>
              <a:t> der </a:t>
            </a:r>
            <a:r>
              <a:rPr lang="en-GB" sz="1000" dirty="0" err="1"/>
              <a:t>Beleuchtungslieferanten</a:t>
            </a:r>
            <a:endParaRPr lang="en-GB" sz="1000" dirty="0"/>
          </a:p>
          <a:p>
            <a:pPr marL="171450" indent="-171450">
              <a:buFont typeface="Arial" panose="020B0604020202020204" pitchFamily="34" charset="0"/>
              <a:buChar char="•"/>
            </a:pPr>
            <a:r>
              <a:rPr lang="en-GB" sz="1000" dirty="0"/>
              <a:t>1Q2014  </a:t>
            </a:r>
            <a:r>
              <a:rPr lang="de-DE" sz="1000" dirty="0"/>
              <a:t>Vorbereitungsarbeiten für Beleuchtungsprojekte in der ersten Phase des Austauschs</a:t>
            </a:r>
            <a:endParaRPr lang="en-GB" sz="1000" dirty="0"/>
          </a:p>
          <a:p>
            <a:pPr marL="171450" indent="-171450">
              <a:buFont typeface="Arial" panose="020B0604020202020204" pitchFamily="34" charset="0"/>
              <a:buChar char="•"/>
            </a:pPr>
            <a:r>
              <a:rPr lang="en-GB" sz="1000" dirty="0"/>
              <a:t>2Q2014 – </a:t>
            </a:r>
            <a:r>
              <a:rPr lang="de-DE" sz="1000" dirty="0"/>
              <a:t>Erste Phase des Austauschs und Vorbereitungsarbeiten für Beleuchtungsprojekte in der zweiten Phase des Austauschs</a:t>
            </a:r>
          </a:p>
          <a:p>
            <a:pPr marL="171450" indent="-171450">
              <a:buFont typeface="Arial" panose="020B0604020202020204" pitchFamily="34" charset="0"/>
              <a:buChar char="•"/>
            </a:pPr>
            <a:r>
              <a:rPr lang="en-GB" sz="1000" dirty="0"/>
              <a:t>3Q2014 – </a:t>
            </a:r>
            <a:r>
              <a:rPr lang="de-DE" sz="1000" dirty="0"/>
              <a:t>Zweite Phase des Austauschs und Vorbereitungsarbeiten für Beleuchtungsprojekte in der dritten Phase des Austauschs</a:t>
            </a:r>
          </a:p>
          <a:p>
            <a:pPr marL="171450" indent="-171450">
              <a:buFont typeface="Arial" panose="020B0604020202020204" pitchFamily="34" charset="0"/>
              <a:buChar char="•"/>
            </a:pPr>
            <a:r>
              <a:rPr lang="en-GB" sz="1000" dirty="0"/>
              <a:t>4Q2014 – </a:t>
            </a:r>
            <a:r>
              <a:rPr lang="de-DE" sz="1000" dirty="0"/>
              <a:t>Dritte Phase des Austauschs und Vorarbeiten für Beleuchtungsprojekte in der vierten Phase des Austauschs</a:t>
            </a:r>
          </a:p>
          <a:p>
            <a:pPr marL="171450" indent="-171450">
              <a:buFont typeface="Arial" panose="020B0604020202020204" pitchFamily="34" charset="0"/>
              <a:buChar char="•"/>
            </a:pPr>
            <a:r>
              <a:rPr lang="en-GB" sz="1000" dirty="0"/>
              <a:t>1Q2015 – </a:t>
            </a:r>
            <a:r>
              <a:rPr lang="de-DE" sz="1000" dirty="0"/>
              <a:t>Vierte Phase des Austauschs und Vorbereitungsarbeiten für Beleuchtungsprojekte in der fünften Phase des Austauschs</a:t>
            </a:r>
          </a:p>
          <a:p>
            <a:pPr marL="171450" indent="-171450">
              <a:buFont typeface="Arial" panose="020B0604020202020204" pitchFamily="34" charset="0"/>
              <a:buChar char="•"/>
            </a:pPr>
            <a:r>
              <a:rPr lang="en-GB" sz="1000" dirty="0"/>
              <a:t>2Q2015 – </a:t>
            </a:r>
            <a:r>
              <a:rPr lang="de-DE" sz="1000" dirty="0"/>
              <a:t>Fünfte Phase des Austauschs und Vorbereitungsarbeiten für Beleuchtungsprojekte in der sechsten Phase des Austauschs</a:t>
            </a:r>
          </a:p>
          <a:p>
            <a:pPr marL="171450" indent="-171450">
              <a:buFont typeface="Arial" panose="020B0604020202020204" pitchFamily="34" charset="0"/>
              <a:buChar char="•"/>
            </a:pPr>
            <a:r>
              <a:rPr lang="en-GB" sz="1000" dirty="0"/>
              <a:t>3Q2015 – </a:t>
            </a:r>
            <a:r>
              <a:rPr lang="de-DE" sz="1000" dirty="0"/>
              <a:t>Sechste Phase des </a:t>
            </a:r>
            <a:r>
              <a:rPr lang="de-AT" sz="1000" dirty="0"/>
              <a:t>Austauschs</a:t>
            </a:r>
            <a:endParaRPr lang="en-GB" sz="1000" dirty="0"/>
          </a:p>
          <a:p>
            <a:pPr marL="171450" indent="-171450">
              <a:buFont typeface="Arial" panose="020B0604020202020204" pitchFamily="34" charset="0"/>
              <a:buChar char="•"/>
            </a:pPr>
            <a:r>
              <a:rPr lang="en-GB" sz="1000" dirty="0"/>
              <a:t>4Q2015 – </a:t>
            </a:r>
            <a:r>
              <a:rPr lang="en-GB" sz="1000" dirty="0" err="1"/>
              <a:t>Abschlussarbeiten</a:t>
            </a:r>
            <a:r>
              <a:rPr lang="en-GB" sz="1000" dirty="0"/>
              <a:t> der </a:t>
            </a:r>
            <a:r>
              <a:rPr lang="en-GB" sz="1000" dirty="0" err="1"/>
              <a:t>Installationsphase</a:t>
            </a:r>
            <a:endParaRPr lang="en-GB" sz="1000" dirty="0"/>
          </a:p>
          <a:p>
            <a:r>
              <a:rPr lang="de-DE" sz="1000" b="1" dirty="0">
                <a:solidFill>
                  <a:srgbClr val="0070C0"/>
                </a:solidFill>
              </a:rPr>
              <a:t>Investitionen im Rahmen des Projekts</a:t>
            </a:r>
          </a:p>
          <a:p>
            <a:r>
              <a:rPr lang="de-DE" sz="1000" dirty="0"/>
              <a:t>Eine Zusammenfassung der mit dem Projekt verbundenen Investitionsausgaben ist in der folgenden Tabelle dargestellt. In den Folgejahren wurden keine Instandhaltungsinvestitionen angenommen.</a:t>
            </a:r>
            <a:endParaRPr lang="en-GB" sz="1000" dirty="0"/>
          </a:p>
        </p:txBody>
      </p:sp>
      <p:sp>
        <p:nvSpPr>
          <p:cNvPr id="6" name="Tytuł 1"/>
          <p:cNvSpPr>
            <a:spLocks noGrp="1"/>
          </p:cNvSpPr>
          <p:nvPr>
            <p:ph type="title"/>
          </p:nvPr>
        </p:nvSpPr>
        <p:spPr>
          <a:xfrm>
            <a:off x="2655948" y="376055"/>
            <a:ext cx="8715904" cy="541338"/>
          </a:xfrm>
        </p:spPr>
        <p:txBody>
          <a:bodyPr/>
          <a:lstStyle/>
          <a:p>
            <a:pPr algn="r"/>
            <a:r>
              <a:rPr lang="de-DE" sz="2800" dirty="0">
                <a:latin typeface="+mj-lt"/>
                <a:cs typeface="+mj-cs"/>
              </a:rPr>
              <a:t>Technischer Umfang, Zeitplan und Investitionen</a:t>
            </a:r>
            <a:endParaRPr lang="en-GB" sz="2800" dirty="0">
              <a:latin typeface="+mj-lt"/>
              <a:cs typeface="+mj-cs"/>
            </a:endParaRPr>
          </a:p>
        </p:txBody>
      </p:sp>
      <p:graphicFrame>
        <p:nvGraphicFramePr>
          <p:cNvPr id="9" name="Tabela 8"/>
          <p:cNvGraphicFramePr>
            <a:graphicFrameLocks noGrp="1"/>
          </p:cNvGraphicFramePr>
          <p:nvPr/>
        </p:nvGraphicFramePr>
        <p:xfrm>
          <a:off x="1270001" y="4373879"/>
          <a:ext cx="9368679" cy="1636272"/>
        </p:xfrm>
        <a:graphic>
          <a:graphicData uri="http://schemas.openxmlformats.org/drawingml/2006/table">
            <a:tbl>
              <a:tblPr>
                <a:tableStyleId>{5C22544A-7EE6-4342-B048-85BDC9FD1C3A}</a:tableStyleId>
              </a:tblPr>
              <a:tblGrid>
                <a:gridCol w="2041323">
                  <a:extLst>
                    <a:ext uri="{9D8B030D-6E8A-4147-A177-3AD203B41FA5}">
                      <a16:colId xmlns:a16="http://schemas.microsoft.com/office/drawing/2014/main" val="20000"/>
                    </a:ext>
                  </a:extLst>
                </a:gridCol>
                <a:gridCol w="610613">
                  <a:extLst>
                    <a:ext uri="{9D8B030D-6E8A-4147-A177-3AD203B41FA5}">
                      <a16:colId xmlns:a16="http://schemas.microsoft.com/office/drawing/2014/main" val="20001"/>
                    </a:ext>
                  </a:extLst>
                </a:gridCol>
                <a:gridCol w="610613">
                  <a:extLst>
                    <a:ext uri="{9D8B030D-6E8A-4147-A177-3AD203B41FA5}">
                      <a16:colId xmlns:a16="http://schemas.microsoft.com/office/drawing/2014/main" val="20002"/>
                    </a:ext>
                  </a:extLst>
                </a:gridCol>
                <a:gridCol w="610613">
                  <a:extLst>
                    <a:ext uri="{9D8B030D-6E8A-4147-A177-3AD203B41FA5}">
                      <a16:colId xmlns:a16="http://schemas.microsoft.com/office/drawing/2014/main" val="20003"/>
                    </a:ext>
                  </a:extLst>
                </a:gridCol>
                <a:gridCol w="610613">
                  <a:extLst>
                    <a:ext uri="{9D8B030D-6E8A-4147-A177-3AD203B41FA5}">
                      <a16:colId xmlns:a16="http://schemas.microsoft.com/office/drawing/2014/main" val="20004"/>
                    </a:ext>
                  </a:extLst>
                </a:gridCol>
                <a:gridCol w="610613">
                  <a:extLst>
                    <a:ext uri="{9D8B030D-6E8A-4147-A177-3AD203B41FA5}">
                      <a16:colId xmlns:a16="http://schemas.microsoft.com/office/drawing/2014/main" val="20005"/>
                    </a:ext>
                  </a:extLst>
                </a:gridCol>
                <a:gridCol w="610613">
                  <a:extLst>
                    <a:ext uri="{9D8B030D-6E8A-4147-A177-3AD203B41FA5}">
                      <a16:colId xmlns:a16="http://schemas.microsoft.com/office/drawing/2014/main" val="20006"/>
                    </a:ext>
                  </a:extLst>
                </a:gridCol>
                <a:gridCol w="610613">
                  <a:extLst>
                    <a:ext uri="{9D8B030D-6E8A-4147-A177-3AD203B41FA5}">
                      <a16:colId xmlns:a16="http://schemas.microsoft.com/office/drawing/2014/main" val="20007"/>
                    </a:ext>
                  </a:extLst>
                </a:gridCol>
                <a:gridCol w="610613">
                  <a:extLst>
                    <a:ext uri="{9D8B030D-6E8A-4147-A177-3AD203B41FA5}">
                      <a16:colId xmlns:a16="http://schemas.microsoft.com/office/drawing/2014/main" val="20008"/>
                    </a:ext>
                  </a:extLst>
                </a:gridCol>
                <a:gridCol w="610613">
                  <a:extLst>
                    <a:ext uri="{9D8B030D-6E8A-4147-A177-3AD203B41FA5}">
                      <a16:colId xmlns:a16="http://schemas.microsoft.com/office/drawing/2014/main" val="20009"/>
                    </a:ext>
                  </a:extLst>
                </a:gridCol>
                <a:gridCol w="610613">
                  <a:extLst>
                    <a:ext uri="{9D8B030D-6E8A-4147-A177-3AD203B41FA5}">
                      <a16:colId xmlns:a16="http://schemas.microsoft.com/office/drawing/2014/main" val="20010"/>
                    </a:ext>
                  </a:extLst>
                </a:gridCol>
                <a:gridCol w="610613">
                  <a:extLst>
                    <a:ext uri="{9D8B030D-6E8A-4147-A177-3AD203B41FA5}">
                      <a16:colId xmlns:a16="http://schemas.microsoft.com/office/drawing/2014/main" val="20011"/>
                    </a:ext>
                  </a:extLst>
                </a:gridCol>
                <a:gridCol w="610613">
                  <a:extLst>
                    <a:ext uri="{9D8B030D-6E8A-4147-A177-3AD203B41FA5}">
                      <a16:colId xmlns:a16="http://schemas.microsoft.com/office/drawing/2014/main" val="20012"/>
                    </a:ext>
                  </a:extLst>
                </a:gridCol>
              </a:tblGrid>
              <a:tr h="272712">
                <a:tc rowSpan="2">
                  <a:txBody>
                    <a:bodyPr/>
                    <a:lstStyle/>
                    <a:p>
                      <a:pPr algn="l" fontAlgn="b"/>
                      <a:endParaRPr lang="en-US" sz="800" b="0" i="0" u="none" strike="noStrike" dirty="0">
                        <a:solidFill>
                          <a:schemeClr val="bg1"/>
                        </a:solidFill>
                        <a:effectLst/>
                        <a:latin typeface="Arial" panose="020B0604020202020204" pitchFamily="34" charset="0"/>
                        <a:cs typeface="Arial" panose="020B0604020202020204" pitchFamily="34" charset="0"/>
                      </a:endParaRPr>
                    </a:p>
                  </a:txBody>
                  <a:tcPr marL="72000" marR="72000" marT="9287" marB="0" anchor="b">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tx1"/>
                    </a:solidFill>
                  </a:tcPr>
                </a:tc>
                <a:tc gridSpan="4">
                  <a:txBody>
                    <a:bodyPr/>
                    <a:lstStyle/>
                    <a:p>
                      <a:pPr algn="ctr" fontAlgn="b"/>
                      <a:r>
                        <a:rPr lang="en-US" sz="800" b="1" u="none" strike="noStrike" dirty="0">
                          <a:solidFill>
                            <a:schemeClr val="bg1"/>
                          </a:solidFill>
                          <a:effectLst/>
                          <a:latin typeface="Arial" panose="020B0604020202020204" pitchFamily="34" charset="0"/>
                          <a:cs typeface="Arial" panose="020B0604020202020204" pitchFamily="34" charset="0"/>
                        </a:rPr>
                        <a:t>2013</a:t>
                      </a:r>
                      <a:endParaRPr lang="en-US" sz="800" b="1" i="0" u="none" strike="noStrike" dirty="0">
                        <a:solidFill>
                          <a:schemeClr val="bg1"/>
                        </a:solidFill>
                        <a:effectLst/>
                        <a:latin typeface="Arial" panose="020B0604020202020204" pitchFamily="34" charset="0"/>
                        <a:cs typeface="Arial" panose="020B0604020202020204" pitchFamily="34" charset="0"/>
                      </a:endParaRPr>
                    </a:p>
                  </a:txBody>
                  <a:tcPr marL="72000" marR="72000" marT="9287" marB="0" anchor="ctr">
                    <a:lnL w="12700" cap="flat" cmpd="sng" algn="ctr">
                      <a:solidFill>
                        <a:schemeClr val="bg1">
                          <a:lumMod val="85000"/>
                        </a:schemeClr>
                      </a:solidFill>
                      <a:prstDash val="solid"/>
                      <a:round/>
                      <a:headEnd type="none" w="med" len="med"/>
                      <a:tailEnd type="none" w="med" len="med"/>
                    </a:lnL>
                    <a:lnB w="12700" cap="flat" cmpd="sng" algn="ctr">
                      <a:solidFill>
                        <a:schemeClr val="bg1">
                          <a:lumMod val="85000"/>
                        </a:schemeClr>
                      </a:solidFill>
                      <a:prstDash val="solid"/>
                      <a:round/>
                      <a:headEnd type="none" w="med" len="med"/>
                      <a:tailEnd type="none" w="med" len="med"/>
                    </a:lnB>
                    <a:solidFill>
                      <a:schemeClr val="tx1"/>
                    </a:solidFill>
                  </a:tcPr>
                </a:tc>
                <a:tc hMerge="1">
                  <a:txBody>
                    <a:bodyPr/>
                    <a:lstStyle/>
                    <a:p>
                      <a:endParaRPr lang="en-US"/>
                    </a:p>
                  </a:txBody>
                  <a:tcPr/>
                </a:tc>
                <a:tc hMerge="1">
                  <a:txBody>
                    <a:bodyPr/>
                    <a:lstStyle/>
                    <a:p>
                      <a:endParaRPr lang="en-US"/>
                    </a:p>
                  </a:txBody>
                  <a:tcPr/>
                </a:tc>
                <a:tc hMerge="1">
                  <a:txBody>
                    <a:bodyPr/>
                    <a:lstStyle/>
                    <a:p>
                      <a:endParaRPr lang="en-US"/>
                    </a:p>
                  </a:txBody>
                  <a:tcPr/>
                </a:tc>
                <a:tc gridSpan="4">
                  <a:txBody>
                    <a:bodyPr/>
                    <a:lstStyle/>
                    <a:p>
                      <a:pPr algn="ctr" fontAlgn="b"/>
                      <a:r>
                        <a:rPr lang="en-US" sz="800" b="1" u="none" strike="noStrike" dirty="0">
                          <a:solidFill>
                            <a:schemeClr val="bg1"/>
                          </a:solidFill>
                          <a:effectLst/>
                          <a:latin typeface="Arial" panose="020B0604020202020204" pitchFamily="34" charset="0"/>
                          <a:cs typeface="Arial" panose="020B0604020202020204" pitchFamily="34" charset="0"/>
                        </a:rPr>
                        <a:t>2014</a:t>
                      </a:r>
                      <a:endParaRPr lang="en-US" sz="800" b="1" i="0" u="none" strike="noStrike" dirty="0">
                        <a:solidFill>
                          <a:schemeClr val="bg1"/>
                        </a:solidFill>
                        <a:effectLst/>
                        <a:latin typeface="Arial" panose="020B0604020202020204" pitchFamily="34" charset="0"/>
                        <a:cs typeface="Arial" panose="020B0604020202020204" pitchFamily="34" charset="0"/>
                      </a:endParaRPr>
                    </a:p>
                  </a:txBody>
                  <a:tcPr marL="72000" marR="72000" marT="9287" marB="0" anchor="ctr">
                    <a:lnB w="12700" cap="flat" cmpd="sng" algn="ctr">
                      <a:solidFill>
                        <a:schemeClr val="bg1">
                          <a:lumMod val="85000"/>
                        </a:schemeClr>
                      </a:solidFill>
                      <a:prstDash val="solid"/>
                      <a:round/>
                      <a:headEnd type="none" w="med" len="med"/>
                      <a:tailEnd type="none" w="med" len="med"/>
                    </a:lnB>
                    <a:solidFill>
                      <a:schemeClr val="tx1"/>
                    </a:solidFill>
                  </a:tcPr>
                </a:tc>
                <a:tc hMerge="1">
                  <a:txBody>
                    <a:bodyPr/>
                    <a:lstStyle/>
                    <a:p>
                      <a:endParaRPr lang="en-US"/>
                    </a:p>
                  </a:txBody>
                  <a:tcPr/>
                </a:tc>
                <a:tc hMerge="1">
                  <a:txBody>
                    <a:bodyPr/>
                    <a:lstStyle/>
                    <a:p>
                      <a:endParaRPr lang="en-US"/>
                    </a:p>
                  </a:txBody>
                  <a:tcPr/>
                </a:tc>
                <a:tc hMerge="1">
                  <a:txBody>
                    <a:bodyPr/>
                    <a:lstStyle/>
                    <a:p>
                      <a:endParaRPr lang="en-US"/>
                    </a:p>
                  </a:txBody>
                  <a:tcPr/>
                </a:tc>
                <a:tc gridSpan="4">
                  <a:txBody>
                    <a:bodyPr/>
                    <a:lstStyle/>
                    <a:p>
                      <a:pPr algn="ctr" fontAlgn="b"/>
                      <a:r>
                        <a:rPr lang="en-US" sz="800" b="1" u="none" strike="noStrike">
                          <a:solidFill>
                            <a:schemeClr val="bg1"/>
                          </a:solidFill>
                          <a:effectLst/>
                          <a:latin typeface="Arial" panose="020B0604020202020204" pitchFamily="34" charset="0"/>
                          <a:cs typeface="Arial" panose="020B0604020202020204" pitchFamily="34" charset="0"/>
                        </a:rPr>
                        <a:t>2015</a:t>
                      </a:r>
                      <a:endParaRPr lang="en-US" sz="800" b="1" i="0" u="none" strike="noStrike">
                        <a:solidFill>
                          <a:schemeClr val="bg1"/>
                        </a:solidFill>
                        <a:effectLst/>
                        <a:latin typeface="Arial" panose="020B0604020202020204" pitchFamily="34" charset="0"/>
                        <a:cs typeface="Arial" panose="020B0604020202020204" pitchFamily="34" charset="0"/>
                      </a:endParaRPr>
                    </a:p>
                  </a:txBody>
                  <a:tcPr marL="72000" marR="72000" marT="9287" marB="0" anchor="ctr">
                    <a:lnB w="12700" cap="flat" cmpd="sng" algn="ctr">
                      <a:solidFill>
                        <a:schemeClr val="bg1">
                          <a:lumMod val="85000"/>
                        </a:schemeClr>
                      </a:solidFill>
                      <a:prstDash val="solid"/>
                      <a:round/>
                      <a:headEnd type="none" w="med" len="med"/>
                      <a:tailEnd type="none" w="med" len="med"/>
                    </a:lnB>
                    <a:solidFill>
                      <a:schemeClr val="tx1"/>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272712">
                <a:tc vMerge="1">
                  <a:txBody>
                    <a:bodyPr/>
                    <a:lstStyle/>
                    <a:p>
                      <a:pPr algn="l" fontAlgn="b"/>
                      <a:endParaRPr lang="en-US" sz="1000" b="0" i="0" u="none" strike="noStrike" dirty="0">
                        <a:solidFill>
                          <a:schemeClr val="bg1"/>
                        </a:solidFill>
                        <a:effectLst/>
                        <a:latin typeface="Arial" panose="020B0604020202020204" pitchFamily="34" charset="0"/>
                        <a:cs typeface="Arial" panose="020B0604020202020204" pitchFamily="34" charset="0"/>
                      </a:endParaRPr>
                    </a:p>
                  </a:txBody>
                  <a:tcPr marL="9287" marR="9287" marT="9287" marB="0" anchor="b">
                    <a:solidFill>
                      <a:srgbClr val="002060"/>
                    </a:solidFill>
                  </a:tcPr>
                </a:tc>
                <a:tc>
                  <a:txBody>
                    <a:bodyPr/>
                    <a:lstStyle/>
                    <a:p>
                      <a:pPr algn="ctr" fontAlgn="b"/>
                      <a:r>
                        <a:rPr lang="en-US" sz="800" b="1" u="none" strike="noStrike" dirty="0">
                          <a:solidFill>
                            <a:schemeClr val="bg1"/>
                          </a:solidFill>
                          <a:effectLst/>
                          <a:latin typeface="Arial" panose="020B0604020202020204" pitchFamily="34" charset="0"/>
                          <a:cs typeface="Arial" panose="020B0604020202020204" pitchFamily="34" charset="0"/>
                        </a:rPr>
                        <a:t>Q1</a:t>
                      </a:r>
                      <a:endParaRPr lang="en-US" sz="800" b="1" i="0" u="none" strike="noStrike" dirty="0">
                        <a:solidFill>
                          <a:schemeClr val="bg1"/>
                        </a:solidFill>
                        <a:effectLst/>
                        <a:latin typeface="Arial" panose="020B0604020202020204" pitchFamily="34" charset="0"/>
                        <a:cs typeface="Arial" panose="020B0604020202020204" pitchFamily="34" charset="0"/>
                      </a:endParaRPr>
                    </a:p>
                  </a:txBody>
                  <a:tcPr marL="72000" marR="72000" marT="9287"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tx1"/>
                    </a:solidFill>
                  </a:tcPr>
                </a:tc>
                <a:tc>
                  <a:txBody>
                    <a:bodyPr/>
                    <a:lstStyle/>
                    <a:p>
                      <a:pPr algn="ctr" fontAlgn="b"/>
                      <a:r>
                        <a:rPr lang="en-US" sz="800" b="1" u="none" strike="noStrike" dirty="0">
                          <a:solidFill>
                            <a:schemeClr val="bg1"/>
                          </a:solidFill>
                          <a:effectLst/>
                          <a:latin typeface="Arial" panose="020B0604020202020204" pitchFamily="34" charset="0"/>
                          <a:cs typeface="Arial" panose="020B0604020202020204" pitchFamily="34" charset="0"/>
                        </a:rPr>
                        <a:t>Q2</a:t>
                      </a:r>
                      <a:endParaRPr lang="en-US" sz="800" b="1" i="0" u="none" strike="noStrike" dirty="0">
                        <a:solidFill>
                          <a:schemeClr val="bg1"/>
                        </a:solidFill>
                        <a:effectLst/>
                        <a:latin typeface="Arial" panose="020B0604020202020204" pitchFamily="34" charset="0"/>
                        <a:cs typeface="Arial" panose="020B0604020202020204" pitchFamily="34" charset="0"/>
                      </a:endParaRPr>
                    </a:p>
                  </a:txBody>
                  <a:tcPr marL="72000" marR="72000" marT="9287"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tx1"/>
                    </a:solidFill>
                  </a:tcPr>
                </a:tc>
                <a:tc>
                  <a:txBody>
                    <a:bodyPr/>
                    <a:lstStyle/>
                    <a:p>
                      <a:pPr algn="ctr" fontAlgn="b"/>
                      <a:r>
                        <a:rPr lang="en-US" sz="800" b="1" u="none" strike="noStrike" dirty="0">
                          <a:solidFill>
                            <a:schemeClr val="bg1"/>
                          </a:solidFill>
                          <a:effectLst/>
                          <a:latin typeface="Arial" panose="020B0604020202020204" pitchFamily="34" charset="0"/>
                          <a:cs typeface="Arial" panose="020B0604020202020204" pitchFamily="34" charset="0"/>
                        </a:rPr>
                        <a:t>Q3</a:t>
                      </a:r>
                      <a:endParaRPr lang="en-US" sz="800" b="1" i="0" u="none" strike="noStrike" dirty="0">
                        <a:solidFill>
                          <a:schemeClr val="bg1"/>
                        </a:solidFill>
                        <a:effectLst/>
                        <a:latin typeface="Arial" panose="020B0604020202020204" pitchFamily="34" charset="0"/>
                        <a:cs typeface="Arial" panose="020B0604020202020204" pitchFamily="34" charset="0"/>
                      </a:endParaRPr>
                    </a:p>
                  </a:txBody>
                  <a:tcPr marL="72000" marR="72000" marT="9287"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tx1"/>
                    </a:solidFill>
                  </a:tcPr>
                </a:tc>
                <a:tc>
                  <a:txBody>
                    <a:bodyPr/>
                    <a:lstStyle/>
                    <a:p>
                      <a:pPr algn="ctr" fontAlgn="b"/>
                      <a:r>
                        <a:rPr lang="en-US" sz="800" b="1" u="none" strike="noStrike" dirty="0">
                          <a:solidFill>
                            <a:schemeClr val="bg1"/>
                          </a:solidFill>
                          <a:effectLst/>
                          <a:latin typeface="Arial" panose="020B0604020202020204" pitchFamily="34" charset="0"/>
                          <a:cs typeface="Arial" panose="020B0604020202020204" pitchFamily="34" charset="0"/>
                        </a:rPr>
                        <a:t>Q4</a:t>
                      </a:r>
                      <a:endParaRPr lang="en-US" sz="800" b="1" i="0" u="none" strike="noStrike" dirty="0">
                        <a:solidFill>
                          <a:schemeClr val="bg1"/>
                        </a:solidFill>
                        <a:effectLst/>
                        <a:latin typeface="Arial" panose="020B0604020202020204" pitchFamily="34" charset="0"/>
                        <a:cs typeface="Arial" panose="020B0604020202020204" pitchFamily="34" charset="0"/>
                      </a:endParaRPr>
                    </a:p>
                  </a:txBody>
                  <a:tcPr marL="72000" marR="72000" marT="9287"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tx1"/>
                    </a:solidFill>
                  </a:tcPr>
                </a:tc>
                <a:tc>
                  <a:txBody>
                    <a:bodyPr/>
                    <a:lstStyle/>
                    <a:p>
                      <a:pPr algn="ctr" fontAlgn="b"/>
                      <a:r>
                        <a:rPr lang="en-US" sz="800" b="1" u="none" strike="noStrike" dirty="0">
                          <a:solidFill>
                            <a:schemeClr val="bg1"/>
                          </a:solidFill>
                          <a:effectLst/>
                          <a:latin typeface="Arial" panose="020B0604020202020204" pitchFamily="34" charset="0"/>
                          <a:cs typeface="Arial" panose="020B0604020202020204" pitchFamily="34" charset="0"/>
                        </a:rPr>
                        <a:t>Q1</a:t>
                      </a:r>
                      <a:endParaRPr lang="en-US" sz="800" b="1" i="0" u="none" strike="noStrike" dirty="0">
                        <a:solidFill>
                          <a:schemeClr val="bg1"/>
                        </a:solidFill>
                        <a:effectLst/>
                        <a:latin typeface="Arial" panose="020B0604020202020204" pitchFamily="34" charset="0"/>
                        <a:cs typeface="Arial" panose="020B0604020202020204" pitchFamily="34" charset="0"/>
                      </a:endParaRPr>
                    </a:p>
                  </a:txBody>
                  <a:tcPr marL="72000" marR="72000" marT="9287"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tx1"/>
                    </a:solidFill>
                  </a:tcPr>
                </a:tc>
                <a:tc>
                  <a:txBody>
                    <a:bodyPr/>
                    <a:lstStyle/>
                    <a:p>
                      <a:pPr algn="ctr" fontAlgn="b"/>
                      <a:r>
                        <a:rPr lang="en-US" sz="800" b="1" u="none" strike="noStrike" dirty="0">
                          <a:solidFill>
                            <a:schemeClr val="bg1"/>
                          </a:solidFill>
                          <a:effectLst/>
                          <a:latin typeface="Arial" panose="020B0604020202020204" pitchFamily="34" charset="0"/>
                          <a:cs typeface="Arial" panose="020B0604020202020204" pitchFamily="34" charset="0"/>
                        </a:rPr>
                        <a:t>Q2</a:t>
                      </a:r>
                      <a:endParaRPr lang="en-US" sz="800" b="1" i="0" u="none" strike="noStrike" dirty="0">
                        <a:solidFill>
                          <a:schemeClr val="bg1"/>
                        </a:solidFill>
                        <a:effectLst/>
                        <a:latin typeface="Arial" panose="020B0604020202020204" pitchFamily="34" charset="0"/>
                        <a:cs typeface="Arial" panose="020B0604020202020204" pitchFamily="34" charset="0"/>
                      </a:endParaRPr>
                    </a:p>
                  </a:txBody>
                  <a:tcPr marL="72000" marR="72000" marT="9287"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tx1"/>
                    </a:solidFill>
                  </a:tcPr>
                </a:tc>
                <a:tc>
                  <a:txBody>
                    <a:bodyPr/>
                    <a:lstStyle/>
                    <a:p>
                      <a:pPr algn="ctr" fontAlgn="b"/>
                      <a:r>
                        <a:rPr lang="en-US" sz="800" b="1" u="none" strike="noStrike" dirty="0">
                          <a:solidFill>
                            <a:schemeClr val="bg1"/>
                          </a:solidFill>
                          <a:effectLst/>
                          <a:latin typeface="Arial" panose="020B0604020202020204" pitchFamily="34" charset="0"/>
                          <a:cs typeface="Arial" panose="020B0604020202020204" pitchFamily="34" charset="0"/>
                        </a:rPr>
                        <a:t>Q3</a:t>
                      </a:r>
                      <a:endParaRPr lang="en-US" sz="800" b="1" i="0" u="none" strike="noStrike" dirty="0">
                        <a:solidFill>
                          <a:schemeClr val="bg1"/>
                        </a:solidFill>
                        <a:effectLst/>
                        <a:latin typeface="Arial" panose="020B0604020202020204" pitchFamily="34" charset="0"/>
                        <a:cs typeface="Arial" panose="020B0604020202020204" pitchFamily="34" charset="0"/>
                      </a:endParaRPr>
                    </a:p>
                  </a:txBody>
                  <a:tcPr marL="72000" marR="72000" marT="9287"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tx1"/>
                    </a:solidFill>
                  </a:tcPr>
                </a:tc>
                <a:tc>
                  <a:txBody>
                    <a:bodyPr/>
                    <a:lstStyle/>
                    <a:p>
                      <a:pPr algn="ctr" fontAlgn="b"/>
                      <a:r>
                        <a:rPr lang="en-US" sz="800" b="1" u="none" strike="noStrike" dirty="0">
                          <a:solidFill>
                            <a:schemeClr val="bg1"/>
                          </a:solidFill>
                          <a:effectLst/>
                          <a:latin typeface="Arial" panose="020B0604020202020204" pitchFamily="34" charset="0"/>
                          <a:cs typeface="Arial" panose="020B0604020202020204" pitchFamily="34" charset="0"/>
                        </a:rPr>
                        <a:t>Q4</a:t>
                      </a:r>
                      <a:endParaRPr lang="en-US" sz="800" b="1" i="0" u="none" strike="noStrike" dirty="0">
                        <a:solidFill>
                          <a:schemeClr val="bg1"/>
                        </a:solidFill>
                        <a:effectLst/>
                        <a:latin typeface="Arial" panose="020B0604020202020204" pitchFamily="34" charset="0"/>
                        <a:cs typeface="Arial" panose="020B0604020202020204" pitchFamily="34" charset="0"/>
                      </a:endParaRPr>
                    </a:p>
                  </a:txBody>
                  <a:tcPr marL="72000" marR="72000" marT="9287"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tx1"/>
                    </a:solidFill>
                  </a:tcPr>
                </a:tc>
                <a:tc>
                  <a:txBody>
                    <a:bodyPr/>
                    <a:lstStyle/>
                    <a:p>
                      <a:pPr algn="ctr" fontAlgn="b"/>
                      <a:r>
                        <a:rPr lang="en-US" sz="800" b="1" u="none" strike="noStrike" dirty="0">
                          <a:solidFill>
                            <a:schemeClr val="bg1"/>
                          </a:solidFill>
                          <a:effectLst/>
                          <a:latin typeface="Arial" panose="020B0604020202020204" pitchFamily="34" charset="0"/>
                          <a:cs typeface="Arial" panose="020B0604020202020204" pitchFamily="34" charset="0"/>
                        </a:rPr>
                        <a:t>Q1</a:t>
                      </a:r>
                      <a:endParaRPr lang="en-US" sz="800" b="1" i="0" u="none" strike="noStrike" dirty="0">
                        <a:solidFill>
                          <a:schemeClr val="bg1"/>
                        </a:solidFill>
                        <a:effectLst/>
                        <a:latin typeface="Arial" panose="020B0604020202020204" pitchFamily="34" charset="0"/>
                        <a:cs typeface="Arial" panose="020B0604020202020204" pitchFamily="34" charset="0"/>
                      </a:endParaRPr>
                    </a:p>
                  </a:txBody>
                  <a:tcPr marL="72000" marR="72000" marT="9287"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tx1"/>
                    </a:solidFill>
                  </a:tcPr>
                </a:tc>
                <a:tc>
                  <a:txBody>
                    <a:bodyPr/>
                    <a:lstStyle/>
                    <a:p>
                      <a:pPr algn="ctr" fontAlgn="b"/>
                      <a:r>
                        <a:rPr lang="en-US" sz="800" b="1" u="none" strike="noStrike" dirty="0">
                          <a:solidFill>
                            <a:schemeClr val="bg1"/>
                          </a:solidFill>
                          <a:effectLst/>
                          <a:latin typeface="Arial" panose="020B0604020202020204" pitchFamily="34" charset="0"/>
                          <a:cs typeface="Arial" panose="020B0604020202020204" pitchFamily="34" charset="0"/>
                        </a:rPr>
                        <a:t>Q2</a:t>
                      </a:r>
                      <a:endParaRPr lang="en-US" sz="800" b="1" i="0" u="none" strike="noStrike" dirty="0">
                        <a:solidFill>
                          <a:schemeClr val="bg1"/>
                        </a:solidFill>
                        <a:effectLst/>
                        <a:latin typeface="Arial" panose="020B0604020202020204" pitchFamily="34" charset="0"/>
                        <a:cs typeface="Arial" panose="020B0604020202020204" pitchFamily="34" charset="0"/>
                      </a:endParaRPr>
                    </a:p>
                  </a:txBody>
                  <a:tcPr marL="72000" marR="72000" marT="9287"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tx1"/>
                    </a:solidFill>
                  </a:tcPr>
                </a:tc>
                <a:tc>
                  <a:txBody>
                    <a:bodyPr/>
                    <a:lstStyle/>
                    <a:p>
                      <a:pPr algn="ctr" fontAlgn="b"/>
                      <a:r>
                        <a:rPr lang="en-US" sz="800" b="1" u="none" strike="noStrike" dirty="0">
                          <a:solidFill>
                            <a:schemeClr val="bg1"/>
                          </a:solidFill>
                          <a:effectLst/>
                          <a:latin typeface="Arial" panose="020B0604020202020204" pitchFamily="34" charset="0"/>
                          <a:cs typeface="Arial" panose="020B0604020202020204" pitchFamily="34" charset="0"/>
                        </a:rPr>
                        <a:t>Q3</a:t>
                      </a:r>
                      <a:endParaRPr lang="en-US" sz="800" b="1" i="0" u="none" strike="noStrike" dirty="0">
                        <a:solidFill>
                          <a:schemeClr val="bg1"/>
                        </a:solidFill>
                        <a:effectLst/>
                        <a:latin typeface="Arial" panose="020B0604020202020204" pitchFamily="34" charset="0"/>
                        <a:cs typeface="Arial" panose="020B0604020202020204" pitchFamily="34" charset="0"/>
                      </a:endParaRPr>
                    </a:p>
                  </a:txBody>
                  <a:tcPr marL="72000" marR="72000" marT="9287"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tx1"/>
                    </a:solidFill>
                  </a:tcPr>
                </a:tc>
                <a:tc>
                  <a:txBody>
                    <a:bodyPr/>
                    <a:lstStyle/>
                    <a:p>
                      <a:pPr algn="ctr" fontAlgn="b"/>
                      <a:r>
                        <a:rPr lang="en-US" sz="800" b="1" u="none" strike="noStrike" dirty="0">
                          <a:solidFill>
                            <a:schemeClr val="bg1"/>
                          </a:solidFill>
                          <a:effectLst/>
                          <a:latin typeface="Arial" panose="020B0604020202020204" pitchFamily="34" charset="0"/>
                          <a:cs typeface="Arial" panose="020B0604020202020204" pitchFamily="34" charset="0"/>
                        </a:rPr>
                        <a:t>Q4</a:t>
                      </a:r>
                      <a:endParaRPr lang="en-US" sz="800" b="1" i="0" u="none" strike="noStrike" dirty="0">
                        <a:solidFill>
                          <a:schemeClr val="bg1"/>
                        </a:solidFill>
                        <a:effectLst/>
                        <a:latin typeface="Arial" panose="020B0604020202020204" pitchFamily="34" charset="0"/>
                        <a:cs typeface="Arial" panose="020B0604020202020204" pitchFamily="34" charset="0"/>
                      </a:endParaRPr>
                    </a:p>
                  </a:txBody>
                  <a:tcPr marL="72000" marR="72000" marT="9287"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tx1"/>
                    </a:solidFill>
                  </a:tcPr>
                </a:tc>
                <a:extLst>
                  <a:ext uri="{0D108BD9-81ED-4DB2-BD59-A6C34878D82A}">
                    <a16:rowId xmlns:a16="http://schemas.microsoft.com/office/drawing/2014/main" val="10001"/>
                  </a:ext>
                </a:extLst>
              </a:tr>
              <a:tr h="272712">
                <a:tc>
                  <a:txBody>
                    <a:bodyPr/>
                    <a:lstStyle/>
                    <a:p>
                      <a:pPr algn="l" fontAlgn="b"/>
                      <a:r>
                        <a:rPr lang="pl-PL" sz="800" b="1" u="none" strike="noStrike" dirty="0">
                          <a:solidFill>
                            <a:schemeClr val="tx1"/>
                          </a:solidFill>
                          <a:effectLst/>
                          <a:latin typeface="Arial" panose="020B0604020202020204" pitchFamily="34" charset="0"/>
                          <a:cs typeface="Arial" panose="020B0604020202020204" pitchFamily="34" charset="0"/>
                        </a:rPr>
                        <a:t>A</a:t>
                      </a:r>
                      <a:r>
                        <a:rPr lang="en-US" sz="800" b="1" u="none" strike="noStrike" dirty="0" err="1">
                          <a:solidFill>
                            <a:schemeClr val="tx1"/>
                          </a:solidFill>
                          <a:effectLst/>
                          <a:latin typeface="Arial" panose="020B0604020202020204" pitchFamily="34" charset="0"/>
                          <a:cs typeface="Arial" panose="020B0604020202020204" pitchFamily="34" charset="0"/>
                        </a:rPr>
                        <a:t>udit</a:t>
                      </a:r>
                      <a:r>
                        <a:rPr lang="en-US" sz="800" b="1" u="none" strike="noStrike" dirty="0">
                          <a:solidFill>
                            <a:schemeClr val="tx1"/>
                          </a:solidFill>
                          <a:effectLst/>
                          <a:latin typeface="Arial" panose="020B0604020202020204" pitchFamily="34" charset="0"/>
                          <a:cs typeface="Arial" panose="020B0604020202020204" pitchFamily="34" charset="0"/>
                        </a:rPr>
                        <a:t> and project </a:t>
                      </a:r>
                      <a:r>
                        <a:rPr lang="pl-PL" sz="800" b="1" u="none" strike="noStrike" baseline="0" dirty="0">
                          <a:solidFill>
                            <a:schemeClr val="tx1"/>
                          </a:solidFill>
                          <a:effectLst/>
                          <a:latin typeface="Arial" panose="020B0604020202020204" pitchFamily="34" charset="0"/>
                          <a:cs typeface="Arial" panose="020B0604020202020204" pitchFamily="34" charset="0"/>
                        </a:rPr>
                        <a:t> </a:t>
                      </a:r>
                      <a:r>
                        <a:rPr lang="en-US" sz="800" b="1" u="none" strike="noStrike" dirty="0">
                          <a:solidFill>
                            <a:schemeClr val="tx1"/>
                          </a:solidFill>
                          <a:effectLst/>
                          <a:latin typeface="Arial" panose="020B0604020202020204" pitchFamily="34" charset="0"/>
                          <a:cs typeface="Arial" panose="020B0604020202020204" pitchFamily="34" charset="0"/>
                        </a:rPr>
                        <a:t>preparation</a:t>
                      </a:r>
                      <a:r>
                        <a:rPr lang="pl-PL" sz="800" b="1" u="none" strike="noStrike" dirty="0">
                          <a:solidFill>
                            <a:schemeClr val="tx1"/>
                          </a:solidFill>
                          <a:effectLst/>
                          <a:latin typeface="Arial" panose="020B0604020202020204" pitchFamily="34" charset="0"/>
                          <a:cs typeface="Arial" panose="020B0604020202020204" pitchFamily="34" charset="0"/>
                        </a:rPr>
                        <a:t> [PLN]</a:t>
                      </a:r>
                      <a:endParaRPr lang="en-US" sz="800" b="1" i="0" u="none" strike="noStrike" dirty="0">
                        <a:solidFill>
                          <a:schemeClr val="tx1"/>
                        </a:solidFill>
                        <a:effectLst/>
                        <a:latin typeface="Arial" panose="020B0604020202020204" pitchFamily="34" charset="0"/>
                        <a:cs typeface="Arial" panose="020B0604020202020204" pitchFamily="34" charset="0"/>
                      </a:endParaRPr>
                    </a:p>
                  </a:txBody>
                  <a:tcPr marL="72000" marR="72000" marT="9287"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lumMod val="75000"/>
                      </a:schemeClr>
                    </a:solidFill>
                  </a:tcPr>
                </a:tc>
                <a:tc>
                  <a:txBody>
                    <a:bodyPr/>
                    <a:lstStyle/>
                    <a:p>
                      <a:pPr algn="ctr" fontAlgn="b"/>
                      <a:r>
                        <a:rPr lang="pl-PL" sz="800" b="0" i="0" u="none" strike="noStrike" dirty="0">
                          <a:solidFill>
                            <a:srgbClr val="000000"/>
                          </a:solidFill>
                          <a:effectLst/>
                          <a:latin typeface="Arial" panose="020B0604020202020204" pitchFamily="34" charset="0"/>
                          <a:cs typeface="Arial" panose="020B0604020202020204" pitchFamily="34" charset="0"/>
                        </a:rPr>
                        <a:t>-</a:t>
                      </a:r>
                      <a:endParaRPr lang="en-US" sz="800" b="0" i="0" u="none" strike="noStrike" dirty="0">
                        <a:solidFill>
                          <a:srgbClr val="000000"/>
                        </a:solidFill>
                        <a:effectLst/>
                        <a:latin typeface="Arial" panose="020B0604020202020204" pitchFamily="34" charset="0"/>
                        <a:cs typeface="Arial" panose="020B0604020202020204" pitchFamily="34" charset="0"/>
                      </a:endParaRPr>
                    </a:p>
                  </a:txBody>
                  <a:tcPr marL="72000" marR="72000" marT="9525"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tc>
                  <a:txBody>
                    <a:bodyPr/>
                    <a:lstStyle/>
                    <a:p>
                      <a:pPr algn="r" fontAlgn="b"/>
                      <a:r>
                        <a:rPr lang="en-US" sz="800" b="0" i="0" u="none" strike="noStrike" dirty="0">
                          <a:solidFill>
                            <a:srgbClr val="000000"/>
                          </a:solidFill>
                          <a:effectLst/>
                          <a:latin typeface="Arial" panose="020B0604020202020204" pitchFamily="34" charset="0"/>
                          <a:cs typeface="Arial" panose="020B0604020202020204" pitchFamily="34" charset="0"/>
                        </a:rPr>
                        <a:t>56</a:t>
                      </a:r>
                      <a:r>
                        <a:rPr lang="pl-PL" sz="800" b="0" i="0" u="none" strike="noStrike" dirty="0">
                          <a:solidFill>
                            <a:srgbClr val="000000"/>
                          </a:solidFill>
                          <a:effectLst/>
                          <a:latin typeface="Arial" panose="020B0604020202020204" pitchFamily="34" charset="0"/>
                          <a:cs typeface="Arial" panose="020B0604020202020204" pitchFamily="34" charset="0"/>
                        </a:rPr>
                        <a:t>,</a:t>
                      </a:r>
                      <a:r>
                        <a:rPr lang="en-US" sz="800" b="0" i="0" u="none" strike="noStrike" dirty="0">
                          <a:solidFill>
                            <a:srgbClr val="000000"/>
                          </a:solidFill>
                          <a:effectLst/>
                          <a:latin typeface="Arial" panose="020B0604020202020204" pitchFamily="34" charset="0"/>
                          <a:cs typeface="Arial" panose="020B0604020202020204" pitchFamily="34" charset="0"/>
                        </a:rPr>
                        <a:t>250</a:t>
                      </a:r>
                    </a:p>
                  </a:txBody>
                  <a:tcPr marL="72000" marR="72000" marT="9525"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fontAlgn="b"/>
                      <a:r>
                        <a:rPr lang="pl-PL" sz="800" b="0" i="0" u="none" strike="noStrike" dirty="0">
                          <a:solidFill>
                            <a:srgbClr val="000000"/>
                          </a:solidFill>
                          <a:effectLst/>
                          <a:latin typeface="Arial" panose="020B0604020202020204" pitchFamily="34" charset="0"/>
                          <a:cs typeface="Arial" panose="020B0604020202020204" pitchFamily="34" charset="0"/>
                        </a:rPr>
                        <a:t>-</a:t>
                      </a:r>
                      <a:endParaRPr lang="en-US" sz="800" b="0" i="0" u="none" strike="noStrike" dirty="0">
                        <a:solidFill>
                          <a:srgbClr val="000000"/>
                        </a:solidFill>
                        <a:effectLst/>
                        <a:latin typeface="Arial" panose="020B0604020202020204" pitchFamily="34" charset="0"/>
                        <a:cs typeface="Arial" panose="020B0604020202020204" pitchFamily="34" charset="0"/>
                      </a:endParaRPr>
                    </a:p>
                  </a:txBody>
                  <a:tcPr marL="72000" marR="72000" marT="9525"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fontAlgn="b"/>
                      <a:r>
                        <a:rPr lang="pl-PL" sz="800" b="0" i="0" u="none" strike="noStrike" dirty="0">
                          <a:solidFill>
                            <a:srgbClr val="000000"/>
                          </a:solidFill>
                          <a:effectLst/>
                          <a:latin typeface="Arial" panose="020B0604020202020204" pitchFamily="34" charset="0"/>
                          <a:cs typeface="Arial" panose="020B0604020202020204" pitchFamily="34" charset="0"/>
                        </a:rPr>
                        <a:t>-</a:t>
                      </a:r>
                      <a:endParaRPr lang="en-US" sz="800" b="0" i="0" u="none" strike="noStrike" dirty="0">
                        <a:solidFill>
                          <a:srgbClr val="000000"/>
                        </a:solidFill>
                        <a:effectLst/>
                        <a:latin typeface="Arial" panose="020B0604020202020204" pitchFamily="34" charset="0"/>
                        <a:cs typeface="Arial" panose="020B0604020202020204" pitchFamily="34" charset="0"/>
                      </a:endParaRPr>
                    </a:p>
                  </a:txBody>
                  <a:tcPr marL="72000" marR="72000" marT="9525"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tc>
                  <a:txBody>
                    <a:bodyPr/>
                    <a:lstStyle/>
                    <a:p>
                      <a:pPr algn="r" fontAlgn="b"/>
                      <a:r>
                        <a:rPr lang="en-US" sz="800" b="0" i="0" u="none" strike="noStrike" dirty="0">
                          <a:solidFill>
                            <a:srgbClr val="000000"/>
                          </a:solidFill>
                          <a:effectLst/>
                          <a:latin typeface="Arial" panose="020B0604020202020204" pitchFamily="34" charset="0"/>
                          <a:cs typeface="Arial" panose="020B0604020202020204" pitchFamily="34" charset="0"/>
                        </a:rPr>
                        <a:t>64</a:t>
                      </a:r>
                      <a:r>
                        <a:rPr lang="pl-PL" sz="800" b="0" i="0" u="none" strike="noStrike" dirty="0">
                          <a:solidFill>
                            <a:srgbClr val="000000"/>
                          </a:solidFill>
                          <a:effectLst/>
                          <a:latin typeface="Arial" panose="020B0604020202020204" pitchFamily="34" charset="0"/>
                          <a:cs typeface="Arial" panose="020B0604020202020204" pitchFamily="34" charset="0"/>
                        </a:rPr>
                        <a:t>,</a:t>
                      </a:r>
                      <a:r>
                        <a:rPr lang="en-US" sz="800" b="0" i="0" u="none" strike="noStrike" dirty="0">
                          <a:solidFill>
                            <a:srgbClr val="000000"/>
                          </a:solidFill>
                          <a:effectLst/>
                          <a:latin typeface="Arial" panose="020B0604020202020204" pitchFamily="34" charset="0"/>
                          <a:cs typeface="Arial" panose="020B0604020202020204" pitchFamily="34" charset="0"/>
                        </a:rPr>
                        <a:t>000</a:t>
                      </a:r>
                    </a:p>
                  </a:txBody>
                  <a:tcPr marL="72000" marR="72000" marT="9525"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tc>
                  <a:txBody>
                    <a:bodyPr/>
                    <a:lstStyle/>
                    <a:p>
                      <a:pPr algn="r" fontAlgn="b"/>
                      <a:r>
                        <a:rPr lang="en-US" sz="800" b="0" i="0" u="none" strike="noStrike" dirty="0">
                          <a:solidFill>
                            <a:srgbClr val="000000"/>
                          </a:solidFill>
                          <a:effectLst/>
                          <a:latin typeface="Arial" panose="020B0604020202020204" pitchFamily="34" charset="0"/>
                          <a:cs typeface="Arial" panose="020B0604020202020204" pitchFamily="34" charset="0"/>
                        </a:rPr>
                        <a:t>64</a:t>
                      </a:r>
                      <a:r>
                        <a:rPr lang="pl-PL" sz="800" b="0" i="0" u="none" strike="noStrike" dirty="0">
                          <a:solidFill>
                            <a:srgbClr val="000000"/>
                          </a:solidFill>
                          <a:effectLst/>
                          <a:latin typeface="Arial" panose="020B0604020202020204" pitchFamily="34" charset="0"/>
                          <a:cs typeface="Arial" panose="020B0604020202020204" pitchFamily="34" charset="0"/>
                        </a:rPr>
                        <a:t>,</a:t>
                      </a:r>
                      <a:r>
                        <a:rPr lang="en-US" sz="800" b="0" i="0" u="none" strike="noStrike" dirty="0">
                          <a:solidFill>
                            <a:srgbClr val="000000"/>
                          </a:solidFill>
                          <a:effectLst/>
                          <a:latin typeface="Arial" panose="020B0604020202020204" pitchFamily="34" charset="0"/>
                          <a:cs typeface="Arial" panose="020B0604020202020204" pitchFamily="34" charset="0"/>
                        </a:rPr>
                        <a:t>000</a:t>
                      </a:r>
                    </a:p>
                  </a:txBody>
                  <a:tcPr marL="72000" marR="72000" marT="9525"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tc>
                  <a:txBody>
                    <a:bodyPr/>
                    <a:lstStyle/>
                    <a:p>
                      <a:pPr algn="r" fontAlgn="b"/>
                      <a:r>
                        <a:rPr lang="en-US" sz="800" b="0" i="0" u="none" strike="noStrike" dirty="0">
                          <a:solidFill>
                            <a:srgbClr val="000000"/>
                          </a:solidFill>
                          <a:effectLst/>
                          <a:latin typeface="Arial" panose="020B0604020202020204" pitchFamily="34" charset="0"/>
                          <a:cs typeface="Arial" panose="020B0604020202020204" pitchFamily="34" charset="0"/>
                        </a:rPr>
                        <a:t>64</a:t>
                      </a:r>
                      <a:r>
                        <a:rPr lang="pl-PL" sz="800" b="0" i="0" u="none" strike="noStrike" dirty="0">
                          <a:solidFill>
                            <a:srgbClr val="000000"/>
                          </a:solidFill>
                          <a:effectLst/>
                          <a:latin typeface="Arial" panose="020B0604020202020204" pitchFamily="34" charset="0"/>
                          <a:cs typeface="Arial" panose="020B0604020202020204" pitchFamily="34" charset="0"/>
                        </a:rPr>
                        <a:t>,</a:t>
                      </a:r>
                      <a:r>
                        <a:rPr lang="en-US" sz="800" b="0" i="0" u="none" strike="noStrike" dirty="0">
                          <a:solidFill>
                            <a:srgbClr val="000000"/>
                          </a:solidFill>
                          <a:effectLst/>
                          <a:latin typeface="Arial" panose="020B0604020202020204" pitchFamily="34" charset="0"/>
                          <a:cs typeface="Arial" panose="020B0604020202020204" pitchFamily="34" charset="0"/>
                        </a:rPr>
                        <a:t>000</a:t>
                      </a:r>
                    </a:p>
                  </a:txBody>
                  <a:tcPr marL="72000" marR="72000" marT="9525"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tc>
                  <a:txBody>
                    <a:bodyPr/>
                    <a:lstStyle/>
                    <a:p>
                      <a:pPr algn="r" fontAlgn="b"/>
                      <a:r>
                        <a:rPr lang="en-US" sz="800" b="0" i="0" u="none" strike="noStrike" dirty="0">
                          <a:solidFill>
                            <a:srgbClr val="000000"/>
                          </a:solidFill>
                          <a:effectLst/>
                          <a:latin typeface="Arial" panose="020B0604020202020204" pitchFamily="34" charset="0"/>
                          <a:cs typeface="Arial" panose="020B0604020202020204" pitchFamily="34" charset="0"/>
                        </a:rPr>
                        <a:t>64</a:t>
                      </a:r>
                      <a:r>
                        <a:rPr lang="pl-PL" sz="800" b="0" i="0" u="none" strike="noStrike" dirty="0">
                          <a:solidFill>
                            <a:srgbClr val="000000"/>
                          </a:solidFill>
                          <a:effectLst/>
                          <a:latin typeface="Arial" panose="020B0604020202020204" pitchFamily="34" charset="0"/>
                          <a:cs typeface="Arial" panose="020B0604020202020204" pitchFamily="34" charset="0"/>
                        </a:rPr>
                        <a:t>,</a:t>
                      </a:r>
                      <a:r>
                        <a:rPr lang="en-US" sz="800" b="0" i="0" u="none" strike="noStrike" dirty="0">
                          <a:solidFill>
                            <a:srgbClr val="000000"/>
                          </a:solidFill>
                          <a:effectLst/>
                          <a:latin typeface="Arial" panose="020B0604020202020204" pitchFamily="34" charset="0"/>
                          <a:cs typeface="Arial" panose="020B0604020202020204" pitchFamily="34" charset="0"/>
                        </a:rPr>
                        <a:t>000</a:t>
                      </a:r>
                    </a:p>
                  </a:txBody>
                  <a:tcPr marL="72000" marR="72000" marT="9525"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tc>
                  <a:txBody>
                    <a:bodyPr/>
                    <a:lstStyle/>
                    <a:p>
                      <a:pPr algn="r" fontAlgn="b"/>
                      <a:r>
                        <a:rPr lang="en-US" sz="800" b="0" i="0" u="none" strike="noStrike" dirty="0">
                          <a:solidFill>
                            <a:srgbClr val="000000"/>
                          </a:solidFill>
                          <a:effectLst/>
                          <a:latin typeface="Arial" panose="020B0604020202020204" pitchFamily="34" charset="0"/>
                          <a:cs typeface="Arial" panose="020B0604020202020204" pitchFamily="34" charset="0"/>
                        </a:rPr>
                        <a:t>64</a:t>
                      </a:r>
                      <a:r>
                        <a:rPr lang="pl-PL" sz="800" b="0" i="0" u="none" strike="noStrike" dirty="0">
                          <a:solidFill>
                            <a:srgbClr val="000000"/>
                          </a:solidFill>
                          <a:effectLst/>
                          <a:latin typeface="Arial" panose="020B0604020202020204" pitchFamily="34" charset="0"/>
                          <a:cs typeface="Arial" panose="020B0604020202020204" pitchFamily="34" charset="0"/>
                        </a:rPr>
                        <a:t>,</a:t>
                      </a:r>
                      <a:r>
                        <a:rPr lang="en-US" sz="800" b="0" i="0" u="none" strike="noStrike" dirty="0">
                          <a:solidFill>
                            <a:srgbClr val="000000"/>
                          </a:solidFill>
                          <a:effectLst/>
                          <a:latin typeface="Arial" panose="020B0604020202020204" pitchFamily="34" charset="0"/>
                          <a:cs typeface="Arial" panose="020B0604020202020204" pitchFamily="34" charset="0"/>
                        </a:rPr>
                        <a:t>000</a:t>
                      </a:r>
                    </a:p>
                  </a:txBody>
                  <a:tcPr marL="72000" marR="72000" marT="9525"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tc>
                  <a:txBody>
                    <a:bodyPr/>
                    <a:lstStyle/>
                    <a:p>
                      <a:pPr algn="r" fontAlgn="b"/>
                      <a:r>
                        <a:rPr lang="en-US" sz="800" b="0" i="0" u="none" strike="noStrike" dirty="0">
                          <a:solidFill>
                            <a:srgbClr val="000000"/>
                          </a:solidFill>
                          <a:effectLst/>
                          <a:latin typeface="Arial" panose="020B0604020202020204" pitchFamily="34" charset="0"/>
                          <a:cs typeface="Arial" panose="020B0604020202020204" pitchFamily="34" charset="0"/>
                        </a:rPr>
                        <a:t>64</a:t>
                      </a:r>
                      <a:r>
                        <a:rPr lang="pl-PL" sz="800" b="0" i="0" u="none" strike="noStrike" dirty="0">
                          <a:solidFill>
                            <a:srgbClr val="000000"/>
                          </a:solidFill>
                          <a:effectLst/>
                          <a:latin typeface="Arial" panose="020B0604020202020204" pitchFamily="34" charset="0"/>
                          <a:cs typeface="Arial" panose="020B0604020202020204" pitchFamily="34" charset="0"/>
                        </a:rPr>
                        <a:t>,</a:t>
                      </a:r>
                      <a:r>
                        <a:rPr lang="en-US" sz="800" b="0" i="0" u="none" strike="noStrike" dirty="0">
                          <a:solidFill>
                            <a:srgbClr val="000000"/>
                          </a:solidFill>
                          <a:effectLst/>
                          <a:latin typeface="Arial" panose="020B0604020202020204" pitchFamily="34" charset="0"/>
                          <a:cs typeface="Arial" panose="020B0604020202020204" pitchFamily="34" charset="0"/>
                        </a:rPr>
                        <a:t>000</a:t>
                      </a:r>
                    </a:p>
                  </a:txBody>
                  <a:tcPr marL="72000" marR="72000" marT="9525"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fontAlgn="b"/>
                      <a:r>
                        <a:rPr lang="pl-PL" sz="800" b="0" i="0" u="none" strike="noStrike" dirty="0">
                          <a:solidFill>
                            <a:srgbClr val="000000"/>
                          </a:solidFill>
                          <a:effectLst/>
                          <a:latin typeface="Arial" panose="020B0604020202020204" pitchFamily="34" charset="0"/>
                          <a:cs typeface="Arial" panose="020B0604020202020204" pitchFamily="34" charset="0"/>
                        </a:rPr>
                        <a:t>-</a:t>
                      </a:r>
                      <a:endParaRPr lang="en-US" sz="800" b="0" i="0" u="none" strike="noStrike" dirty="0">
                        <a:solidFill>
                          <a:srgbClr val="000000"/>
                        </a:solidFill>
                        <a:effectLst/>
                        <a:latin typeface="Arial" panose="020B0604020202020204" pitchFamily="34" charset="0"/>
                        <a:cs typeface="Arial" panose="020B0604020202020204" pitchFamily="34" charset="0"/>
                      </a:endParaRPr>
                    </a:p>
                  </a:txBody>
                  <a:tcPr marL="72000" marR="72000" marT="9525"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fontAlgn="b"/>
                      <a:r>
                        <a:rPr lang="pl-PL" sz="800" b="0" i="0" u="none" strike="noStrike" dirty="0">
                          <a:solidFill>
                            <a:srgbClr val="000000"/>
                          </a:solidFill>
                          <a:effectLst/>
                          <a:latin typeface="Arial" panose="020B0604020202020204" pitchFamily="34" charset="0"/>
                          <a:cs typeface="Arial" panose="020B0604020202020204" pitchFamily="34" charset="0"/>
                        </a:rPr>
                        <a:t>-</a:t>
                      </a:r>
                      <a:endParaRPr lang="en-US" sz="800" b="0" i="0" u="none" strike="noStrike" dirty="0">
                        <a:solidFill>
                          <a:srgbClr val="000000"/>
                        </a:solidFill>
                        <a:effectLst/>
                        <a:latin typeface="Arial" panose="020B0604020202020204" pitchFamily="34" charset="0"/>
                        <a:cs typeface="Arial" panose="020B0604020202020204" pitchFamily="34" charset="0"/>
                      </a:endParaRPr>
                    </a:p>
                  </a:txBody>
                  <a:tcPr marL="72000" marR="72000" marT="9525"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272712">
                <a:tc>
                  <a:txBody>
                    <a:bodyPr/>
                    <a:lstStyle/>
                    <a:p>
                      <a:pPr algn="l" fontAlgn="b"/>
                      <a:r>
                        <a:rPr lang="pl-PL" sz="800" b="1" u="none" strike="noStrike" dirty="0" err="1">
                          <a:solidFill>
                            <a:schemeClr val="tx1"/>
                          </a:solidFill>
                          <a:effectLst/>
                          <a:latin typeface="Arial" panose="020B0604020202020204" pitchFamily="34" charset="0"/>
                          <a:cs typeface="Arial" panose="020B0604020202020204" pitchFamily="34" charset="0"/>
                        </a:rPr>
                        <a:t>Eqipment</a:t>
                      </a:r>
                      <a:r>
                        <a:rPr lang="pl-PL" sz="800" b="1" u="none" strike="noStrike" baseline="0" dirty="0">
                          <a:solidFill>
                            <a:schemeClr val="tx1"/>
                          </a:solidFill>
                          <a:effectLst/>
                          <a:latin typeface="Arial" panose="020B0604020202020204" pitchFamily="34" charset="0"/>
                          <a:cs typeface="Arial" panose="020B0604020202020204" pitchFamily="34" charset="0"/>
                        </a:rPr>
                        <a:t> </a:t>
                      </a:r>
                      <a:r>
                        <a:rPr lang="pl-PL" sz="800" b="1" u="none" strike="noStrike" dirty="0">
                          <a:solidFill>
                            <a:schemeClr val="tx1"/>
                          </a:solidFill>
                          <a:effectLst/>
                          <a:latin typeface="Arial" panose="020B0604020202020204" pitchFamily="34" charset="0"/>
                          <a:cs typeface="Arial" panose="020B0604020202020204" pitchFamily="34" charset="0"/>
                        </a:rPr>
                        <a:t>[PLN]</a:t>
                      </a:r>
                      <a:endParaRPr lang="en-US" sz="800" b="1" i="0" u="none" strike="noStrike" dirty="0">
                        <a:solidFill>
                          <a:schemeClr val="tx1"/>
                        </a:solidFill>
                        <a:effectLst/>
                        <a:latin typeface="Arial" panose="020B0604020202020204" pitchFamily="34" charset="0"/>
                        <a:cs typeface="Arial" panose="020B0604020202020204" pitchFamily="34" charset="0"/>
                      </a:endParaRPr>
                    </a:p>
                  </a:txBody>
                  <a:tcPr marL="72000" marR="72000" marT="9287"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lumMod val="75000"/>
                      </a:schemeClr>
                    </a:solidFill>
                  </a:tcPr>
                </a:tc>
                <a:tc>
                  <a:txBody>
                    <a:bodyPr/>
                    <a:lstStyle/>
                    <a:p>
                      <a:pPr algn="ctr" fontAlgn="b"/>
                      <a:r>
                        <a:rPr lang="pl-PL" sz="800" b="0" i="0" u="none" strike="noStrike" dirty="0">
                          <a:solidFill>
                            <a:srgbClr val="000000"/>
                          </a:solidFill>
                          <a:effectLst/>
                          <a:latin typeface="Arial" panose="020B0604020202020204" pitchFamily="34" charset="0"/>
                          <a:cs typeface="Arial" panose="020B0604020202020204" pitchFamily="34" charset="0"/>
                        </a:rPr>
                        <a:t>-</a:t>
                      </a:r>
                      <a:endParaRPr lang="en-US" sz="800" b="0" i="0" u="none" strike="noStrike" dirty="0">
                        <a:solidFill>
                          <a:srgbClr val="000000"/>
                        </a:solidFill>
                        <a:effectLst/>
                        <a:latin typeface="Arial" panose="020B0604020202020204" pitchFamily="34" charset="0"/>
                        <a:cs typeface="Arial" panose="020B0604020202020204" pitchFamily="34" charset="0"/>
                      </a:endParaRPr>
                    </a:p>
                  </a:txBody>
                  <a:tcPr marL="72000" marR="72000" marT="9525"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fontAlgn="b"/>
                      <a:r>
                        <a:rPr lang="pl-PL" sz="800" b="0" i="0" u="none" strike="noStrike" dirty="0">
                          <a:solidFill>
                            <a:srgbClr val="000000"/>
                          </a:solidFill>
                          <a:effectLst/>
                          <a:latin typeface="Arial" panose="020B0604020202020204" pitchFamily="34" charset="0"/>
                          <a:cs typeface="Arial" panose="020B0604020202020204" pitchFamily="34" charset="0"/>
                        </a:rPr>
                        <a:t>-</a:t>
                      </a:r>
                      <a:endParaRPr lang="en-US" sz="800" b="0" i="0" u="none" strike="noStrike" dirty="0">
                        <a:solidFill>
                          <a:srgbClr val="000000"/>
                        </a:solidFill>
                        <a:effectLst/>
                        <a:latin typeface="Arial" panose="020B0604020202020204" pitchFamily="34" charset="0"/>
                        <a:cs typeface="Arial" panose="020B0604020202020204" pitchFamily="34" charset="0"/>
                      </a:endParaRPr>
                    </a:p>
                  </a:txBody>
                  <a:tcPr marL="72000" marR="72000" marT="9525"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fontAlgn="b"/>
                      <a:r>
                        <a:rPr lang="pl-PL" sz="800" b="0" i="0" u="none" strike="noStrike" dirty="0">
                          <a:solidFill>
                            <a:srgbClr val="000000"/>
                          </a:solidFill>
                          <a:effectLst/>
                          <a:latin typeface="Arial" panose="020B0604020202020204" pitchFamily="34" charset="0"/>
                          <a:cs typeface="Arial" panose="020B0604020202020204" pitchFamily="34" charset="0"/>
                        </a:rPr>
                        <a:t>-</a:t>
                      </a:r>
                      <a:endParaRPr lang="en-US" sz="800" b="0" i="0" u="none" strike="noStrike" dirty="0">
                        <a:solidFill>
                          <a:srgbClr val="000000"/>
                        </a:solidFill>
                        <a:effectLst/>
                        <a:latin typeface="Arial" panose="020B0604020202020204" pitchFamily="34" charset="0"/>
                        <a:cs typeface="Arial" panose="020B0604020202020204" pitchFamily="34" charset="0"/>
                      </a:endParaRPr>
                    </a:p>
                  </a:txBody>
                  <a:tcPr marL="72000" marR="72000" marT="9525"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fontAlgn="b"/>
                      <a:r>
                        <a:rPr lang="pl-PL" sz="800" b="0" i="0" u="none" strike="noStrike" dirty="0">
                          <a:solidFill>
                            <a:srgbClr val="000000"/>
                          </a:solidFill>
                          <a:effectLst/>
                          <a:latin typeface="Arial" panose="020B0604020202020204" pitchFamily="34" charset="0"/>
                          <a:cs typeface="Arial" panose="020B0604020202020204" pitchFamily="34" charset="0"/>
                        </a:rPr>
                        <a:t>-</a:t>
                      </a:r>
                      <a:endParaRPr lang="en-US" sz="800" b="0" i="0" u="none" strike="noStrike" dirty="0">
                        <a:solidFill>
                          <a:srgbClr val="000000"/>
                        </a:solidFill>
                        <a:effectLst/>
                        <a:latin typeface="Arial" panose="020B0604020202020204" pitchFamily="34" charset="0"/>
                        <a:cs typeface="Arial" panose="020B0604020202020204" pitchFamily="34" charset="0"/>
                      </a:endParaRPr>
                    </a:p>
                  </a:txBody>
                  <a:tcPr marL="72000" marR="72000" marT="9525"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fontAlgn="b"/>
                      <a:r>
                        <a:rPr lang="pl-PL" sz="800" b="0" i="0" u="none" strike="noStrike" dirty="0">
                          <a:solidFill>
                            <a:srgbClr val="000000"/>
                          </a:solidFill>
                          <a:effectLst/>
                          <a:latin typeface="Arial" panose="020B0604020202020204" pitchFamily="34" charset="0"/>
                          <a:cs typeface="Arial" panose="020B0604020202020204" pitchFamily="34" charset="0"/>
                        </a:rPr>
                        <a:t>-</a:t>
                      </a:r>
                      <a:endParaRPr lang="en-US" sz="800" b="0" i="0" u="none" strike="noStrike" dirty="0">
                        <a:solidFill>
                          <a:srgbClr val="000000"/>
                        </a:solidFill>
                        <a:effectLst/>
                        <a:latin typeface="Arial" panose="020B0604020202020204" pitchFamily="34" charset="0"/>
                        <a:cs typeface="Arial" panose="020B0604020202020204" pitchFamily="34" charset="0"/>
                      </a:endParaRPr>
                    </a:p>
                  </a:txBody>
                  <a:tcPr marL="72000" marR="72000" marT="9525"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tc>
                  <a:txBody>
                    <a:bodyPr/>
                    <a:lstStyle/>
                    <a:p>
                      <a:pPr algn="r" fontAlgn="b"/>
                      <a:r>
                        <a:rPr lang="en-US" sz="800" b="0" i="0" u="none" strike="noStrike" dirty="0">
                          <a:solidFill>
                            <a:srgbClr val="000000"/>
                          </a:solidFill>
                          <a:effectLst/>
                          <a:latin typeface="Arial" panose="020B0604020202020204" pitchFamily="34" charset="0"/>
                          <a:cs typeface="Arial" panose="020B0604020202020204" pitchFamily="34" charset="0"/>
                        </a:rPr>
                        <a:t>932</a:t>
                      </a:r>
                      <a:r>
                        <a:rPr lang="pl-PL" sz="800" b="0" i="0" u="none" strike="noStrike" dirty="0">
                          <a:solidFill>
                            <a:srgbClr val="000000"/>
                          </a:solidFill>
                          <a:effectLst/>
                          <a:latin typeface="Arial" panose="020B0604020202020204" pitchFamily="34" charset="0"/>
                          <a:cs typeface="Arial" panose="020B0604020202020204" pitchFamily="34" charset="0"/>
                        </a:rPr>
                        <a:t>,</a:t>
                      </a:r>
                      <a:r>
                        <a:rPr lang="en-US" sz="800" b="0" i="0" u="none" strike="noStrike" dirty="0">
                          <a:solidFill>
                            <a:srgbClr val="000000"/>
                          </a:solidFill>
                          <a:effectLst/>
                          <a:latin typeface="Arial" panose="020B0604020202020204" pitchFamily="34" charset="0"/>
                          <a:cs typeface="Arial" panose="020B0604020202020204" pitchFamily="34" charset="0"/>
                        </a:rPr>
                        <a:t>300</a:t>
                      </a:r>
                    </a:p>
                  </a:txBody>
                  <a:tcPr marL="72000" marR="72000" marT="9525"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tc>
                  <a:txBody>
                    <a:bodyPr/>
                    <a:lstStyle/>
                    <a:p>
                      <a:pPr algn="r" fontAlgn="b"/>
                      <a:r>
                        <a:rPr lang="en-US" sz="800" b="0" i="0" u="none" strike="noStrike" dirty="0">
                          <a:solidFill>
                            <a:srgbClr val="000000"/>
                          </a:solidFill>
                          <a:effectLst/>
                          <a:latin typeface="Arial" panose="020B0604020202020204" pitchFamily="34" charset="0"/>
                          <a:cs typeface="Arial" panose="020B0604020202020204" pitchFamily="34" charset="0"/>
                        </a:rPr>
                        <a:t>932</a:t>
                      </a:r>
                      <a:r>
                        <a:rPr lang="pl-PL" sz="800" b="0" i="0" u="none" strike="noStrike" dirty="0">
                          <a:solidFill>
                            <a:srgbClr val="000000"/>
                          </a:solidFill>
                          <a:effectLst/>
                          <a:latin typeface="Arial" panose="020B0604020202020204" pitchFamily="34" charset="0"/>
                          <a:cs typeface="Arial" panose="020B0604020202020204" pitchFamily="34" charset="0"/>
                        </a:rPr>
                        <a:t>,</a:t>
                      </a:r>
                      <a:r>
                        <a:rPr lang="en-US" sz="800" b="0" i="0" u="none" strike="noStrike" dirty="0">
                          <a:solidFill>
                            <a:srgbClr val="000000"/>
                          </a:solidFill>
                          <a:effectLst/>
                          <a:latin typeface="Arial" panose="020B0604020202020204" pitchFamily="34" charset="0"/>
                          <a:cs typeface="Arial" panose="020B0604020202020204" pitchFamily="34" charset="0"/>
                        </a:rPr>
                        <a:t>300</a:t>
                      </a:r>
                    </a:p>
                  </a:txBody>
                  <a:tcPr marL="72000" marR="72000" marT="9525"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tc>
                  <a:txBody>
                    <a:bodyPr/>
                    <a:lstStyle/>
                    <a:p>
                      <a:pPr algn="r" fontAlgn="b"/>
                      <a:r>
                        <a:rPr lang="en-US" sz="800" b="0" i="0" u="none" strike="noStrike" dirty="0">
                          <a:solidFill>
                            <a:srgbClr val="000000"/>
                          </a:solidFill>
                          <a:effectLst/>
                          <a:latin typeface="Arial" panose="020B0604020202020204" pitchFamily="34" charset="0"/>
                          <a:cs typeface="Arial" panose="020B0604020202020204" pitchFamily="34" charset="0"/>
                        </a:rPr>
                        <a:t>932</a:t>
                      </a:r>
                      <a:r>
                        <a:rPr lang="pl-PL" sz="800" b="0" i="0" u="none" strike="noStrike" dirty="0">
                          <a:solidFill>
                            <a:srgbClr val="000000"/>
                          </a:solidFill>
                          <a:effectLst/>
                          <a:latin typeface="Arial" panose="020B0604020202020204" pitchFamily="34" charset="0"/>
                          <a:cs typeface="Arial" panose="020B0604020202020204" pitchFamily="34" charset="0"/>
                        </a:rPr>
                        <a:t>,</a:t>
                      </a:r>
                      <a:r>
                        <a:rPr lang="en-US" sz="800" b="0" i="0" u="none" strike="noStrike" dirty="0">
                          <a:solidFill>
                            <a:srgbClr val="000000"/>
                          </a:solidFill>
                          <a:effectLst/>
                          <a:latin typeface="Arial" panose="020B0604020202020204" pitchFamily="34" charset="0"/>
                          <a:cs typeface="Arial" panose="020B0604020202020204" pitchFamily="34" charset="0"/>
                        </a:rPr>
                        <a:t>300</a:t>
                      </a:r>
                    </a:p>
                  </a:txBody>
                  <a:tcPr marL="72000" marR="72000" marT="9525"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tc>
                  <a:txBody>
                    <a:bodyPr/>
                    <a:lstStyle/>
                    <a:p>
                      <a:pPr algn="r" fontAlgn="b"/>
                      <a:r>
                        <a:rPr lang="en-US" sz="800" b="0" i="0" u="none" strike="noStrike" dirty="0">
                          <a:solidFill>
                            <a:srgbClr val="000000"/>
                          </a:solidFill>
                          <a:effectLst/>
                          <a:latin typeface="Arial" panose="020B0604020202020204" pitchFamily="34" charset="0"/>
                          <a:cs typeface="Arial" panose="020B0604020202020204" pitchFamily="34" charset="0"/>
                        </a:rPr>
                        <a:t>932</a:t>
                      </a:r>
                      <a:r>
                        <a:rPr lang="pl-PL" sz="800" b="0" i="0" u="none" strike="noStrike" dirty="0">
                          <a:solidFill>
                            <a:srgbClr val="000000"/>
                          </a:solidFill>
                          <a:effectLst/>
                          <a:latin typeface="Arial" panose="020B0604020202020204" pitchFamily="34" charset="0"/>
                          <a:cs typeface="Arial" panose="020B0604020202020204" pitchFamily="34" charset="0"/>
                        </a:rPr>
                        <a:t>,</a:t>
                      </a:r>
                      <a:r>
                        <a:rPr lang="en-US" sz="800" b="0" i="0" u="none" strike="noStrike" dirty="0">
                          <a:solidFill>
                            <a:srgbClr val="000000"/>
                          </a:solidFill>
                          <a:effectLst/>
                          <a:latin typeface="Arial" panose="020B0604020202020204" pitchFamily="34" charset="0"/>
                          <a:cs typeface="Arial" panose="020B0604020202020204" pitchFamily="34" charset="0"/>
                        </a:rPr>
                        <a:t>300</a:t>
                      </a:r>
                    </a:p>
                  </a:txBody>
                  <a:tcPr marL="72000" marR="72000" marT="9525"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tc>
                  <a:txBody>
                    <a:bodyPr/>
                    <a:lstStyle/>
                    <a:p>
                      <a:pPr algn="r" fontAlgn="b"/>
                      <a:r>
                        <a:rPr lang="en-US" sz="800" b="0" i="0" u="none" strike="noStrike" dirty="0">
                          <a:solidFill>
                            <a:srgbClr val="000000"/>
                          </a:solidFill>
                          <a:effectLst/>
                          <a:latin typeface="Arial" panose="020B0604020202020204" pitchFamily="34" charset="0"/>
                          <a:cs typeface="Arial" panose="020B0604020202020204" pitchFamily="34" charset="0"/>
                        </a:rPr>
                        <a:t>932</a:t>
                      </a:r>
                      <a:r>
                        <a:rPr lang="pl-PL" sz="800" b="0" i="0" u="none" strike="noStrike" dirty="0">
                          <a:solidFill>
                            <a:srgbClr val="000000"/>
                          </a:solidFill>
                          <a:effectLst/>
                          <a:latin typeface="Arial" panose="020B0604020202020204" pitchFamily="34" charset="0"/>
                          <a:cs typeface="Arial" panose="020B0604020202020204" pitchFamily="34" charset="0"/>
                        </a:rPr>
                        <a:t>,</a:t>
                      </a:r>
                      <a:r>
                        <a:rPr lang="en-US" sz="800" b="0" i="0" u="none" strike="noStrike" dirty="0">
                          <a:solidFill>
                            <a:srgbClr val="000000"/>
                          </a:solidFill>
                          <a:effectLst/>
                          <a:latin typeface="Arial" panose="020B0604020202020204" pitchFamily="34" charset="0"/>
                          <a:cs typeface="Arial" panose="020B0604020202020204" pitchFamily="34" charset="0"/>
                        </a:rPr>
                        <a:t>300</a:t>
                      </a:r>
                    </a:p>
                  </a:txBody>
                  <a:tcPr marL="72000" marR="72000" marT="9525"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tc>
                  <a:txBody>
                    <a:bodyPr/>
                    <a:lstStyle/>
                    <a:p>
                      <a:pPr algn="r" fontAlgn="b"/>
                      <a:r>
                        <a:rPr lang="en-US" sz="800" b="0" i="0" u="none" strike="noStrike" dirty="0">
                          <a:solidFill>
                            <a:srgbClr val="000000"/>
                          </a:solidFill>
                          <a:effectLst/>
                          <a:latin typeface="Arial" panose="020B0604020202020204" pitchFamily="34" charset="0"/>
                          <a:cs typeface="Arial" panose="020B0604020202020204" pitchFamily="34" charset="0"/>
                        </a:rPr>
                        <a:t>932</a:t>
                      </a:r>
                      <a:r>
                        <a:rPr lang="pl-PL" sz="800" b="0" i="0" u="none" strike="noStrike" dirty="0">
                          <a:solidFill>
                            <a:srgbClr val="000000"/>
                          </a:solidFill>
                          <a:effectLst/>
                          <a:latin typeface="Arial" panose="020B0604020202020204" pitchFamily="34" charset="0"/>
                          <a:cs typeface="Arial" panose="020B0604020202020204" pitchFamily="34" charset="0"/>
                        </a:rPr>
                        <a:t>,</a:t>
                      </a:r>
                      <a:r>
                        <a:rPr lang="en-US" sz="800" b="0" i="0" u="none" strike="noStrike" dirty="0">
                          <a:solidFill>
                            <a:srgbClr val="000000"/>
                          </a:solidFill>
                          <a:effectLst/>
                          <a:latin typeface="Arial" panose="020B0604020202020204" pitchFamily="34" charset="0"/>
                          <a:cs typeface="Arial" panose="020B0604020202020204" pitchFamily="34" charset="0"/>
                        </a:rPr>
                        <a:t>300</a:t>
                      </a:r>
                    </a:p>
                  </a:txBody>
                  <a:tcPr marL="72000" marR="72000" marT="9525"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fontAlgn="b"/>
                      <a:r>
                        <a:rPr lang="pl-PL" sz="800" b="0" i="0" u="none" strike="noStrike" dirty="0">
                          <a:solidFill>
                            <a:srgbClr val="000000"/>
                          </a:solidFill>
                          <a:effectLst/>
                          <a:latin typeface="Arial" panose="020B0604020202020204" pitchFamily="34" charset="0"/>
                          <a:cs typeface="Arial" panose="020B0604020202020204" pitchFamily="34" charset="0"/>
                        </a:rPr>
                        <a:t>-</a:t>
                      </a:r>
                      <a:endParaRPr lang="en-US" sz="800" b="0" i="0" u="none" strike="noStrike" dirty="0">
                        <a:solidFill>
                          <a:srgbClr val="000000"/>
                        </a:solidFill>
                        <a:effectLst/>
                        <a:latin typeface="Arial" panose="020B0604020202020204" pitchFamily="34" charset="0"/>
                        <a:cs typeface="Arial" panose="020B0604020202020204" pitchFamily="34" charset="0"/>
                      </a:endParaRPr>
                    </a:p>
                  </a:txBody>
                  <a:tcPr marL="72000" marR="72000" marT="9525"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272712">
                <a:tc>
                  <a:txBody>
                    <a:bodyPr/>
                    <a:lstStyle/>
                    <a:p>
                      <a:pPr algn="l" fontAlgn="b"/>
                      <a:r>
                        <a:rPr lang="pl-PL" sz="800" b="1" u="none" strike="noStrike" dirty="0">
                          <a:solidFill>
                            <a:schemeClr val="tx1"/>
                          </a:solidFill>
                          <a:effectLst/>
                          <a:latin typeface="Arial" panose="020B0604020202020204" pitchFamily="34" charset="0"/>
                          <a:cs typeface="Arial" panose="020B0604020202020204" pitchFamily="34" charset="0"/>
                        </a:rPr>
                        <a:t>I</a:t>
                      </a:r>
                      <a:r>
                        <a:rPr lang="en-US" sz="800" b="1" u="none" strike="noStrike" dirty="0" err="1">
                          <a:solidFill>
                            <a:schemeClr val="tx1"/>
                          </a:solidFill>
                          <a:effectLst/>
                          <a:latin typeface="Arial" panose="020B0604020202020204" pitchFamily="34" charset="0"/>
                          <a:cs typeface="Arial" panose="020B0604020202020204" pitchFamily="34" charset="0"/>
                        </a:rPr>
                        <a:t>nstallation</a:t>
                      </a:r>
                      <a:r>
                        <a:rPr lang="en-US" sz="800" b="1" u="none" strike="noStrike" dirty="0">
                          <a:solidFill>
                            <a:schemeClr val="tx1"/>
                          </a:solidFill>
                          <a:effectLst/>
                          <a:latin typeface="Arial" panose="020B0604020202020204" pitchFamily="34" charset="0"/>
                          <a:cs typeface="Arial" panose="020B0604020202020204" pitchFamily="34" charset="0"/>
                        </a:rPr>
                        <a:t> and activation</a:t>
                      </a:r>
                      <a:r>
                        <a:rPr lang="pl-PL" sz="800" b="1" u="none" strike="noStrike" dirty="0">
                          <a:solidFill>
                            <a:schemeClr val="tx1"/>
                          </a:solidFill>
                          <a:effectLst/>
                          <a:latin typeface="Arial" panose="020B0604020202020204" pitchFamily="34" charset="0"/>
                          <a:cs typeface="Arial" panose="020B0604020202020204" pitchFamily="34" charset="0"/>
                        </a:rPr>
                        <a:t> [PLN]</a:t>
                      </a:r>
                      <a:endParaRPr lang="en-US" sz="800" b="1" i="0" u="none" strike="noStrike" dirty="0">
                        <a:solidFill>
                          <a:schemeClr val="tx1"/>
                        </a:solidFill>
                        <a:effectLst/>
                        <a:latin typeface="Arial" panose="020B0604020202020204" pitchFamily="34" charset="0"/>
                        <a:cs typeface="Arial" panose="020B0604020202020204" pitchFamily="34" charset="0"/>
                      </a:endParaRPr>
                    </a:p>
                  </a:txBody>
                  <a:tcPr marL="72000" marR="72000" marT="9287"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lumMod val="75000"/>
                      </a:schemeClr>
                    </a:solidFill>
                  </a:tcPr>
                </a:tc>
                <a:tc>
                  <a:txBody>
                    <a:bodyPr/>
                    <a:lstStyle/>
                    <a:p>
                      <a:pPr algn="ctr" fontAlgn="b"/>
                      <a:r>
                        <a:rPr lang="pl-PL" sz="800" b="0" i="0" u="none" strike="noStrike" dirty="0">
                          <a:solidFill>
                            <a:srgbClr val="000000"/>
                          </a:solidFill>
                          <a:effectLst/>
                          <a:latin typeface="Arial" panose="020B0604020202020204" pitchFamily="34" charset="0"/>
                          <a:cs typeface="Arial" panose="020B0604020202020204" pitchFamily="34" charset="0"/>
                        </a:rPr>
                        <a:t>-</a:t>
                      </a:r>
                      <a:endParaRPr lang="en-US" sz="800" b="0" i="0" u="none" strike="noStrike" dirty="0">
                        <a:solidFill>
                          <a:srgbClr val="000000"/>
                        </a:solidFill>
                        <a:effectLst/>
                        <a:latin typeface="Arial" panose="020B0604020202020204" pitchFamily="34" charset="0"/>
                        <a:cs typeface="Arial" panose="020B0604020202020204" pitchFamily="34" charset="0"/>
                      </a:endParaRPr>
                    </a:p>
                  </a:txBody>
                  <a:tcPr marL="72000" marR="72000" marT="9525"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fontAlgn="b"/>
                      <a:r>
                        <a:rPr lang="pl-PL" sz="800" b="0" i="0" u="none" strike="noStrike" dirty="0">
                          <a:solidFill>
                            <a:srgbClr val="000000"/>
                          </a:solidFill>
                          <a:effectLst/>
                          <a:latin typeface="Arial" panose="020B0604020202020204" pitchFamily="34" charset="0"/>
                          <a:cs typeface="Arial" panose="020B0604020202020204" pitchFamily="34" charset="0"/>
                        </a:rPr>
                        <a:t>-</a:t>
                      </a:r>
                      <a:endParaRPr lang="en-US" sz="800" b="0" i="0" u="none" strike="noStrike" dirty="0">
                        <a:solidFill>
                          <a:srgbClr val="000000"/>
                        </a:solidFill>
                        <a:effectLst/>
                        <a:latin typeface="Arial" panose="020B0604020202020204" pitchFamily="34" charset="0"/>
                        <a:cs typeface="Arial" panose="020B0604020202020204" pitchFamily="34" charset="0"/>
                      </a:endParaRPr>
                    </a:p>
                  </a:txBody>
                  <a:tcPr marL="72000" marR="72000" marT="9525"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fontAlgn="b"/>
                      <a:r>
                        <a:rPr lang="pl-PL" sz="800" b="0" i="0" u="none" strike="noStrike" dirty="0">
                          <a:solidFill>
                            <a:srgbClr val="000000"/>
                          </a:solidFill>
                          <a:effectLst/>
                          <a:latin typeface="Arial" panose="020B0604020202020204" pitchFamily="34" charset="0"/>
                          <a:cs typeface="Arial" panose="020B0604020202020204" pitchFamily="34" charset="0"/>
                        </a:rPr>
                        <a:t>-</a:t>
                      </a:r>
                      <a:endParaRPr lang="en-US" sz="800" b="0" i="0" u="none" strike="noStrike" dirty="0">
                        <a:solidFill>
                          <a:srgbClr val="000000"/>
                        </a:solidFill>
                        <a:effectLst/>
                        <a:latin typeface="Arial" panose="020B0604020202020204" pitchFamily="34" charset="0"/>
                        <a:cs typeface="Arial" panose="020B0604020202020204" pitchFamily="34" charset="0"/>
                      </a:endParaRPr>
                    </a:p>
                  </a:txBody>
                  <a:tcPr marL="72000" marR="72000" marT="9525"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fontAlgn="b"/>
                      <a:r>
                        <a:rPr lang="pl-PL" sz="800" b="0" i="0" u="none" strike="noStrike" dirty="0">
                          <a:solidFill>
                            <a:srgbClr val="000000"/>
                          </a:solidFill>
                          <a:effectLst/>
                          <a:latin typeface="Arial" panose="020B0604020202020204" pitchFamily="34" charset="0"/>
                          <a:cs typeface="Arial" panose="020B0604020202020204" pitchFamily="34" charset="0"/>
                        </a:rPr>
                        <a:t>-</a:t>
                      </a:r>
                      <a:endParaRPr lang="en-US" sz="800" b="0" i="0" u="none" strike="noStrike" dirty="0">
                        <a:solidFill>
                          <a:srgbClr val="000000"/>
                        </a:solidFill>
                        <a:effectLst/>
                        <a:latin typeface="Arial" panose="020B0604020202020204" pitchFamily="34" charset="0"/>
                        <a:cs typeface="Arial" panose="020B0604020202020204" pitchFamily="34" charset="0"/>
                      </a:endParaRPr>
                    </a:p>
                  </a:txBody>
                  <a:tcPr marL="72000" marR="72000" marT="9525"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fontAlgn="b"/>
                      <a:r>
                        <a:rPr lang="pl-PL" sz="800" b="0" i="0" u="none" strike="noStrike" dirty="0">
                          <a:solidFill>
                            <a:srgbClr val="000000"/>
                          </a:solidFill>
                          <a:effectLst/>
                          <a:latin typeface="Arial" panose="020B0604020202020204" pitchFamily="34" charset="0"/>
                          <a:cs typeface="Arial" panose="020B0604020202020204" pitchFamily="34" charset="0"/>
                        </a:rPr>
                        <a:t>-</a:t>
                      </a:r>
                      <a:endParaRPr lang="en-US" sz="800" b="0" i="0" u="none" strike="noStrike" dirty="0">
                        <a:solidFill>
                          <a:srgbClr val="000000"/>
                        </a:solidFill>
                        <a:effectLst/>
                        <a:latin typeface="Arial" panose="020B0604020202020204" pitchFamily="34" charset="0"/>
                        <a:cs typeface="Arial" panose="020B0604020202020204" pitchFamily="34" charset="0"/>
                      </a:endParaRPr>
                    </a:p>
                  </a:txBody>
                  <a:tcPr marL="72000" marR="72000" marT="9525"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tc>
                  <a:txBody>
                    <a:bodyPr/>
                    <a:lstStyle/>
                    <a:p>
                      <a:pPr algn="r" fontAlgn="b"/>
                      <a:r>
                        <a:rPr lang="en-US" sz="800" b="0" i="0" u="none" strike="noStrike" dirty="0">
                          <a:solidFill>
                            <a:srgbClr val="000000"/>
                          </a:solidFill>
                          <a:effectLst/>
                          <a:latin typeface="Arial" panose="020B0604020202020204" pitchFamily="34" charset="0"/>
                          <a:cs typeface="Arial" panose="020B0604020202020204" pitchFamily="34" charset="0"/>
                        </a:rPr>
                        <a:t>106</a:t>
                      </a:r>
                      <a:r>
                        <a:rPr lang="pl-PL" sz="800" b="0" i="0" u="none" strike="noStrike" dirty="0">
                          <a:solidFill>
                            <a:srgbClr val="000000"/>
                          </a:solidFill>
                          <a:effectLst/>
                          <a:latin typeface="Arial" panose="020B0604020202020204" pitchFamily="34" charset="0"/>
                          <a:cs typeface="Arial" panose="020B0604020202020204" pitchFamily="34" charset="0"/>
                        </a:rPr>
                        <a:t>,</a:t>
                      </a:r>
                      <a:r>
                        <a:rPr lang="en-US" sz="800" b="0" i="0" u="none" strike="noStrike" dirty="0">
                          <a:solidFill>
                            <a:srgbClr val="000000"/>
                          </a:solidFill>
                          <a:effectLst/>
                          <a:latin typeface="Arial" panose="020B0604020202020204" pitchFamily="34" charset="0"/>
                          <a:cs typeface="Arial" panose="020B0604020202020204" pitchFamily="34" charset="0"/>
                        </a:rPr>
                        <a:t>980</a:t>
                      </a:r>
                    </a:p>
                  </a:txBody>
                  <a:tcPr marL="72000" marR="72000" marT="9525"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tc>
                  <a:txBody>
                    <a:bodyPr/>
                    <a:lstStyle/>
                    <a:p>
                      <a:pPr algn="r" fontAlgn="b"/>
                      <a:r>
                        <a:rPr lang="en-US" sz="800" b="0" i="0" u="none" strike="noStrike" dirty="0">
                          <a:solidFill>
                            <a:srgbClr val="000000"/>
                          </a:solidFill>
                          <a:effectLst/>
                          <a:latin typeface="Arial" panose="020B0604020202020204" pitchFamily="34" charset="0"/>
                          <a:cs typeface="Arial" panose="020B0604020202020204" pitchFamily="34" charset="0"/>
                        </a:rPr>
                        <a:t>106</a:t>
                      </a:r>
                      <a:r>
                        <a:rPr lang="pl-PL" sz="800" b="0" i="0" u="none" strike="noStrike" dirty="0">
                          <a:solidFill>
                            <a:srgbClr val="000000"/>
                          </a:solidFill>
                          <a:effectLst/>
                          <a:latin typeface="Arial" panose="020B0604020202020204" pitchFamily="34" charset="0"/>
                          <a:cs typeface="Arial" panose="020B0604020202020204" pitchFamily="34" charset="0"/>
                        </a:rPr>
                        <a:t>,</a:t>
                      </a:r>
                      <a:r>
                        <a:rPr lang="en-US" sz="800" b="0" i="0" u="none" strike="noStrike" dirty="0">
                          <a:solidFill>
                            <a:srgbClr val="000000"/>
                          </a:solidFill>
                          <a:effectLst/>
                          <a:latin typeface="Arial" panose="020B0604020202020204" pitchFamily="34" charset="0"/>
                          <a:cs typeface="Arial" panose="020B0604020202020204" pitchFamily="34" charset="0"/>
                        </a:rPr>
                        <a:t>980</a:t>
                      </a:r>
                    </a:p>
                  </a:txBody>
                  <a:tcPr marL="72000" marR="72000" marT="9525"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tc>
                  <a:txBody>
                    <a:bodyPr/>
                    <a:lstStyle/>
                    <a:p>
                      <a:pPr algn="r" fontAlgn="b"/>
                      <a:r>
                        <a:rPr lang="en-US" sz="800" b="0" i="0" u="none" strike="noStrike" dirty="0">
                          <a:solidFill>
                            <a:srgbClr val="000000"/>
                          </a:solidFill>
                          <a:effectLst/>
                          <a:latin typeface="Arial" panose="020B0604020202020204" pitchFamily="34" charset="0"/>
                          <a:cs typeface="Arial" panose="020B0604020202020204" pitchFamily="34" charset="0"/>
                        </a:rPr>
                        <a:t>106</a:t>
                      </a:r>
                      <a:r>
                        <a:rPr lang="pl-PL" sz="800" b="0" i="0" u="none" strike="noStrike" dirty="0">
                          <a:solidFill>
                            <a:srgbClr val="000000"/>
                          </a:solidFill>
                          <a:effectLst/>
                          <a:latin typeface="Arial" panose="020B0604020202020204" pitchFamily="34" charset="0"/>
                          <a:cs typeface="Arial" panose="020B0604020202020204" pitchFamily="34" charset="0"/>
                        </a:rPr>
                        <a:t>,</a:t>
                      </a:r>
                      <a:r>
                        <a:rPr lang="en-US" sz="800" b="0" i="0" u="none" strike="noStrike" dirty="0">
                          <a:solidFill>
                            <a:srgbClr val="000000"/>
                          </a:solidFill>
                          <a:effectLst/>
                          <a:latin typeface="Arial" panose="020B0604020202020204" pitchFamily="34" charset="0"/>
                          <a:cs typeface="Arial" panose="020B0604020202020204" pitchFamily="34" charset="0"/>
                        </a:rPr>
                        <a:t>980</a:t>
                      </a:r>
                    </a:p>
                  </a:txBody>
                  <a:tcPr marL="72000" marR="72000" marT="9525"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tc>
                  <a:txBody>
                    <a:bodyPr/>
                    <a:lstStyle/>
                    <a:p>
                      <a:pPr algn="r" fontAlgn="b"/>
                      <a:r>
                        <a:rPr lang="en-US" sz="800" b="0" i="0" u="none" strike="noStrike" dirty="0">
                          <a:solidFill>
                            <a:srgbClr val="000000"/>
                          </a:solidFill>
                          <a:effectLst/>
                          <a:latin typeface="Arial" panose="020B0604020202020204" pitchFamily="34" charset="0"/>
                          <a:cs typeface="Arial" panose="020B0604020202020204" pitchFamily="34" charset="0"/>
                        </a:rPr>
                        <a:t>106</a:t>
                      </a:r>
                      <a:r>
                        <a:rPr lang="pl-PL" sz="800" b="0" i="0" u="none" strike="noStrike" dirty="0">
                          <a:solidFill>
                            <a:srgbClr val="000000"/>
                          </a:solidFill>
                          <a:effectLst/>
                          <a:latin typeface="Arial" panose="020B0604020202020204" pitchFamily="34" charset="0"/>
                          <a:cs typeface="Arial" panose="020B0604020202020204" pitchFamily="34" charset="0"/>
                        </a:rPr>
                        <a:t>,</a:t>
                      </a:r>
                      <a:r>
                        <a:rPr lang="en-US" sz="800" b="0" i="0" u="none" strike="noStrike" dirty="0">
                          <a:solidFill>
                            <a:srgbClr val="000000"/>
                          </a:solidFill>
                          <a:effectLst/>
                          <a:latin typeface="Arial" panose="020B0604020202020204" pitchFamily="34" charset="0"/>
                          <a:cs typeface="Arial" panose="020B0604020202020204" pitchFamily="34" charset="0"/>
                        </a:rPr>
                        <a:t>980</a:t>
                      </a:r>
                    </a:p>
                  </a:txBody>
                  <a:tcPr marL="72000" marR="72000" marT="9525"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tc>
                  <a:txBody>
                    <a:bodyPr/>
                    <a:lstStyle/>
                    <a:p>
                      <a:pPr algn="r" fontAlgn="b"/>
                      <a:r>
                        <a:rPr lang="en-US" sz="800" b="0" i="0" u="none" strike="noStrike" dirty="0">
                          <a:solidFill>
                            <a:srgbClr val="000000"/>
                          </a:solidFill>
                          <a:effectLst/>
                          <a:latin typeface="Arial" panose="020B0604020202020204" pitchFamily="34" charset="0"/>
                          <a:cs typeface="Arial" panose="020B0604020202020204" pitchFamily="34" charset="0"/>
                        </a:rPr>
                        <a:t>106</a:t>
                      </a:r>
                      <a:r>
                        <a:rPr lang="pl-PL" sz="800" b="0" i="0" u="none" strike="noStrike" dirty="0">
                          <a:solidFill>
                            <a:srgbClr val="000000"/>
                          </a:solidFill>
                          <a:effectLst/>
                          <a:latin typeface="Arial" panose="020B0604020202020204" pitchFamily="34" charset="0"/>
                          <a:cs typeface="Arial" panose="020B0604020202020204" pitchFamily="34" charset="0"/>
                        </a:rPr>
                        <a:t>,</a:t>
                      </a:r>
                      <a:r>
                        <a:rPr lang="en-US" sz="800" b="0" i="0" u="none" strike="noStrike" dirty="0">
                          <a:solidFill>
                            <a:srgbClr val="000000"/>
                          </a:solidFill>
                          <a:effectLst/>
                          <a:latin typeface="Arial" panose="020B0604020202020204" pitchFamily="34" charset="0"/>
                          <a:cs typeface="Arial" panose="020B0604020202020204" pitchFamily="34" charset="0"/>
                        </a:rPr>
                        <a:t>980</a:t>
                      </a:r>
                    </a:p>
                  </a:txBody>
                  <a:tcPr marL="72000" marR="72000" marT="9525"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tc>
                  <a:txBody>
                    <a:bodyPr/>
                    <a:lstStyle/>
                    <a:p>
                      <a:pPr algn="r" fontAlgn="b"/>
                      <a:r>
                        <a:rPr lang="en-US" sz="800" b="0" i="0" u="none" strike="noStrike" dirty="0">
                          <a:solidFill>
                            <a:srgbClr val="000000"/>
                          </a:solidFill>
                          <a:effectLst/>
                          <a:latin typeface="Arial" panose="020B0604020202020204" pitchFamily="34" charset="0"/>
                          <a:cs typeface="Arial" panose="020B0604020202020204" pitchFamily="34" charset="0"/>
                        </a:rPr>
                        <a:t>106</a:t>
                      </a:r>
                      <a:r>
                        <a:rPr lang="pl-PL" sz="800" b="0" i="0" u="none" strike="noStrike" dirty="0">
                          <a:solidFill>
                            <a:srgbClr val="000000"/>
                          </a:solidFill>
                          <a:effectLst/>
                          <a:latin typeface="Arial" panose="020B0604020202020204" pitchFamily="34" charset="0"/>
                          <a:cs typeface="Arial" panose="020B0604020202020204" pitchFamily="34" charset="0"/>
                        </a:rPr>
                        <a:t>,</a:t>
                      </a:r>
                      <a:r>
                        <a:rPr lang="en-US" sz="800" b="0" i="0" u="none" strike="noStrike" dirty="0">
                          <a:solidFill>
                            <a:srgbClr val="000000"/>
                          </a:solidFill>
                          <a:effectLst/>
                          <a:latin typeface="Arial" panose="020B0604020202020204" pitchFamily="34" charset="0"/>
                          <a:cs typeface="Arial" panose="020B0604020202020204" pitchFamily="34" charset="0"/>
                        </a:rPr>
                        <a:t>980</a:t>
                      </a:r>
                    </a:p>
                  </a:txBody>
                  <a:tcPr marL="72000" marR="72000" marT="9525"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fontAlgn="b"/>
                      <a:r>
                        <a:rPr lang="pl-PL" sz="800" b="0" i="0" u="none" strike="noStrike" dirty="0">
                          <a:solidFill>
                            <a:srgbClr val="000000"/>
                          </a:solidFill>
                          <a:effectLst/>
                          <a:latin typeface="Arial" panose="020B0604020202020204" pitchFamily="34" charset="0"/>
                          <a:cs typeface="Arial" panose="020B0604020202020204" pitchFamily="34" charset="0"/>
                        </a:rPr>
                        <a:t>-</a:t>
                      </a:r>
                      <a:endParaRPr lang="en-US" sz="800" b="0" i="0" u="none" strike="noStrike" dirty="0">
                        <a:solidFill>
                          <a:srgbClr val="000000"/>
                        </a:solidFill>
                        <a:effectLst/>
                        <a:latin typeface="Arial" panose="020B0604020202020204" pitchFamily="34" charset="0"/>
                        <a:cs typeface="Arial" panose="020B0604020202020204" pitchFamily="34" charset="0"/>
                      </a:endParaRPr>
                    </a:p>
                  </a:txBody>
                  <a:tcPr marL="72000" marR="72000" marT="9525"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r h="272712">
                <a:tc>
                  <a:txBody>
                    <a:bodyPr/>
                    <a:lstStyle/>
                    <a:p>
                      <a:pPr algn="l" fontAlgn="b"/>
                      <a:r>
                        <a:rPr lang="pl-PL" sz="800" b="1" u="none" strike="noStrike" dirty="0">
                          <a:solidFill>
                            <a:schemeClr val="tx1"/>
                          </a:solidFill>
                          <a:effectLst/>
                          <a:latin typeface="Arial" panose="020B0604020202020204" pitchFamily="34" charset="0"/>
                          <a:cs typeface="Arial" panose="020B0604020202020204" pitchFamily="34" charset="0"/>
                        </a:rPr>
                        <a:t>TOTAL CAPEX [PLN]</a:t>
                      </a:r>
                      <a:endParaRPr lang="en-US" sz="800" b="1" i="0" u="none" strike="noStrike" dirty="0">
                        <a:solidFill>
                          <a:schemeClr val="tx1"/>
                        </a:solidFill>
                        <a:effectLst/>
                        <a:latin typeface="Arial" panose="020B0604020202020204" pitchFamily="34" charset="0"/>
                        <a:cs typeface="Arial" panose="020B0604020202020204" pitchFamily="34" charset="0"/>
                      </a:endParaRPr>
                    </a:p>
                  </a:txBody>
                  <a:tcPr marL="72000" marR="72000" marT="9287"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lumMod val="75000"/>
                      </a:schemeClr>
                    </a:solidFill>
                  </a:tcPr>
                </a:tc>
                <a:tc>
                  <a:txBody>
                    <a:bodyPr/>
                    <a:lstStyle/>
                    <a:p>
                      <a:pPr algn="ctr" fontAlgn="b"/>
                      <a:r>
                        <a:rPr lang="pl-PL" sz="800" b="1" i="0" u="none" strike="noStrike" dirty="0">
                          <a:solidFill>
                            <a:srgbClr val="000000"/>
                          </a:solidFill>
                          <a:effectLst/>
                          <a:latin typeface="Arial" panose="020B0604020202020204" pitchFamily="34" charset="0"/>
                          <a:cs typeface="Arial" panose="020B0604020202020204" pitchFamily="34" charset="0"/>
                        </a:rPr>
                        <a:t>-</a:t>
                      </a:r>
                      <a:endParaRPr lang="en-US" sz="800" b="1" i="0" u="none" strike="noStrike" dirty="0">
                        <a:solidFill>
                          <a:srgbClr val="000000"/>
                        </a:solidFill>
                        <a:effectLst/>
                        <a:latin typeface="Arial" panose="020B0604020202020204" pitchFamily="34" charset="0"/>
                        <a:cs typeface="Arial" panose="020B0604020202020204" pitchFamily="34" charset="0"/>
                      </a:endParaRPr>
                    </a:p>
                  </a:txBody>
                  <a:tcPr marL="72000" marR="72000" marT="9525"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lumMod val="95000"/>
                      </a:schemeClr>
                    </a:solidFill>
                  </a:tcPr>
                </a:tc>
                <a:tc>
                  <a:txBody>
                    <a:bodyPr/>
                    <a:lstStyle/>
                    <a:p>
                      <a:pPr algn="r" fontAlgn="b"/>
                      <a:r>
                        <a:rPr lang="en-US" sz="800" b="1" i="0" u="none" strike="noStrike" dirty="0">
                          <a:solidFill>
                            <a:srgbClr val="000000"/>
                          </a:solidFill>
                          <a:effectLst/>
                          <a:latin typeface="Arial" panose="020B0604020202020204" pitchFamily="34" charset="0"/>
                          <a:cs typeface="Arial" panose="020B0604020202020204" pitchFamily="34" charset="0"/>
                        </a:rPr>
                        <a:t>56</a:t>
                      </a:r>
                      <a:r>
                        <a:rPr lang="pl-PL" sz="800" b="1" i="0" u="none" strike="noStrike" dirty="0">
                          <a:solidFill>
                            <a:srgbClr val="000000"/>
                          </a:solidFill>
                          <a:effectLst/>
                          <a:latin typeface="Arial" panose="020B0604020202020204" pitchFamily="34" charset="0"/>
                          <a:cs typeface="Arial" panose="020B0604020202020204" pitchFamily="34" charset="0"/>
                        </a:rPr>
                        <a:t>,</a:t>
                      </a:r>
                      <a:r>
                        <a:rPr lang="en-US" sz="800" b="1" i="0" u="none" strike="noStrike" dirty="0">
                          <a:solidFill>
                            <a:srgbClr val="000000"/>
                          </a:solidFill>
                          <a:effectLst/>
                          <a:latin typeface="Arial" panose="020B0604020202020204" pitchFamily="34" charset="0"/>
                          <a:cs typeface="Arial" panose="020B0604020202020204" pitchFamily="34" charset="0"/>
                        </a:rPr>
                        <a:t>250</a:t>
                      </a:r>
                    </a:p>
                  </a:txBody>
                  <a:tcPr marL="72000" marR="72000" marT="9525"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lumMod val="95000"/>
                      </a:schemeClr>
                    </a:solidFill>
                  </a:tcPr>
                </a:tc>
                <a:tc>
                  <a:txBody>
                    <a:bodyPr/>
                    <a:lstStyle/>
                    <a:p>
                      <a:pPr algn="ctr" fontAlgn="b"/>
                      <a:r>
                        <a:rPr lang="pl-PL" sz="800" b="1" i="0" u="none" strike="noStrike" dirty="0">
                          <a:solidFill>
                            <a:srgbClr val="000000"/>
                          </a:solidFill>
                          <a:effectLst/>
                          <a:latin typeface="Arial" panose="020B0604020202020204" pitchFamily="34" charset="0"/>
                          <a:cs typeface="Arial" panose="020B0604020202020204" pitchFamily="34" charset="0"/>
                        </a:rPr>
                        <a:t>-</a:t>
                      </a:r>
                      <a:endParaRPr lang="en-US" sz="800" b="1" i="0" u="none" strike="noStrike" dirty="0">
                        <a:solidFill>
                          <a:srgbClr val="000000"/>
                        </a:solidFill>
                        <a:effectLst/>
                        <a:latin typeface="Arial" panose="020B0604020202020204" pitchFamily="34" charset="0"/>
                        <a:cs typeface="Arial" panose="020B0604020202020204" pitchFamily="34" charset="0"/>
                      </a:endParaRPr>
                    </a:p>
                  </a:txBody>
                  <a:tcPr marL="72000" marR="72000" marT="9525"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lumMod val="95000"/>
                      </a:schemeClr>
                    </a:solidFill>
                  </a:tcPr>
                </a:tc>
                <a:tc>
                  <a:txBody>
                    <a:bodyPr/>
                    <a:lstStyle/>
                    <a:p>
                      <a:pPr algn="ctr" fontAlgn="b"/>
                      <a:r>
                        <a:rPr lang="pl-PL" sz="800" b="1" i="0" u="none" strike="noStrike" dirty="0">
                          <a:solidFill>
                            <a:srgbClr val="000000"/>
                          </a:solidFill>
                          <a:effectLst/>
                          <a:latin typeface="Arial" panose="020B0604020202020204" pitchFamily="34" charset="0"/>
                          <a:cs typeface="Arial" panose="020B0604020202020204" pitchFamily="34" charset="0"/>
                        </a:rPr>
                        <a:t>-</a:t>
                      </a:r>
                      <a:endParaRPr lang="en-US" sz="800" b="1" i="0" u="none" strike="noStrike" dirty="0">
                        <a:solidFill>
                          <a:srgbClr val="000000"/>
                        </a:solidFill>
                        <a:effectLst/>
                        <a:latin typeface="Arial" panose="020B0604020202020204" pitchFamily="34" charset="0"/>
                        <a:cs typeface="Arial" panose="020B0604020202020204" pitchFamily="34" charset="0"/>
                      </a:endParaRPr>
                    </a:p>
                  </a:txBody>
                  <a:tcPr marL="72000" marR="72000" marT="9525"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lumMod val="95000"/>
                      </a:schemeClr>
                    </a:solidFill>
                  </a:tcPr>
                </a:tc>
                <a:tc>
                  <a:txBody>
                    <a:bodyPr/>
                    <a:lstStyle/>
                    <a:p>
                      <a:pPr algn="r" fontAlgn="b"/>
                      <a:r>
                        <a:rPr lang="en-US" sz="800" b="1" i="0" u="none" strike="noStrike" dirty="0">
                          <a:solidFill>
                            <a:srgbClr val="000000"/>
                          </a:solidFill>
                          <a:effectLst/>
                          <a:latin typeface="Arial" panose="020B0604020202020204" pitchFamily="34" charset="0"/>
                          <a:cs typeface="Arial" panose="020B0604020202020204" pitchFamily="34" charset="0"/>
                        </a:rPr>
                        <a:t>64</a:t>
                      </a:r>
                      <a:r>
                        <a:rPr lang="pl-PL" sz="800" b="1" i="0" u="none" strike="noStrike" dirty="0">
                          <a:solidFill>
                            <a:srgbClr val="000000"/>
                          </a:solidFill>
                          <a:effectLst/>
                          <a:latin typeface="Arial" panose="020B0604020202020204" pitchFamily="34" charset="0"/>
                          <a:cs typeface="Arial" panose="020B0604020202020204" pitchFamily="34" charset="0"/>
                        </a:rPr>
                        <a:t>,</a:t>
                      </a:r>
                      <a:r>
                        <a:rPr lang="en-US" sz="800" b="1" i="0" u="none" strike="noStrike" dirty="0">
                          <a:solidFill>
                            <a:srgbClr val="000000"/>
                          </a:solidFill>
                          <a:effectLst/>
                          <a:latin typeface="Arial" panose="020B0604020202020204" pitchFamily="34" charset="0"/>
                          <a:cs typeface="Arial" panose="020B0604020202020204" pitchFamily="34" charset="0"/>
                        </a:rPr>
                        <a:t>000</a:t>
                      </a:r>
                    </a:p>
                  </a:txBody>
                  <a:tcPr marL="72000" marR="72000" marT="9525"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lumMod val="95000"/>
                      </a:schemeClr>
                    </a:solidFill>
                  </a:tcPr>
                </a:tc>
                <a:tc>
                  <a:txBody>
                    <a:bodyPr/>
                    <a:lstStyle/>
                    <a:p>
                      <a:pPr algn="r" fontAlgn="b"/>
                      <a:r>
                        <a:rPr lang="en-US" sz="800" b="1" i="0" u="none" strike="noStrike" dirty="0">
                          <a:solidFill>
                            <a:srgbClr val="000000"/>
                          </a:solidFill>
                          <a:effectLst/>
                          <a:latin typeface="Arial" panose="020B0604020202020204" pitchFamily="34" charset="0"/>
                          <a:cs typeface="Arial" panose="020B0604020202020204" pitchFamily="34" charset="0"/>
                        </a:rPr>
                        <a:t>1</a:t>
                      </a:r>
                      <a:r>
                        <a:rPr lang="pl-PL" sz="800" b="1" i="0" u="none" strike="noStrike" dirty="0">
                          <a:solidFill>
                            <a:srgbClr val="000000"/>
                          </a:solidFill>
                          <a:effectLst/>
                          <a:latin typeface="Arial" panose="020B0604020202020204" pitchFamily="34" charset="0"/>
                          <a:cs typeface="Arial" panose="020B0604020202020204" pitchFamily="34" charset="0"/>
                        </a:rPr>
                        <a:t>,</a:t>
                      </a:r>
                      <a:r>
                        <a:rPr lang="en-US" sz="800" b="1" i="0" u="none" strike="noStrike" dirty="0">
                          <a:solidFill>
                            <a:srgbClr val="000000"/>
                          </a:solidFill>
                          <a:effectLst/>
                          <a:latin typeface="Arial" panose="020B0604020202020204" pitchFamily="34" charset="0"/>
                          <a:cs typeface="Arial" panose="020B0604020202020204" pitchFamily="34" charset="0"/>
                        </a:rPr>
                        <a:t>103</a:t>
                      </a:r>
                      <a:r>
                        <a:rPr lang="pl-PL" sz="800" b="1" i="0" u="none" strike="noStrike" dirty="0">
                          <a:solidFill>
                            <a:srgbClr val="000000"/>
                          </a:solidFill>
                          <a:effectLst/>
                          <a:latin typeface="Arial" panose="020B0604020202020204" pitchFamily="34" charset="0"/>
                          <a:cs typeface="Arial" panose="020B0604020202020204" pitchFamily="34" charset="0"/>
                        </a:rPr>
                        <a:t>,</a:t>
                      </a:r>
                      <a:r>
                        <a:rPr lang="en-US" sz="800" b="1" i="0" u="none" strike="noStrike" dirty="0">
                          <a:solidFill>
                            <a:srgbClr val="000000"/>
                          </a:solidFill>
                          <a:effectLst/>
                          <a:latin typeface="Arial" panose="020B0604020202020204" pitchFamily="34" charset="0"/>
                          <a:cs typeface="Arial" panose="020B0604020202020204" pitchFamily="34" charset="0"/>
                        </a:rPr>
                        <a:t>280</a:t>
                      </a:r>
                    </a:p>
                  </a:txBody>
                  <a:tcPr marL="72000" marR="72000" marT="9525"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lumMod val="95000"/>
                      </a:schemeClr>
                    </a:solidFill>
                  </a:tcPr>
                </a:tc>
                <a:tc>
                  <a:txBody>
                    <a:bodyPr/>
                    <a:lstStyle/>
                    <a:p>
                      <a:pPr algn="r" fontAlgn="b"/>
                      <a:r>
                        <a:rPr lang="en-US" sz="800" b="1" i="0" u="none" strike="noStrike" dirty="0">
                          <a:solidFill>
                            <a:srgbClr val="000000"/>
                          </a:solidFill>
                          <a:effectLst/>
                          <a:latin typeface="Arial" panose="020B0604020202020204" pitchFamily="34" charset="0"/>
                          <a:cs typeface="Arial" panose="020B0604020202020204" pitchFamily="34" charset="0"/>
                        </a:rPr>
                        <a:t>1</a:t>
                      </a:r>
                      <a:r>
                        <a:rPr lang="pl-PL" sz="800" b="1" i="0" u="none" strike="noStrike" dirty="0">
                          <a:solidFill>
                            <a:srgbClr val="000000"/>
                          </a:solidFill>
                          <a:effectLst/>
                          <a:latin typeface="Arial" panose="020B0604020202020204" pitchFamily="34" charset="0"/>
                          <a:cs typeface="Arial" panose="020B0604020202020204" pitchFamily="34" charset="0"/>
                        </a:rPr>
                        <a:t>,</a:t>
                      </a:r>
                      <a:r>
                        <a:rPr lang="en-US" sz="800" b="1" i="0" u="none" strike="noStrike" dirty="0">
                          <a:solidFill>
                            <a:srgbClr val="000000"/>
                          </a:solidFill>
                          <a:effectLst/>
                          <a:latin typeface="Arial" panose="020B0604020202020204" pitchFamily="34" charset="0"/>
                          <a:cs typeface="Arial" panose="020B0604020202020204" pitchFamily="34" charset="0"/>
                        </a:rPr>
                        <a:t>103</a:t>
                      </a:r>
                      <a:r>
                        <a:rPr lang="pl-PL" sz="800" b="1" i="0" u="none" strike="noStrike" dirty="0">
                          <a:solidFill>
                            <a:srgbClr val="000000"/>
                          </a:solidFill>
                          <a:effectLst/>
                          <a:latin typeface="Arial" panose="020B0604020202020204" pitchFamily="34" charset="0"/>
                          <a:cs typeface="Arial" panose="020B0604020202020204" pitchFamily="34" charset="0"/>
                        </a:rPr>
                        <a:t>,</a:t>
                      </a:r>
                      <a:r>
                        <a:rPr lang="en-US" sz="800" b="1" i="0" u="none" strike="noStrike" dirty="0">
                          <a:solidFill>
                            <a:srgbClr val="000000"/>
                          </a:solidFill>
                          <a:effectLst/>
                          <a:latin typeface="Arial" panose="020B0604020202020204" pitchFamily="34" charset="0"/>
                          <a:cs typeface="Arial" panose="020B0604020202020204" pitchFamily="34" charset="0"/>
                        </a:rPr>
                        <a:t>280</a:t>
                      </a:r>
                    </a:p>
                  </a:txBody>
                  <a:tcPr marL="72000" marR="72000" marT="9525"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lumMod val="95000"/>
                      </a:schemeClr>
                    </a:solidFill>
                  </a:tcPr>
                </a:tc>
                <a:tc>
                  <a:txBody>
                    <a:bodyPr/>
                    <a:lstStyle/>
                    <a:p>
                      <a:pPr algn="r" fontAlgn="b"/>
                      <a:r>
                        <a:rPr lang="en-US" sz="800" b="1" i="0" u="none" strike="noStrike" dirty="0">
                          <a:solidFill>
                            <a:srgbClr val="000000"/>
                          </a:solidFill>
                          <a:effectLst/>
                          <a:latin typeface="Arial" panose="020B0604020202020204" pitchFamily="34" charset="0"/>
                          <a:cs typeface="Arial" panose="020B0604020202020204" pitchFamily="34" charset="0"/>
                        </a:rPr>
                        <a:t>1</a:t>
                      </a:r>
                      <a:r>
                        <a:rPr lang="pl-PL" sz="800" b="1" i="0" u="none" strike="noStrike" dirty="0">
                          <a:solidFill>
                            <a:srgbClr val="000000"/>
                          </a:solidFill>
                          <a:effectLst/>
                          <a:latin typeface="Arial" panose="020B0604020202020204" pitchFamily="34" charset="0"/>
                          <a:cs typeface="Arial" panose="020B0604020202020204" pitchFamily="34" charset="0"/>
                        </a:rPr>
                        <a:t>,</a:t>
                      </a:r>
                      <a:r>
                        <a:rPr lang="en-US" sz="800" b="1" i="0" u="none" strike="noStrike" dirty="0">
                          <a:solidFill>
                            <a:srgbClr val="000000"/>
                          </a:solidFill>
                          <a:effectLst/>
                          <a:latin typeface="Arial" panose="020B0604020202020204" pitchFamily="34" charset="0"/>
                          <a:cs typeface="Arial" panose="020B0604020202020204" pitchFamily="34" charset="0"/>
                        </a:rPr>
                        <a:t>103</a:t>
                      </a:r>
                      <a:r>
                        <a:rPr lang="pl-PL" sz="800" b="1" i="0" u="none" strike="noStrike" dirty="0">
                          <a:solidFill>
                            <a:srgbClr val="000000"/>
                          </a:solidFill>
                          <a:effectLst/>
                          <a:latin typeface="Arial" panose="020B0604020202020204" pitchFamily="34" charset="0"/>
                          <a:cs typeface="Arial" panose="020B0604020202020204" pitchFamily="34" charset="0"/>
                        </a:rPr>
                        <a:t>,</a:t>
                      </a:r>
                      <a:r>
                        <a:rPr lang="en-US" sz="800" b="1" i="0" u="none" strike="noStrike" dirty="0">
                          <a:solidFill>
                            <a:srgbClr val="000000"/>
                          </a:solidFill>
                          <a:effectLst/>
                          <a:latin typeface="Arial" panose="020B0604020202020204" pitchFamily="34" charset="0"/>
                          <a:cs typeface="Arial" panose="020B0604020202020204" pitchFamily="34" charset="0"/>
                        </a:rPr>
                        <a:t>280</a:t>
                      </a:r>
                    </a:p>
                  </a:txBody>
                  <a:tcPr marL="72000" marR="72000" marT="9525"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lumMod val="95000"/>
                      </a:schemeClr>
                    </a:solidFill>
                  </a:tcPr>
                </a:tc>
                <a:tc>
                  <a:txBody>
                    <a:bodyPr/>
                    <a:lstStyle/>
                    <a:p>
                      <a:pPr algn="r" fontAlgn="b"/>
                      <a:r>
                        <a:rPr lang="en-US" sz="800" b="1" i="0" u="none" strike="noStrike" dirty="0">
                          <a:solidFill>
                            <a:srgbClr val="000000"/>
                          </a:solidFill>
                          <a:effectLst/>
                          <a:latin typeface="Arial" panose="020B0604020202020204" pitchFamily="34" charset="0"/>
                          <a:cs typeface="Arial" panose="020B0604020202020204" pitchFamily="34" charset="0"/>
                        </a:rPr>
                        <a:t>1</a:t>
                      </a:r>
                      <a:r>
                        <a:rPr lang="pl-PL" sz="800" b="1" i="0" u="none" strike="noStrike" dirty="0">
                          <a:solidFill>
                            <a:srgbClr val="000000"/>
                          </a:solidFill>
                          <a:effectLst/>
                          <a:latin typeface="Arial" panose="020B0604020202020204" pitchFamily="34" charset="0"/>
                          <a:cs typeface="Arial" panose="020B0604020202020204" pitchFamily="34" charset="0"/>
                        </a:rPr>
                        <a:t>,</a:t>
                      </a:r>
                      <a:r>
                        <a:rPr lang="en-US" sz="800" b="1" i="0" u="none" strike="noStrike" dirty="0">
                          <a:solidFill>
                            <a:srgbClr val="000000"/>
                          </a:solidFill>
                          <a:effectLst/>
                          <a:latin typeface="Arial" panose="020B0604020202020204" pitchFamily="34" charset="0"/>
                          <a:cs typeface="Arial" panose="020B0604020202020204" pitchFamily="34" charset="0"/>
                        </a:rPr>
                        <a:t>103</a:t>
                      </a:r>
                      <a:r>
                        <a:rPr lang="pl-PL" sz="800" b="1" i="0" u="none" strike="noStrike" dirty="0">
                          <a:solidFill>
                            <a:srgbClr val="000000"/>
                          </a:solidFill>
                          <a:effectLst/>
                          <a:latin typeface="Arial" panose="020B0604020202020204" pitchFamily="34" charset="0"/>
                          <a:cs typeface="Arial" panose="020B0604020202020204" pitchFamily="34" charset="0"/>
                        </a:rPr>
                        <a:t>,</a:t>
                      </a:r>
                      <a:r>
                        <a:rPr lang="en-US" sz="800" b="1" i="0" u="none" strike="noStrike" dirty="0">
                          <a:solidFill>
                            <a:srgbClr val="000000"/>
                          </a:solidFill>
                          <a:effectLst/>
                          <a:latin typeface="Arial" panose="020B0604020202020204" pitchFamily="34" charset="0"/>
                          <a:cs typeface="Arial" panose="020B0604020202020204" pitchFamily="34" charset="0"/>
                        </a:rPr>
                        <a:t>280</a:t>
                      </a:r>
                    </a:p>
                  </a:txBody>
                  <a:tcPr marL="72000" marR="72000" marT="9525"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lumMod val="95000"/>
                      </a:schemeClr>
                    </a:solidFill>
                  </a:tcPr>
                </a:tc>
                <a:tc>
                  <a:txBody>
                    <a:bodyPr/>
                    <a:lstStyle/>
                    <a:p>
                      <a:pPr algn="r" fontAlgn="b"/>
                      <a:r>
                        <a:rPr lang="en-US" sz="800" b="1" i="0" u="none" strike="noStrike" dirty="0">
                          <a:solidFill>
                            <a:srgbClr val="000000"/>
                          </a:solidFill>
                          <a:effectLst/>
                          <a:latin typeface="Arial" panose="020B0604020202020204" pitchFamily="34" charset="0"/>
                          <a:cs typeface="Arial" panose="020B0604020202020204" pitchFamily="34" charset="0"/>
                        </a:rPr>
                        <a:t>1</a:t>
                      </a:r>
                      <a:r>
                        <a:rPr lang="pl-PL" sz="800" b="1" i="0" u="none" strike="noStrike" dirty="0">
                          <a:solidFill>
                            <a:srgbClr val="000000"/>
                          </a:solidFill>
                          <a:effectLst/>
                          <a:latin typeface="Arial" panose="020B0604020202020204" pitchFamily="34" charset="0"/>
                          <a:cs typeface="Arial" panose="020B0604020202020204" pitchFamily="34" charset="0"/>
                        </a:rPr>
                        <a:t>,</a:t>
                      </a:r>
                      <a:r>
                        <a:rPr lang="en-US" sz="800" b="1" i="0" u="none" strike="noStrike" dirty="0">
                          <a:solidFill>
                            <a:srgbClr val="000000"/>
                          </a:solidFill>
                          <a:effectLst/>
                          <a:latin typeface="Arial" panose="020B0604020202020204" pitchFamily="34" charset="0"/>
                          <a:cs typeface="Arial" panose="020B0604020202020204" pitchFamily="34" charset="0"/>
                        </a:rPr>
                        <a:t>103</a:t>
                      </a:r>
                      <a:r>
                        <a:rPr lang="pl-PL" sz="800" b="1" i="0" u="none" strike="noStrike" dirty="0">
                          <a:solidFill>
                            <a:srgbClr val="000000"/>
                          </a:solidFill>
                          <a:effectLst/>
                          <a:latin typeface="Arial" panose="020B0604020202020204" pitchFamily="34" charset="0"/>
                          <a:cs typeface="Arial" panose="020B0604020202020204" pitchFamily="34" charset="0"/>
                        </a:rPr>
                        <a:t>,</a:t>
                      </a:r>
                      <a:r>
                        <a:rPr lang="en-US" sz="800" b="1" i="0" u="none" strike="noStrike" dirty="0">
                          <a:solidFill>
                            <a:srgbClr val="000000"/>
                          </a:solidFill>
                          <a:effectLst/>
                          <a:latin typeface="Arial" panose="020B0604020202020204" pitchFamily="34" charset="0"/>
                          <a:cs typeface="Arial" panose="020B0604020202020204" pitchFamily="34" charset="0"/>
                        </a:rPr>
                        <a:t>280</a:t>
                      </a:r>
                    </a:p>
                  </a:txBody>
                  <a:tcPr marL="72000" marR="72000" marT="9525"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lumMod val="95000"/>
                      </a:schemeClr>
                    </a:solidFill>
                  </a:tcPr>
                </a:tc>
                <a:tc>
                  <a:txBody>
                    <a:bodyPr/>
                    <a:lstStyle/>
                    <a:p>
                      <a:pPr algn="r" fontAlgn="b"/>
                      <a:r>
                        <a:rPr lang="en-US" sz="800" b="1" i="0" u="none" strike="noStrike" dirty="0">
                          <a:solidFill>
                            <a:srgbClr val="000000"/>
                          </a:solidFill>
                          <a:effectLst/>
                          <a:latin typeface="Arial" panose="020B0604020202020204" pitchFamily="34" charset="0"/>
                          <a:cs typeface="Arial" panose="020B0604020202020204" pitchFamily="34" charset="0"/>
                        </a:rPr>
                        <a:t>1</a:t>
                      </a:r>
                      <a:r>
                        <a:rPr lang="pl-PL" sz="800" b="1" i="0" u="none" strike="noStrike" dirty="0">
                          <a:solidFill>
                            <a:srgbClr val="000000"/>
                          </a:solidFill>
                          <a:effectLst/>
                          <a:latin typeface="Arial" panose="020B0604020202020204" pitchFamily="34" charset="0"/>
                          <a:cs typeface="Arial" panose="020B0604020202020204" pitchFamily="34" charset="0"/>
                        </a:rPr>
                        <a:t>,</a:t>
                      </a:r>
                      <a:r>
                        <a:rPr lang="en-US" sz="800" b="1" i="0" u="none" strike="noStrike" dirty="0">
                          <a:solidFill>
                            <a:srgbClr val="000000"/>
                          </a:solidFill>
                          <a:effectLst/>
                          <a:latin typeface="Arial" panose="020B0604020202020204" pitchFamily="34" charset="0"/>
                          <a:cs typeface="Arial" panose="020B0604020202020204" pitchFamily="34" charset="0"/>
                        </a:rPr>
                        <a:t>039</a:t>
                      </a:r>
                      <a:r>
                        <a:rPr lang="pl-PL" sz="800" b="1" i="0" u="none" strike="noStrike" dirty="0">
                          <a:solidFill>
                            <a:srgbClr val="000000"/>
                          </a:solidFill>
                          <a:effectLst/>
                          <a:latin typeface="Arial" panose="020B0604020202020204" pitchFamily="34" charset="0"/>
                          <a:cs typeface="Arial" panose="020B0604020202020204" pitchFamily="34" charset="0"/>
                        </a:rPr>
                        <a:t>,</a:t>
                      </a:r>
                      <a:r>
                        <a:rPr lang="en-US" sz="800" b="1" i="0" u="none" strike="noStrike" dirty="0">
                          <a:solidFill>
                            <a:srgbClr val="000000"/>
                          </a:solidFill>
                          <a:effectLst/>
                          <a:latin typeface="Arial" panose="020B0604020202020204" pitchFamily="34" charset="0"/>
                          <a:cs typeface="Arial" panose="020B0604020202020204" pitchFamily="34" charset="0"/>
                        </a:rPr>
                        <a:t>280</a:t>
                      </a:r>
                    </a:p>
                  </a:txBody>
                  <a:tcPr marL="72000" marR="72000" marT="9525"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lumMod val="95000"/>
                      </a:schemeClr>
                    </a:solidFill>
                  </a:tcPr>
                </a:tc>
                <a:tc>
                  <a:txBody>
                    <a:bodyPr/>
                    <a:lstStyle/>
                    <a:p>
                      <a:pPr algn="ctr" fontAlgn="b"/>
                      <a:r>
                        <a:rPr lang="pl-PL" sz="800" b="1" i="0" u="none" strike="noStrike" dirty="0">
                          <a:solidFill>
                            <a:srgbClr val="000000"/>
                          </a:solidFill>
                          <a:effectLst/>
                          <a:latin typeface="Arial" panose="020B0604020202020204" pitchFamily="34" charset="0"/>
                          <a:cs typeface="Arial" panose="020B0604020202020204" pitchFamily="34" charset="0"/>
                        </a:rPr>
                        <a:t>-</a:t>
                      </a:r>
                      <a:endParaRPr lang="en-US" sz="800" b="1" i="0" u="none" strike="noStrike" dirty="0">
                        <a:solidFill>
                          <a:srgbClr val="000000"/>
                        </a:solidFill>
                        <a:effectLst/>
                        <a:latin typeface="Arial" panose="020B0604020202020204" pitchFamily="34" charset="0"/>
                        <a:cs typeface="Arial" panose="020B0604020202020204" pitchFamily="34" charset="0"/>
                      </a:endParaRPr>
                    </a:p>
                  </a:txBody>
                  <a:tcPr marL="72000" marR="72000" marT="9525"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05"/>
                  </a:ext>
                </a:extLst>
              </a:tr>
            </a:tbl>
          </a:graphicData>
        </a:graphic>
      </p:graphicFrame>
      <p:sp>
        <p:nvSpPr>
          <p:cNvPr id="2" name="Prostokąt 1"/>
          <p:cNvSpPr/>
          <p:nvPr/>
        </p:nvSpPr>
        <p:spPr>
          <a:xfrm>
            <a:off x="1308100" y="4081195"/>
            <a:ext cx="4953000" cy="230832"/>
          </a:xfrm>
          <a:prstGeom prst="rect">
            <a:avLst/>
          </a:prstGeom>
        </p:spPr>
        <p:txBody>
          <a:bodyPr>
            <a:spAutoFit/>
          </a:bodyPr>
          <a:lstStyle/>
          <a:p>
            <a:pPr algn="just">
              <a:spcBef>
                <a:spcPts val="600"/>
              </a:spcBef>
              <a:spcAft>
                <a:spcPts val="600"/>
              </a:spcAft>
            </a:pPr>
            <a:r>
              <a:rPr lang="de-DE" sz="900" b="1" i="1" dirty="0">
                <a:latin typeface="Arial" panose="020B0604020202020204" pitchFamily="34" charset="0"/>
                <a:cs typeface="Arial" panose="020B0604020202020204" pitchFamily="34" charset="0"/>
              </a:rPr>
              <a:t>Investitionen im Rahmen des Projekts</a:t>
            </a:r>
          </a:p>
        </p:txBody>
      </p:sp>
    </p:spTree>
    <p:extLst>
      <p:ext uri="{BB962C8B-B14F-4D97-AF65-F5344CB8AC3E}">
        <p14:creationId xmlns:p14="http://schemas.microsoft.com/office/powerpoint/2010/main" val="379455869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C77C6C3F-668B-4AF5-BFA9-0F657EB068D6}" type="slidenum">
              <a:rPr lang="pl-PL" smtClean="0"/>
              <a:pPr/>
              <a:t>57</a:t>
            </a:fld>
            <a:endParaRPr lang="pl-PL" dirty="0"/>
          </a:p>
        </p:txBody>
      </p:sp>
      <p:sp>
        <p:nvSpPr>
          <p:cNvPr id="6" name="Rectangle 5">
            <a:extLst>
              <a:ext uri="{FF2B5EF4-FFF2-40B4-BE49-F238E27FC236}">
                <a16:creationId xmlns:a16="http://schemas.microsoft.com/office/drawing/2014/main" id="{383E1335-119D-4914-8DF2-438EEAD7D3A2}"/>
              </a:ext>
            </a:extLst>
          </p:cNvPr>
          <p:cNvSpPr/>
          <p:nvPr/>
        </p:nvSpPr>
        <p:spPr>
          <a:xfrm>
            <a:off x="0" y="0"/>
            <a:ext cx="409221" cy="228600"/>
          </a:xfrm>
          <a:prstGeom prst="rect">
            <a:avLst/>
          </a:prstGeom>
          <a:solidFill>
            <a:schemeClr val="accent6"/>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GB" b="1" dirty="0">
                <a:solidFill>
                  <a:prstClr val="white"/>
                </a:solidFill>
                <a:latin typeface="Calibri" panose="020F0502020204030204"/>
              </a:rPr>
              <a:t>7</a:t>
            </a:r>
          </a:p>
        </p:txBody>
      </p:sp>
      <p:sp>
        <p:nvSpPr>
          <p:cNvPr id="7" name="Title 3"/>
          <p:cNvSpPr>
            <a:spLocks noGrp="1"/>
          </p:cNvSpPr>
          <p:nvPr>
            <p:ph type="title"/>
          </p:nvPr>
        </p:nvSpPr>
        <p:spPr/>
        <p:txBody>
          <a:bodyPr/>
          <a:lstStyle/>
          <a:p>
            <a:r>
              <a:rPr lang="en-US" dirty="0" err="1"/>
              <a:t>Projektfinanzierung</a:t>
            </a:r>
            <a:endParaRPr lang="en-US" dirty="0"/>
          </a:p>
        </p:txBody>
      </p:sp>
      <p:sp>
        <p:nvSpPr>
          <p:cNvPr id="10" name="Symbol zastępczy zawartości 4"/>
          <p:cNvSpPr txBox="1">
            <a:spLocks/>
          </p:cNvSpPr>
          <p:nvPr/>
        </p:nvSpPr>
        <p:spPr>
          <a:xfrm>
            <a:off x="632093" y="1499560"/>
            <a:ext cx="9661527" cy="5358440"/>
          </a:xfrm>
          <a:prstGeom prst="rect">
            <a:avLst/>
          </a:prstGeom>
        </p:spPr>
        <p:txBody>
          <a:bodyPr vert="horz" lIns="91440" tIns="45720" rIns="91440" bIns="45720" numCol="2" spcCol="324000" rtlCol="0">
            <a:noAutofit/>
          </a:bodyPr>
          <a:lstStyle>
            <a:lvl1pPr marL="0" indent="0" algn="l" defTabSz="914400" rtl="0" eaLnBrk="1" latinLnBrk="0" hangingPunct="1">
              <a:spcBef>
                <a:spcPts val="300"/>
              </a:spcBef>
              <a:spcAft>
                <a:spcPts val="300"/>
              </a:spcAft>
              <a:buFont typeface="Arial" panose="020B0604020202020204" pitchFamily="34" charset="0"/>
              <a:buNone/>
              <a:defRPr sz="80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12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12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12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12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just" defTabSz="914400" rtl="0" eaLnBrk="1" fontAlgn="auto" latinLnBrk="0" hangingPunct="1">
              <a:lnSpc>
                <a:spcPct val="100000"/>
              </a:lnSpc>
              <a:spcBef>
                <a:spcPts val="300"/>
              </a:spcBef>
              <a:spcAft>
                <a:spcPts val="300"/>
              </a:spcAft>
              <a:buClrTx/>
              <a:buSzTx/>
              <a:buFont typeface="Arial" panose="020B0604020202020204" pitchFamily="34" charset="0"/>
              <a:buNone/>
              <a:tabLst/>
              <a:defRPr/>
            </a:pPr>
            <a:r>
              <a:rPr kumimoji="0" lang="en-GB" sz="1000" b="1" i="0" u="none" strike="noStrike" kern="1200" cap="none" spc="0" normalizeH="0" baseline="0" noProof="0" dirty="0" err="1">
                <a:ln>
                  <a:noFill/>
                </a:ln>
                <a:solidFill>
                  <a:srgbClr val="0070C0"/>
                </a:solidFill>
                <a:effectLst/>
                <a:uLnTx/>
                <a:uFillTx/>
                <a:latin typeface="Arial" panose="020B0604020202020204" pitchFamily="34" charset="0"/>
                <a:ea typeface="+mn-ea"/>
                <a:cs typeface="Arial" panose="020B0604020202020204" pitchFamily="34" charset="0"/>
              </a:rPr>
              <a:t>Projektfinanzierung</a:t>
            </a:r>
            <a:endParaRPr kumimoji="0" lang="en-GB" sz="1000" b="1" i="0" u="none" strike="noStrike" kern="1200" cap="none" spc="0" normalizeH="0" baseline="0" noProof="0" dirty="0">
              <a:ln>
                <a:noFill/>
              </a:ln>
              <a:solidFill>
                <a:srgbClr val="0070C0"/>
              </a:solidFill>
              <a:effectLst/>
              <a:uLnTx/>
              <a:uFillTx/>
              <a:latin typeface="Arial" panose="020B0604020202020204" pitchFamily="34" charset="0"/>
              <a:ea typeface="+mn-ea"/>
              <a:cs typeface="Arial" panose="020B0604020202020204" pitchFamily="34" charset="0"/>
            </a:endParaRPr>
          </a:p>
          <a:p>
            <a:pPr lvl="0" algn="just">
              <a:defRPr/>
            </a:pPr>
            <a:r>
              <a:rPr lang="de-DE" sz="1000" dirty="0">
                <a:solidFill>
                  <a:sysClr val="windowText" lastClr="000000"/>
                </a:solidFill>
              </a:rPr>
              <a:t>Das Projekt wurde finanziert aus:</a:t>
            </a:r>
            <a:endParaRPr kumimoji="0" lang="en-GB" sz="1000" b="0" i="0" u="none" strike="noStrike" kern="1200" cap="none" spc="0" normalizeH="0" baseline="0" noProof="0" dirty="0">
              <a:ln>
                <a:noFill/>
              </a:ln>
              <a:solidFill>
                <a:sysClr val="windowText" lastClr="000000"/>
              </a:solidFill>
              <a:effectLst/>
              <a:uLnTx/>
              <a:uFillTx/>
              <a:latin typeface="Arial" panose="020B0604020202020204" pitchFamily="34" charset="0"/>
              <a:ea typeface="+mn-ea"/>
              <a:cs typeface="Arial" panose="020B0604020202020204" pitchFamily="34" charset="0"/>
            </a:endParaRPr>
          </a:p>
          <a:p>
            <a:pPr marL="171450" lvl="0" indent="-171450" algn="just">
              <a:buFont typeface="Arial" panose="020B0604020202020204" pitchFamily="34" charset="0"/>
              <a:buChar char="•"/>
              <a:defRPr/>
            </a:pPr>
            <a:r>
              <a:rPr lang="en-GB" sz="1000" dirty="0" err="1">
                <a:solidFill>
                  <a:sysClr val="windowText" lastClr="000000"/>
                </a:solidFill>
              </a:rPr>
              <a:t>Eigenkapital</a:t>
            </a:r>
            <a:r>
              <a:rPr lang="en-GB" sz="1000" dirty="0">
                <a:solidFill>
                  <a:sysClr val="windowText" lastClr="000000"/>
                </a:solidFill>
              </a:rPr>
              <a:t> der Stadt (55%)</a:t>
            </a:r>
          </a:p>
          <a:p>
            <a:pPr marL="171450" indent="-171450" algn="just">
              <a:buFont typeface="Arial" panose="020B0604020202020204" pitchFamily="34" charset="0"/>
              <a:buChar char="•"/>
              <a:defRPr/>
            </a:pPr>
            <a:r>
              <a:rPr lang="de-DE" sz="1000" dirty="0"/>
              <a:t>SOWA-Finanzierungsmechanismus (45%) - SOWA ist ein Finanzierungsmechanismus, der vom Nationalen Fonds für Umweltschutz und Wassermanagement für Investitionen in Energieeffizienzprojekte für Straßenbeleuchtung angeboten wird. Die Förderkriterien für eine Finanzierung aus dem SOWA-Programm sind: Senkung des Energieverbrauchs um mindestens 40% und Reduzierung des jährlichen Energieverbrauchs um 150 MWh.</a:t>
            </a:r>
            <a:endParaRPr kumimoji="0" lang="en-GB" sz="1000" b="0" i="0" u="none" strike="noStrike" kern="1200" cap="none" spc="0" normalizeH="0" baseline="0" noProof="0" dirty="0">
              <a:ln>
                <a:noFill/>
              </a:ln>
              <a:solidFill>
                <a:sysClr val="windowText" lastClr="000000"/>
              </a:solidFill>
              <a:effectLst/>
              <a:uLnTx/>
              <a:uFillTx/>
              <a:latin typeface="Arial" panose="020B0604020202020204" pitchFamily="34" charset="0"/>
              <a:ea typeface="+mn-ea"/>
              <a:cs typeface="Arial" panose="020B0604020202020204" pitchFamily="34" charset="0"/>
            </a:endParaRPr>
          </a:p>
          <a:p>
            <a:pPr lvl="0" algn="just">
              <a:spcBef>
                <a:spcPts val="0"/>
              </a:spcBef>
              <a:defRPr/>
            </a:pPr>
            <a:r>
              <a:rPr lang="de-DE" sz="1000" dirty="0">
                <a:solidFill>
                  <a:sysClr val="windowText" lastClr="000000"/>
                </a:solidFill>
              </a:rPr>
              <a:t>Der Finanzierungsbedarf und die Finanzierungsstruktur des Projekts sind in der folgenden Tabelle dargestellt.</a:t>
            </a:r>
            <a:endParaRPr kumimoji="0" lang="en-GB" sz="1100" b="0" i="0" u="none" strike="noStrike" kern="1200" cap="none" spc="0" normalizeH="0" baseline="0" noProof="0" dirty="0">
              <a:ln>
                <a:noFill/>
              </a:ln>
              <a:solidFill>
                <a:sysClr val="windowText" lastClr="000000"/>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300"/>
              </a:spcBef>
              <a:spcAft>
                <a:spcPts val="300"/>
              </a:spcAft>
              <a:buClrTx/>
              <a:buSzTx/>
              <a:buFont typeface="Arial" panose="020B0604020202020204" pitchFamily="34" charset="0"/>
              <a:buNone/>
              <a:tabLst/>
              <a:defRPr/>
            </a:pPr>
            <a:endParaRPr kumimoji="0" lang="en-GB" sz="1100" b="0" i="0" u="none" strike="noStrike" kern="1200" cap="none" spc="0" normalizeH="0" baseline="0" noProof="0" dirty="0">
              <a:ln>
                <a:noFill/>
              </a:ln>
              <a:solidFill>
                <a:sysClr val="windowText" lastClr="000000"/>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300"/>
              </a:spcBef>
              <a:spcAft>
                <a:spcPts val="300"/>
              </a:spcAft>
              <a:buClrTx/>
              <a:buSzTx/>
              <a:buFont typeface="Arial" panose="020B0604020202020204" pitchFamily="34" charset="0"/>
              <a:buNone/>
              <a:tabLst/>
              <a:defRPr/>
            </a:pPr>
            <a:endParaRPr kumimoji="0" lang="en-GB" sz="1100" b="0" i="0" u="none" strike="noStrike" kern="1200" cap="none" spc="0" normalizeH="0" baseline="0" noProof="0" dirty="0">
              <a:ln>
                <a:noFill/>
              </a:ln>
              <a:solidFill>
                <a:sysClr val="windowText" lastClr="000000"/>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300"/>
              </a:spcBef>
              <a:spcAft>
                <a:spcPts val="300"/>
              </a:spcAft>
              <a:buClrTx/>
              <a:buSzTx/>
              <a:buFont typeface="Arial" panose="020B0604020202020204" pitchFamily="34" charset="0"/>
              <a:buNone/>
              <a:tabLst/>
              <a:defRPr/>
            </a:pPr>
            <a:endParaRPr kumimoji="0" lang="en-GB" sz="1100" b="0" i="0" u="none" strike="noStrike" kern="1200" cap="none" spc="0" normalizeH="0" baseline="0" noProof="0" dirty="0">
              <a:ln>
                <a:noFill/>
              </a:ln>
              <a:solidFill>
                <a:sysClr val="windowText" lastClr="000000"/>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300"/>
              </a:spcBef>
              <a:spcAft>
                <a:spcPts val="300"/>
              </a:spcAft>
              <a:buClrTx/>
              <a:buSzTx/>
              <a:buFont typeface="Arial" panose="020B0604020202020204" pitchFamily="34" charset="0"/>
              <a:buNone/>
              <a:tabLst/>
              <a:defRPr/>
            </a:pPr>
            <a:endParaRPr kumimoji="0" lang="en-GB" sz="1100" b="0" i="0" u="none" strike="noStrike" kern="1200" cap="none" spc="0" normalizeH="0" baseline="0" noProof="0" dirty="0">
              <a:ln>
                <a:noFill/>
              </a:ln>
              <a:solidFill>
                <a:sysClr val="windowText" lastClr="000000"/>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300"/>
              </a:spcBef>
              <a:spcAft>
                <a:spcPts val="300"/>
              </a:spcAft>
              <a:buClrTx/>
              <a:buSzTx/>
              <a:buFont typeface="Arial" panose="020B0604020202020204" pitchFamily="34" charset="0"/>
              <a:buNone/>
              <a:tabLst/>
              <a:defRPr/>
            </a:pPr>
            <a:endParaRPr kumimoji="0" lang="en-GB" sz="1100" b="0" i="0" u="none" strike="noStrike" kern="1200" cap="none" spc="0" normalizeH="0" baseline="0" noProof="0" dirty="0">
              <a:ln>
                <a:noFill/>
              </a:ln>
              <a:solidFill>
                <a:sysClr val="windowText" lastClr="000000"/>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300"/>
              </a:spcBef>
              <a:spcAft>
                <a:spcPts val="300"/>
              </a:spcAft>
              <a:buClrTx/>
              <a:buSzTx/>
              <a:buFont typeface="Arial" panose="020B0604020202020204" pitchFamily="34" charset="0"/>
              <a:buNone/>
              <a:tabLst/>
              <a:defRPr/>
            </a:pPr>
            <a:endParaRPr kumimoji="0" lang="en-GB" sz="1100" b="0" i="0" u="none" strike="noStrike" kern="1200" cap="none" spc="0" normalizeH="0" baseline="0" noProof="0" dirty="0">
              <a:ln>
                <a:noFill/>
              </a:ln>
              <a:solidFill>
                <a:sysClr val="windowText" lastClr="000000"/>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300"/>
              </a:spcBef>
              <a:spcAft>
                <a:spcPts val="300"/>
              </a:spcAft>
              <a:buClrTx/>
              <a:buSzTx/>
              <a:buFont typeface="Arial" panose="020B0604020202020204" pitchFamily="34" charset="0"/>
              <a:buNone/>
              <a:tabLst/>
              <a:defRPr/>
            </a:pPr>
            <a:endParaRPr kumimoji="0" lang="en-GB" sz="1100" b="0" i="0" u="none" strike="noStrike" kern="1200" cap="none" spc="0" normalizeH="0" baseline="0" noProof="0" dirty="0">
              <a:ln>
                <a:noFill/>
              </a:ln>
              <a:solidFill>
                <a:sysClr val="windowText" lastClr="000000"/>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300"/>
              </a:spcBef>
              <a:spcAft>
                <a:spcPts val="300"/>
              </a:spcAft>
              <a:buClrTx/>
              <a:buSzTx/>
              <a:buFont typeface="Arial" panose="020B0604020202020204" pitchFamily="34" charset="0"/>
              <a:buNone/>
              <a:tabLst/>
              <a:defRPr/>
            </a:pPr>
            <a:endParaRPr kumimoji="0" lang="en-GB" sz="1100" b="0" i="0" u="none" strike="noStrike" kern="1200" cap="none" spc="0" normalizeH="0" baseline="0" noProof="0" dirty="0">
              <a:ln>
                <a:noFill/>
              </a:ln>
              <a:solidFill>
                <a:sysClr val="windowText" lastClr="000000"/>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300"/>
              </a:spcBef>
              <a:spcAft>
                <a:spcPts val="300"/>
              </a:spcAft>
              <a:buClrTx/>
              <a:buSzTx/>
              <a:buFont typeface="Arial" panose="020B0604020202020204" pitchFamily="34" charset="0"/>
              <a:buNone/>
              <a:tabLst/>
              <a:defRPr/>
            </a:pPr>
            <a:endParaRPr kumimoji="0" lang="en-GB" sz="1100" b="0" i="0" u="none" strike="noStrike" kern="1200" cap="none" spc="0" normalizeH="0" baseline="0" noProof="0" dirty="0">
              <a:ln>
                <a:noFill/>
              </a:ln>
              <a:solidFill>
                <a:sysClr val="windowText" lastClr="000000"/>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300"/>
              </a:spcBef>
              <a:spcAft>
                <a:spcPts val="300"/>
              </a:spcAft>
              <a:buClrTx/>
              <a:buSzTx/>
              <a:buFont typeface="Arial" panose="020B0604020202020204" pitchFamily="34" charset="0"/>
              <a:buNone/>
              <a:tabLst/>
              <a:defRPr/>
            </a:pPr>
            <a:endParaRPr kumimoji="0" lang="en-GB" sz="1100" b="0" i="0" u="none" strike="noStrike" kern="1200" cap="none" spc="0" normalizeH="0" baseline="0" noProof="0" dirty="0">
              <a:ln>
                <a:noFill/>
              </a:ln>
              <a:solidFill>
                <a:sysClr val="windowText" lastClr="000000"/>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300"/>
              </a:spcBef>
              <a:spcAft>
                <a:spcPts val="300"/>
              </a:spcAft>
              <a:buClrTx/>
              <a:buSzTx/>
              <a:buFont typeface="Arial" panose="020B0604020202020204" pitchFamily="34" charset="0"/>
              <a:buNone/>
              <a:tabLst/>
              <a:defRPr/>
            </a:pPr>
            <a:endParaRPr kumimoji="0" lang="en-GB" sz="1100" b="0" i="0" u="none" strike="noStrike" kern="1200" cap="none" spc="0" normalizeH="0" baseline="0" noProof="0" dirty="0">
              <a:ln>
                <a:noFill/>
              </a:ln>
              <a:solidFill>
                <a:sysClr val="windowText" lastClr="000000"/>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300"/>
              </a:spcBef>
              <a:spcAft>
                <a:spcPts val="300"/>
              </a:spcAft>
              <a:buClrTx/>
              <a:buSzTx/>
              <a:buFont typeface="Arial" panose="020B0604020202020204" pitchFamily="34" charset="0"/>
              <a:buNone/>
              <a:tabLst/>
              <a:defRPr/>
            </a:pPr>
            <a:endParaRPr kumimoji="0" lang="en-GB" sz="1100" b="0" i="0" u="none" strike="noStrike" kern="1200" cap="none" spc="0" normalizeH="0" baseline="0" noProof="0" dirty="0">
              <a:ln>
                <a:noFill/>
              </a:ln>
              <a:solidFill>
                <a:sysClr val="windowText" lastClr="000000"/>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300"/>
              </a:spcBef>
              <a:spcAft>
                <a:spcPts val="300"/>
              </a:spcAft>
              <a:buClrTx/>
              <a:buSzTx/>
              <a:buFont typeface="Arial" panose="020B0604020202020204" pitchFamily="34" charset="0"/>
              <a:buNone/>
              <a:tabLst/>
              <a:defRPr/>
            </a:pPr>
            <a:endParaRPr kumimoji="0" lang="en-GB" sz="1100" b="0" i="0" u="none" strike="noStrike" kern="1200" cap="none" spc="0" normalizeH="0" baseline="0" noProof="0" dirty="0">
              <a:ln>
                <a:noFill/>
              </a:ln>
              <a:solidFill>
                <a:sysClr val="windowText" lastClr="000000"/>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300"/>
              </a:spcBef>
              <a:spcAft>
                <a:spcPts val="300"/>
              </a:spcAft>
              <a:buClrTx/>
              <a:buSzTx/>
              <a:buFont typeface="Arial" panose="020B0604020202020204" pitchFamily="34" charset="0"/>
              <a:buNone/>
              <a:tabLst/>
              <a:defRPr/>
            </a:pPr>
            <a:endParaRPr kumimoji="0" lang="en-GB" sz="1100" b="0" i="0" u="none" strike="noStrike" kern="1200" cap="none" spc="0" normalizeH="0" baseline="0" noProof="0" dirty="0">
              <a:ln>
                <a:noFill/>
              </a:ln>
              <a:solidFill>
                <a:sysClr val="windowText" lastClr="000000"/>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300"/>
              </a:spcBef>
              <a:spcAft>
                <a:spcPts val="300"/>
              </a:spcAft>
              <a:buClrTx/>
              <a:buSzTx/>
              <a:buFont typeface="Arial" panose="020B0604020202020204" pitchFamily="34" charset="0"/>
              <a:buNone/>
              <a:tabLst/>
              <a:defRPr/>
            </a:pPr>
            <a:endParaRPr kumimoji="0" lang="en-GB" sz="1100" b="0" i="0" u="none" strike="noStrike" kern="1200" cap="none" spc="0" normalizeH="0" baseline="0" noProof="0" dirty="0">
              <a:ln>
                <a:noFill/>
              </a:ln>
              <a:solidFill>
                <a:sysClr val="windowText" lastClr="000000"/>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300"/>
              </a:spcBef>
              <a:spcAft>
                <a:spcPts val="300"/>
              </a:spcAft>
              <a:buClrTx/>
              <a:buSzTx/>
              <a:buFont typeface="Arial" panose="020B0604020202020204" pitchFamily="34" charset="0"/>
              <a:buNone/>
              <a:tabLst/>
              <a:defRPr/>
            </a:pPr>
            <a:endParaRPr kumimoji="0" lang="en-GB" sz="1100" b="0" i="0" u="none" strike="noStrike" kern="1200" cap="none" spc="0" normalizeH="0" baseline="0" noProof="0" dirty="0">
              <a:ln>
                <a:noFill/>
              </a:ln>
              <a:solidFill>
                <a:sysClr val="windowText" lastClr="000000"/>
              </a:solidFill>
              <a:effectLst/>
              <a:uLnTx/>
              <a:uFillTx/>
              <a:latin typeface="Arial" panose="020B0604020202020204" pitchFamily="34" charset="0"/>
              <a:ea typeface="+mn-ea"/>
              <a:cs typeface="Arial" panose="020B0604020202020204" pitchFamily="34" charset="0"/>
            </a:endParaRPr>
          </a:p>
        </p:txBody>
      </p:sp>
      <p:graphicFrame>
        <p:nvGraphicFramePr>
          <p:cNvPr id="11" name="Tabela 1"/>
          <p:cNvGraphicFramePr>
            <a:graphicFrameLocks noGrp="1"/>
          </p:cNvGraphicFramePr>
          <p:nvPr>
            <p:extLst>
              <p:ext uri="{D42A27DB-BD31-4B8C-83A1-F6EECF244321}">
                <p14:modId xmlns:p14="http://schemas.microsoft.com/office/powerpoint/2010/main" val="3148166117"/>
              </p:ext>
            </p:extLst>
          </p:nvPr>
        </p:nvGraphicFramePr>
        <p:xfrm>
          <a:off x="640032" y="3662688"/>
          <a:ext cx="9359896" cy="1577495"/>
        </p:xfrm>
        <a:graphic>
          <a:graphicData uri="http://schemas.openxmlformats.org/drawingml/2006/table">
            <a:tbl>
              <a:tblPr/>
              <a:tblGrid>
                <a:gridCol w="2032000">
                  <a:extLst>
                    <a:ext uri="{9D8B030D-6E8A-4147-A177-3AD203B41FA5}">
                      <a16:colId xmlns:a16="http://schemas.microsoft.com/office/drawing/2014/main" val="20000"/>
                    </a:ext>
                  </a:extLst>
                </a:gridCol>
                <a:gridCol w="610658">
                  <a:extLst>
                    <a:ext uri="{9D8B030D-6E8A-4147-A177-3AD203B41FA5}">
                      <a16:colId xmlns:a16="http://schemas.microsoft.com/office/drawing/2014/main" val="20001"/>
                    </a:ext>
                  </a:extLst>
                </a:gridCol>
                <a:gridCol w="610658">
                  <a:extLst>
                    <a:ext uri="{9D8B030D-6E8A-4147-A177-3AD203B41FA5}">
                      <a16:colId xmlns:a16="http://schemas.microsoft.com/office/drawing/2014/main" val="20002"/>
                    </a:ext>
                  </a:extLst>
                </a:gridCol>
                <a:gridCol w="610658">
                  <a:extLst>
                    <a:ext uri="{9D8B030D-6E8A-4147-A177-3AD203B41FA5}">
                      <a16:colId xmlns:a16="http://schemas.microsoft.com/office/drawing/2014/main" val="20003"/>
                    </a:ext>
                  </a:extLst>
                </a:gridCol>
                <a:gridCol w="610658">
                  <a:extLst>
                    <a:ext uri="{9D8B030D-6E8A-4147-A177-3AD203B41FA5}">
                      <a16:colId xmlns:a16="http://schemas.microsoft.com/office/drawing/2014/main" val="20004"/>
                    </a:ext>
                  </a:extLst>
                </a:gridCol>
                <a:gridCol w="610658">
                  <a:extLst>
                    <a:ext uri="{9D8B030D-6E8A-4147-A177-3AD203B41FA5}">
                      <a16:colId xmlns:a16="http://schemas.microsoft.com/office/drawing/2014/main" val="20005"/>
                    </a:ext>
                  </a:extLst>
                </a:gridCol>
                <a:gridCol w="610658">
                  <a:extLst>
                    <a:ext uri="{9D8B030D-6E8A-4147-A177-3AD203B41FA5}">
                      <a16:colId xmlns:a16="http://schemas.microsoft.com/office/drawing/2014/main" val="20006"/>
                    </a:ext>
                  </a:extLst>
                </a:gridCol>
                <a:gridCol w="610658">
                  <a:extLst>
                    <a:ext uri="{9D8B030D-6E8A-4147-A177-3AD203B41FA5}">
                      <a16:colId xmlns:a16="http://schemas.microsoft.com/office/drawing/2014/main" val="20007"/>
                    </a:ext>
                  </a:extLst>
                </a:gridCol>
                <a:gridCol w="610658">
                  <a:extLst>
                    <a:ext uri="{9D8B030D-6E8A-4147-A177-3AD203B41FA5}">
                      <a16:colId xmlns:a16="http://schemas.microsoft.com/office/drawing/2014/main" val="20008"/>
                    </a:ext>
                  </a:extLst>
                </a:gridCol>
                <a:gridCol w="610658">
                  <a:extLst>
                    <a:ext uri="{9D8B030D-6E8A-4147-A177-3AD203B41FA5}">
                      <a16:colId xmlns:a16="http://schemas.microsoft.com/office/drawing/2014/main" val="20009"/>
                    </a:ext>
                  </a:extLst>
                </a:gridCol>
                <a:gridCol w="610658">
                  <a:extLst>
                    <a:ext uri="{9D8B030D-6E8A-4147-A177-3AD203B41FA5}">
                      <a16:colId xmlns:a16="http://schemas.microsoft.com/office/drawing/2014/main" val="20010"/>
                    </a:ext>
                  </a:extLst>
                </a:gridCol>
                <a:gridCol w="610658">
                  <a:extLst>
                    <a:ext uri="{9D8B030D-6E8A-4147-A177-3AD203B41FA5}">
                      <a16:colId xmlns:a16="http://schemas.microsoft.com/office/drawing/2014/main" val="20011"/>
                    </a:ext>
                  </a:extLst>
                </a:gridCol>
                <a:gridCol w="610658">
                  <a:extLst>
                    <a:ext uri="{9D8B030D-6E8A-4147-A177-3AD203B41FA5}">
                      <a16:colId xmlns:a16="http://schemas.microsoft.com/office/drawing/2014/main" val="20012"/>
                    </a:ext>
                  </a:extLst>
                </a:gridCol>
              </a:tblGrid>
              <a:tr h="315499">
                <a:tc rowSpan="2">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ctr" fontAlgn="b"/>
                      <a:endParaRPr lang="en-US" sz="800" b="1" i="0" u="none" strike="noStrike" dirty="0">
                        <a:solidFill>
                          <a:schemeClr val="bg1"/>
                        </a:solidFill>
                        <a:effectLst/>
                        <a:latin typeface="Arial" panose="020B0604020202020204" pitchFamily="34" charset="0"/>
                        <a:cs typeface="Arial" panose="020B0604020202020204" pitchFamily="34" charset="0"/>
                      </a:endParaRPr>
                    </a:p>
                  </a:txBody>
                  <a:tcPr marL="72000" marR="72000" marT="2856"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Text" lastClr="000000"/>
                    </a:solidFill>
                  </a:tcPr>
                </a:tc>
                <a:tc gridSpan="4">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ctr" fontAlgn="b"/>
                      <a:r>
                        <a:rPr lang="en-US" sz="800" b="1" u="none" strike="noStrike" dirty="0">
                          <a:solidFill>
                            <a:schemeClr val="bg1"/>
                          </a:solidFill>
                          <a:effectLst/>
                          <a:latin typeface="Arial" panose="020B0604020202020204" pitchFamily="34" charset="0"/>
                          <a:cs typeface="Arial" panose="020B0604020202020204" pitchFamily="34" charset="0"/>
                        </a:rPr>
                        <a:t>2013</a:t>
                      </a:r>
                      <a:endParaRPr lang="en-US" sz="800" b="1" i="0" u="none" strike="noStrike" dirty="0">
                        <a:solidFill>
                          <a:schemeClr val="bg1"/>
                        </a:solidFill>
                        <a:effectLst/>
                        <a:latin typeface="Arial" panose="020B0604020202020204" pitchFamily="34" charset="0"/>
                        <a:cs typeface="Arial" panose="020B0604020202020204" pitchFamily="34" charset="0"/>
                      </a:endParaRPr>
                    </a:p>
                  </a:txBody>
                  <a:tcPr marL="72000" marR="72000" marT="2856"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Text" lastClr="0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gridSpan="4">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ctr" fontAlgn="b"/>
                      <a:r>
                        <a:rPr lang="en-US" sz="800" b="1" u="none" strike="noStrike" dirty="0">
                          <a:solidFill>
                            <a:schemeClr val="bg1"/>
                          </a:solidFill>
                          <a:effectLst/>
                          <a:latin typeface="Arial" panose="020B0604020202020204" pitchFamily="34" charset="0"/>
                          <a:cs typeface="Arial" panose="020B0604020202020204" pitchFamily="34" charset="0"/>
                        </a:rPr>
                        <a:t>2014</a:t>
                      </a:r>
                      <a:endParaRPr lang="en-US" sz="800" b="1" i="0" u="none" strike="noStrike" dirty="0">
                        <a:solidFill>
                          <a:schemeClr val="bg1"/>
                        </a:solidFill>
                        <a:effectLst/>
                        <a:latin typeface="Arial" panose="020B0604020202020204" pitchFamily="34" charset="0"/>
                        <a:cs typeface="Arial" panose="020B0604020202020204" pitchFamily="34" charset="0"/>
                      </a:endParaRPr>
                    </a:p>
                  </a:txBody>
                  <a:tcPr marL="72000" marR="72000" marT="2856"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Text" lastClr="0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gridSpan="4">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ctr" fontAlgn="b"/>
                      <a:r>
                        <a:rPr lang="en-US" sz="800" b="1" u="none" strike="noStrike" dirty="0">
                          <a:solidFill>
                            <a:schemeClr val="bg1"/>
                          </a:solidFill>
                          <a:effectLst/>
                          <a:latin typeface="Arial" panose="020B0604020202020204" pitchFamily="34" charset="0"/>
                          <a:cs typeface="Arial" panose="020B0604020202020204" pitchFamily="34" charset="0"/>
                        </a:rPr>
                        <a:t>2015</a:t>
                      </a:r>
                      <a:endParaRPr lang="en-US" sz="800" b="1" i="0" u="none" strike="noStrike" dirty="0">
                        <a:solidFill>
                          <a:schemeClr val="bg1"/>
                        </a:solidFill>
                        <a:effectLst/>
                        <a:latin typeface="Arial" panose="020B0604020202020204" pitchFamily="34" charset="0"/>
                        <a:cs typeface="Arial" panose="020B0604020202020204" pitchFamily="34" charset="0"/>
                      </a:endParaRPr>
                    </a:p>
                  </a:txBody>
                  <a:tcPr marL="72000" marR="72000" marT="2856"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Text" lastClr="000000"/>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315499">
                <a:tc vMerge="1">
                  <a:txBody>
                    <a:bodyPr/>
                    <a:lstStyle/>
                    <a:p>
                      <a:pPr algn="l" fontAlgn="b"/>
                      <a:endParaRPr lang="en-US" sz="900" b="1" i="0" u="none" strike="noStrike" dirty="0">
                        <a:solidFill>
                          <a:schemeClr val="bg1"/>
                        </a:solidFill>
                        <a:effectLst/>
                        <a:latin typeface="Calibri"/>
                      </a:endParaRPr>
                    </a:p>
                  </a:txBody>
                  <a:tcPr marL="2856" marR="2856" marT="2856" marB="0" anchor="ctr">
                    <a:solidFill>
                      <a:srgbClr val="002060"/>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ctr" fontAlgn="b"/>
                      <a:r>
                        <a:rPr lang="en-US" sz="800" b="1" u="none" strike="noStrike" dirty="0">
                          <a:solidFill>
                            <a:schemeClr val="bg1"/>
                          </a:solidFill>
                          <a:effectLst/>
                          <a:latin typeface="Arial" panose="020B0604020202020204" pitchFamily="34" charset="0"/>
                          <a:cs typeface="Arial" panose="020B0604020202020204" pitchFamily="34" charset="0"/>
                        </a:rPr>
                        <a:t>Q1</a:t>
                      </a:r>
                      <a:endParaRPr lang="en-US" sz="800" b="1" i="0" u="none" strike="noStrike" dirty="0">
                        <a:solidFill>
                          <a:schemeClr val="bg1"/>
                        </a:solidFill>
                        <a:effectLst/>
                        <a:latin typeface="Arial" panose="020B0604020202020204" pitchFamily="34" charset="0"/>
                        <a:cs typeface="Arial" panose="020B0604020202020204" pitchFamily="34" charset="0"/>
                      </a:endParaRPr>
                    </a:p>
                  </a:txBody>
                  <a:tcPr marL="72000" marR="72000" marT="2856"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Text" lastClr="000000"/>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ctr" fontAlgn="b"/>
                      <a:r>
                        <a:rPr lang="en-US" sz="800" b="1" u="none" strike="noStrike" dirty="0">
                          <a:solidFill>
                            <a:schemeClr val="bg1"/>
                          </a:solidFill>
                          <a:effectLst/>
                          <a:latin typeface="Arial" panose="020B0604020202020204" pitchFamily="34" charset="0"/>
                          <a:cs typeface="Arial" panose="020B0604020202020204" pitchFamily="34" charset="0"/>
                        </a:rPr>
                        <a:t>Q2</a:t>
                      </a:r>
                      <a:endParaRPr lang="en-US" sz="800" b="1" i="0" u="none" strike="noStrike" dirty="0">
                        <a:solidFill>
                          <a:schemeClr val="bg1"/>
                        </a:solidFill>
                        <a:effectLst/>
                        <a:latin typeface="Arial" panose="020B0604020202020204" pitchFamily="34" charset="0"/>
                        <a:cs typeface="Arial" panose="020B0604020202020204" pitchFamily="34" charset="0"/>
                      </a:endParaRPr>
                    </a:p>
                  </a:txBody>
                  <a:tcPr marL="72000" marR="72000" marT="2856"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Text" lastClr="000000"/>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ctr" fontAlgn="b"/>
                      <a:r>
                        <a:rPr lang="en-US" sz="800" b="1" u="none" strike="noStrike" dirty="0">
                          <a:solidFill>
                            <a:schemeClr val="bg1"/>
                          </a:solidFill>
                          <a:effectLst/>
                          <a:latin typeface="Arial" panose="020B0604020202020204" pitchFamily="34" charset="0"/>
                          <a:cs typeface="Arial" panose="020B0604020202020204" pitchFamily="34" charset="0"/>
                        </a:rPr>
                        <a:t>Q3</a:t>
                      </a:r>
                      <a:endParaRPr lang="en-US" sz="800" b="1" i="0" u="none" strike="noStrike" dirty="0">
                        <a:solidFill>
                          <a:schemeClr val="bg1"/>
                        </a:solidFill>
                        <a:effectLst/>
                        <a:latin typeface="Arial" panose="020B0604020202020204" pitchFamily="34" charset="0"/>
                        <a:cs typeface="Arial" panose="020B0604020202020204" pitchFamily="34" charset="0"/>
                      </a:endParaRPr>
                    </a:p>
                  </a:txBody>
                  <a:tcPr marL="72000" marR="72000" marT="2856"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Text" lastClr="000000"/>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ctr" fontAlgn="b"/>
                      <a:r>
                        <a:rPr lang="en-US" sz="800" b="1" u="none" strike="noStrike" dirty="0">
                          <a:solidFill>
                            <a:schemeClr val="bg1"/>
                          </a:solidFill>
                          <a:effectLst/>
                          <a:latin typeface="Arial" panose="020B0604020202020204" pitchFamily="34" charset="0"/>
                          <a:cs typeface="Arial" panose="020B0604020202020204" pitchFamily="34" charset="0"/>
                        </a:rPr>
                        <a:t>Q4</a:t>
                      </a:r>
                      <a:endParaRPr lang="en-US" sz="800" b="1" i="0" u="none" strike="noStrike" dirty="0">
                        <a:solidFill>
                          <a:schemeClr val="bg1"/>
                        </a:solidFill>
                        <a:effectLst/>
                        <a:latin typeface="Arial" panose="020B0604020202020204" pitchFamily="34" charset="0"/>
                        <a:cs typeface="Arial" panose="020B0604020202020204" pitchFamily="34" charset="0"/>
                      </a:endParaRPr>
                    </a:p>
                  </a:txBody>
                  <a:tcPr marL="72000" marR="72000" marT="2856"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Text" lastClr="000000"/>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ctr" fontAlgn="b"/>
                      <a:r>
                        <a:rPr lang="en-US" sz="800" b="1" u="none" strike="noStrike" dirty="0">
                          <a:solidFill>
                            <a:schemeClr val="bg1"/>
                          </a:solidFill>
                          <a:effectLst/>
                          <a:latin typeface="Arial" panose="020B0604020202020204" pitchFamily="34" charset="0"/>
                          <a:cs typeface="Arial" panose="020B0604020202020204" pitchFamily="34" charset="0"/>
                        </a:rPr>
                        <a:t>Q1</a:t>
                      </a:r>
                      <a:endParaRPr lang="en-US" sz="800" b="1" i="0" u="none" strike="noStrike" dirty="0">
                        <a:solidFill>
                          <a:schemeClr val="bg1"/>
                        </a:solidFill>
                        <a:effectLst/>
                        <a:latin typeface="Arial" panose="020B0604020202020204" pitchFamily="34" charset="0"/>
                        <a:cs typeface="Arial" panose="020B0604020202020204" pitchFamily="34" charset="0"/>
                      </a:endParaRPr>
                    </a:p>
                  </a:txBody>
                  <a:tcPr marL="72000" marR="72000" marT="2856"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Text" lastClr="000000"/>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ctr" fontAlgn="b"/>
                      <a:r>
                        <a:rPr lang="en-US" sz="800" b="1" u="none" strike="noStrike" dirty="0">
                          <a:solidFill>
                            <a:schemeClr val="bg1"/>
                          </a:solidFill>
                          <a:effectLst/>
                          <a:latin typeface="Arial" panose="020B0604020202020204" pitchFamily="34" charset="0"/>
                          <a:cs typeface="Arial" panose="020B0604020202020204" pitchFamily="34" charset="0"/>
                        </a:rPr>
                        <a:t>Q2</a:t>
                      </a:r>
                      <a:endParaRPr lang="en-US" sz="800" b="1" i="0" u="none" strike="noStrike" dirty="0">
                        <a:solidFill>
                          <a:schemeClr val="bg1"/>
                        </a:solidFill>
                        <a:effectLst/>
                        <a:latin typeface="Arial" panose="020B0604020202020204" pitchFamily="34" charset="0"/>
                        <a:cs typeface="Arial" panose="020B0604020202020204" pitchFamily="34" charset="0"/>
                      </a:endParaRPr>
                    </a:p>
                  </a:txBody>
                  <a:tcPr marL="72000" marR="72000" marT="2856"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Text" lastClr="000000"/>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ctr" fontAlgn="b"/>
                      <a:r>
                        <a:rPr lang="en-US" sz="800" b="1" u="none" strike="noStrike" dirty="0">
                          <a:solidFill>
                            <a:schemeClr val="bg1"/>
                          </a:solidFill>
                          <a:effectLst/>
                          <a:latin typeface="Arial" panose="020B0604020202020204" pitchFamily="34" charset="0"/>
                          <a:cs typeface="Arial" panose="020B0604020202020204" pitchFamily="34" charset="0"/>
                        </a:rPr>
                        <a:t>Q3</a:t>
                      </a:r>
                      <a:endParaRPr lang="en-US" sz="800" b="1" i="0" u="none" strike="noStrike" dirty="0">
                        <a:solidFill>
                          <a:schemeClr val="bg1"/>
                        </a:solidFill>
                        <a:effectLst/>
                        <a:latin typeface="Arial" panose="020B0604020202020204" pitchFamily="34" charset="0"/>
                        <a:cs typeface="Arial" panose="020B0604020202020204" pitchFamily="34" charset="0"/>
                      </a:endParaRPr>
                    </a:p>
                  </a:txBody>
                  <a:tcPr marL="72000" marR="72000" marT="2856"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Text" lastClr="000000"/>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ctr" fontAlgn="b"/>
                      <a:r>
                        <a:rPr lang="en-US" sz="800" b="1" u="none" strike="noStrike" dirty="0">
                          <a:solidFill>
                            <a:schemeClr val="bg1"/>
                          </a:solidFill>
                          <a:effectLst/>
                          <a:latin typeface="Arial" panose="020B0604020202020204" pitchFamily="34" charset="0"/>
                          <a:cs typeface="Arial" panose="020B0604020202020204" pitchFamily="34" charset="0"/>
                        </a:rPr>
                        <a:t>Q4</a:t>
                      </a:r>
                      <a:endParaRPr lang="en-US" sz="800" b="1" i="0" u="none" strike="noStrike" dirty="0">
                        <a:solidFill>
                          <a:schemeClr val="bg1"/>
                        </a:solidFill>
                        <a:effectLst/>
                        <a:latin typeface="Arial" panose="020B0604020202020204" pitchFamily="34" charset="0"/>
                        <a:cs typeface="Arial" panose="020B0604020202020204" pitchFamily="34" charset="0"/>
                      </a:endParaRPr>
                    </a:p>
                  </a:txBody>
                  <a:tcPr marL="72000" marR="72000" marT="2856"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Text" lastClr="000000"/>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ctr" fontAlgn="b"/>
                      <a:r>
                        <a:rPr lang="en-US" sz="800" b="1" u="none" strike="noStrike" dirty="0">
                          <a:solidFill>
                            <a:schemeClr val="bg1"/>
                          </a:solidFill>
                          <a:effectLst/>
                          <a:latin typeface="Arial" panose="020B0604020202020204" pitchFamily="34" charset="0"/>
                          <a:cs typeface="Arial" panose="020B0604020202020204" pitchFamily="34" charset="0"/>
                        </a:rPr>
                        <a:t>Q1</a:t>
                      </a:r>
                      <a:endParaRPr lang="en-US" sz="800" b="1" i="0" u="none" strike="noStrike" dirty="0">
                        <a:solidFill>
                          <a:schemeClr val="bg1"/>
                        </a:solidFill>
                        <a:effectLst/>
                        <a:latin typeface="Arial" panose="020B0604020202020204" pitchFamily="34" charset="0"/>
                        <a:cs typeface="Arial" panose="020B0604020202020204" pitchFamily="34" charset="0"/>
                      </a:endParaRPr>
                    </a:p>
                  </a:txBody>
                  <a:tcPr marL="72000" marR="72000" marT="2856"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Text" lastClr="000000"/>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ctr" fontAlgn="b"/>
                      <a:r>
                        <a:rPr lang="en-US" sz="800" b="1" u="none" strike="noStrike" dirty="0">
                          <a:solidFill>
                            <a:schemeClr val="bg1"/>
                          </a:solidFill>
                          <a:effectLst/>
                          <a:latin typeface="Arial" panose="020B0604020202020204" pitchFamily="34" charset="0"/>
                          <a:cs typeface="Arial" panose="020B0604020202020204" pitchFamily="34" charset="0"/>
                        </a:rPr>
                        <a:t>Q2</a:t>
                      </a:r>
                      <a:endParaRPr lang="en-US" sz="800" b="1" i="0" u="none" strike="noStrike" dirty="0">
                        <a:solidFill>
                          <a:schemeClr val="bg1"/>
                        </a:solidFill>
                        <a:effectLst/>
                        <a:latin typeface="Arial" panose="020B0604020202020204" pitchFamily="34" charset="0"/>
                        <a:cs typeface="Arial" panose="020B0604020202020204" pitchFamily="34" charset="0"/>
                      </a:endParaRPr>
                    </a:p>
                  </a:txBody>
                  <a:tcPr marL="72000" marR="72000" marT="2856"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Text" lastClr="000000"/>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ctr" fontAlgn="b"/>
                      <a:r>
                        <a:rPr lang="en-US" sz="800" b="1" u="none" strike="noStrike" dirty="0">
                          <a:solidFill>
                            <a:schemeClr val="bg1"/>
                          </a:solidFill>
                          <a:effectLst/>
                          <a:latin typeface="Arial" panose="020B0604020202020204" pitchFamily="34" charset="0"/>
                          <a:cs typeface="Arial" panose="020B0604020202020204" pitchFamily="34" charset="0"/>
                        </a:rPr>
                        <a:t>Q3</a:t>
                      </a:r>
                      <a:endParaRPr lang="en-US" sz="800" b="1" i="0" u="none" strike="noStrike" dirty="0">
                        <a:solidFill>
                          <a:schemeClr val="bg1"/>
                        </a:solidFill>
                        <a:effectLst/>
                        <a:latin typeface="Arial" panose="020B0604020202020204" pitchFamily="34" charset="0"/>
                        <a:cs typeface="Arial" panose="020B0604020202020204" pitchFamily="34" charset="0"/>
                      </a:endParaRPr>
                    </a:p>
                  </a:txBody>
                  <a:tcPr marL="72000" marR="72000" marT="2856"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Text" lastClr="000000"/>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ctr" fontAlgn="b"/>
                      <a:r>
                        <a:rPr lang="en-US" sz="800" b="1" u="none" strike="noStrike" dirty="0">
                          <a:solidFill>
                            <a:schemeClr val="bg1"/>
                          </a:solidFill>
                          <a:effectLst/>
                          <a:latin typeface="Arial" panose="020B0604020202020204" pitchFamily="34" charset="0"/>
                          <a:cs typeface="Arial" panose="020B0604020202020204" pitchFamily="34" charset="0"/>
                        </a:rPr>
                        <a:t>Q4</a:t>
                      </a:r>
                      <a:endParaRPr lang="en-US" sz="800" b="1" i="0" u="none" strike="noStrike" dirty="0">
                        <a:solidFill>
                          <a:schemeClr val="bg1"/>
                        </a:solidFill>
                        <a:effectLst/>
                        <a:latin typeface="Arial" panose="020B0604020202020204" pitchFamily="34" charset="0"/>
                        <a:cs typeface="Arial" panose="020B0604020202020204" pitchFamily="34" charset="0"/>
                      </a:endParaRPr>
                    </a:p>
                  </a:txBody>
                  <a:tcPr marL="72000" marR="72000" marT="2856"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Text" lastClr="000000"/>
                    </a:solidFill>
                  </a:tcPr>
                </a:tc>
                <a:extLst>
                  <a:ext uri="{0D108BD9-81ED-4DB2-BD59-A6C34878D82A}">
                    <a16:rowId xmlns:a16="http://schemas.microsoft.com/office/drawing/2014/main" val="10001"/>
                  </a:ext>
                </a:extLst>
              </a:tr>
              <a:tr h="315499">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l" fontAlgn="b"/>
                      <a:r>
                        <a:rPr lang="pl-PL" sz="800" b="1" u="none" strike="noStrike" dirty="0">
                          <a:solidFill>
                            <a:schemeClr val="tx1"/>
                          </a:solidFill>
                          <a:effectLst/>
                          <a:latin typeface="Arial" panose="020B0604020202020204" pitchFamily="34" charset="0"/>
                          <a:cs typeface="Arial" panose="020B0604020202020204" pitchFamily="34" charset="0"/>
                        </a:rPr>
                        <a:t>Capital </a:t>
                      </a:r>
                      <a:r>
                        <a:rPr lang="en-US" sz="800" b="1" u="none" strike="noStrike" dirty="0">
                          <a:solidFill>
                            <a:schemeClr val="tx1"/>
                          </a:solidFill>
                          <a:effectLst/>
                          <a:latin typeface="Arial" panose="020B0604020202020204" pitchFamily="34" charset="0"/>
                          <a:cs typeface="Arial" panose="020B0604020202020204" pitchFamily="34" charset="0"/>
                        </a:rPr>
                        <a:t>expenditure</a:t>
                      </a:r>
                      <a:r>
                        <a:rPr lang="pl-PL" sz="800" b="1" u="none" strike="noStrike" dirty="0">
                          <a:solidFill>
                            <a:schemeClr val="tx1"/>
                          </a:solidFill>
                          <a:effectLst/>
                          <a:latin typeface="Arial" panose="020B0604020202020204" pitchFamily="34" charset="0"/>
                          <a:cs typeface="Arial" panose="020B0604020202020204" pitchFamily="34" charset="0"/>
                        </a:rPr>
                        <a:t> [PLN]</a:t>
                      </a:r>
                      <a:endParaRPr lang="en-US" sz="800" b="1" i="0" u="none" strike="noStrike" dirty="0">
                        <a:solidFill>
                          <a:schemeClr val="tx1"/>
                        </a:solidFill>
                        <a:effectLst/>
                        <a:latin typeface="Arial" panose="020B0604020202020204" pitchFamily="34" charset="0"/>
                        <a:cs typeface="Arial" panose="020B0604020202020204" pitchFamily="34" charset="0"/>
                      </a:endParaRPr>
                    </a:p>
                  </a:txBody>
                  <a:tcPr marL="72000" marR="72000" marT="2856"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65000"/>
                      </a:sysClr>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ctr" fontAlgn="b"/>
                      <a:r>
                        <a:rPr lang="pl-PL" sz="800" b="1" i="0" u="none" strike="noStrike" dirty="0">
                          <a:solidFill>
                            <a:schemeClr val="dk1"/>
                          </a:solidFill>
                          <a:effectLst/>
                          <a:latin typeface="Arial" panose="020B0604020202020204" pitchFamily="34" charset="0"/>
                          <a:cs typeface="Arial" panose="020B0604020202020204" pitchFamily="34" charset="0"/>
                        </a:rPr>
                        <a:t>-</a:t>
                      </a:r>
                      <a:endParaRPr lang="en-US" sz="800" b="1" i="0" u="none" strike="noStrike" dirty="0">
                        <a:solidFill>
                          <a:srgbClr val="000000"/>
                        </a:solidFill>
                        <a:effectLst/>
                        <a:latin typeface="Arial" panose="020B0604020202020204" pitchFamily="34" charset="0"/>
                        <a:cs typeface="Arial" panose="020B0604020202020204" pitchFamily="34" charset="0"/>
                      </a:endParaRPr>
                    </a:p>
                  </a:txBody>
                  <a:tcPr marL="72000" marR="72000" marT="2856"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r" fontAlgn="b"/>
                      <a:r>
                        <a:rPr lang="en-US" sz="800" b="1" u="none" strike="noStrike" dirty="0">
                          <a:effectLst/>
                          <a:latin typeface="Arial" panose="020B0604020202020204" pitchFamily="34" charset="0"/>
                          <a:cs typeface="Arial" panose="020B0604020202020204" pitchFamily="34" charset="0"/>
                        </a:rPr>
                        <a:t>56</a:t>
                      </a:r>
                      <a:r>
                        <a:rPr lang="pl-PL" sz="800" b="1" u="none" strike="noStrike" dirty="0">
                          <a:effectLst/>
                          <a:latin typeface="Arial" panose="020B0604020202020204" pitchFamily="34" charset="0"/>
                          <a:cs typeface="Arial" panose="020B0604020202020204" pitchFamily="34" charset="0"/>
                        </a:rPr>
                        <a:t>,</a:t>
                      </a:r>
                      <a:r>
                        <a:rPr lang="en-US" sz="800" b="1" u="none" strike="noStrike" dirty="0">
                          <a:effectLst/>
                          <a:latin typeface="Arial" panose="020B0604020202020204" pitchFamily="34" charset="0"/>
                          <a:cs typeface="Arial" panose="020B0604020202020204" pitchFamily="34" charset="0"/>
                        </a:rPr>
                        <a:t>250</a:t>
                      </a:r>
                      <a:endParaRPr lang="en-US" sz="800" b="1" i="0" u="none" strike="noStrike" dirty="0">
                        <a:solidFill>
                          <a:srgbClr val="000000"/>
                        </a:solidFill>
                        <a:effectLst/>
                        <a:latin typeface="Arial" panose="020B0604020202020204" pitchFamily="34" charset="0"/>
                        <a:cs typeface="Arial" panose="020B0604020202020204" pitchFamily="34" charset="0"/>
                      </a:endParaRPr>
                    </a:p>
                  </a:txBody>
                  <a:tcPr marL="72000" marR="72000" marT="2856"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ctr" fontAlgn="b"/>
                      <a:r>
                        <a:rPr lang="pl-PL" sz="800" b="1" u="none" strike="noStrike" dirty="0">
                          <a:effectLst/>
                          <a:latin typeface="Arial" panose="020B0604020202020204" pitchFamily="34" charset="0"/>
                          <a:cs typeface="Arial" panose="020B0604020202020204" pitchFamily="34" charset="0"/>
                        </a:rPr>
                        <a:t>-</a:t>
                      </a:r>
                      <a:endParaRPr lang="en-US" sz="800" b="1" i="0" u="none" strike="noStrike" dirty="0">
                        <a:solidFill>
                          <a:srgbClr val="000000"/>
                        </a:solidFill>
                        <a:effectLst/>
                        <a:latin typeface="Arial" panose="020B0604020202020204" pitchFamily="34" charset="0"/>
                        <a:cs typeface="Arial" panose="020B0604020202020204" pitchFamily="34" charset="0"/>
                      </a:endParaRPr>
                    </a:p>
                  </a:txBody>
                  <a:tcPr marL="72000" marR="72000" marT="2856"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ctr" fontAlgn="b"/>
                      <a:r>
                        <a:rPr lang="pl-PL" sz="800" b="1" u="none" strike="noStrike" dirty="0">
                          <a:effectLst/>
                          <a:latin typeface="Arial" panose="020B0604020202020204" pitchFamily="34" charset="0"/>
                          <a:cs typeface="Arial" panose="020B0604020202020204" pitchFamily="34" charset="0"/>
                        </a:rPr>
                        <a:t>-</a:t>
                      </a:r>
                      <a:endParaRPr lang="en-US" sz="800" b="1" i="0" u="none" strike="noStrike" dirty="0">
                        <a:solidFill>
                          <a:srgbClr val="000000"/>
                        </a:solidFill>
                        <a:effectLst/>
                        <a:latin typeface="Arial" panose="020B0604020202020204" pitchFamily="34" charset="0"/>
                        <a:cs typeface="Arial" panose="020B0604020202020204" pitchFamily="34" charset="0"/>
                      </a:endParaRPr>
                    </a:p>
                  </a:txBody>
                  <a:tcPr marL="72000" marR="72000" marT="2856"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r" fontAlgn="b"/>
                      <a:r>
                        <a:rPr lang="en-US" sz="800" b="1" u="none" strike="noStrike" dirty="0">
                          <a:effectLst/>
                          <a:latin typeface="Arial" panose="020B0604020202020204" pitchFamily="34" charset="0"/>
                          <a:cs typeface="Arial" panose="020B0604020202020204" pitchFamily="34" charset="0"/>
                        </a:rPr>
                        <a:t>64</a:t>
                      </a:r>
                      <a:r>
                        <a:rPr lang="pl-PL" sz="800" b="1" u="none" strike="noStrike" dirty="0">
                          <a:effectLst/>
                          <a:latin typeface="Arial" panose="020B0604020202020204" pitchFamily="34" charset="0"/>
                          <a:cs typeface="Arial" panose="020B0604020202020204" pitchFamily="34" charset="0"/>
                        </a:rPr>
                        <a:t>,</a:t>
                      </a:r>
                      <a:r>
                        <a:rPr lang="en-US" sz="800" b="1" u="none" strike="noStrike" dirty="0">
                          <a:effectLst/>
                          <a:latin typeface="Arial" panose="020B0604020202020204" pitchFamily="34" charset="0"/>
                          <a:cs typeface="Arial" panose="020B0604020202020204" pitchFamily="34" charset="0"/>
                        </a:rPr>
                        <a:t>000</a:t>
                      </a:r>
                      <a:endParaRPr lang="en-US" sz="800" b="1" i="0" u="none" strike="noStrike" dirty="0">
                        <a:solidFill>
                          <a:srgbClr val="000000"/>
                        </a:solidFill>
                        <a:effectLst/>
                        <a:latin typeface="Arial" panose="020B0604020202020204" pitchFamily="34" charset="0"/>
                        <a:cs typeface="Arial" panose="020B0604020202020204" pitchFamily="34" charset="0"/>
                      </a:endParaRPr>
                    </a:p>
                  </a:txBody>
                  <a:tcPr marL="72000" marR="72000" marT="2856"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r" fontAlgn="b"/>
                      <a:r>
                        <a:rPr lang="en-US" sz="800" b="1" u="none" strike="noStrike" dirty="0">
                          <a:effectLst/>
                          <a:latin typeface="Arial" panose="020B0604020202020204" pitchFamily="34" charset="0"/>
                          <a:cs typeface="Arial" panose="020B0604020202020204" pitchFamily="34" charset="0"/>
                        </a:rPr>
                        <a:t>1</a:t>
                      </a:r>
                      <a:r>
                        <a:rPr lang="pl-PL" sz="800" b="1" u="none" strike="noStrike" dirty="0">
                          <a:effectLst/>
                          <a:latin typeface="Arial" panose="020B0604020202020204" pitchFamily="34" charset="0"/>
                          <a:cs typeface="Arial" panose="020B0604020202020204" pitchFamily="34" charset="0"/>
                        </a:rPr>
                        <a:t>,</a:t>
                      </a:r>
                      <a:r>
                        <a:rPr lang="en-US" sz="800" b="1" u="none" strike="noStrike" dirty="0">
                          <a:effectLst/>
                          <a:latin typeface="Arial" panose="020B0604020202020204" pitchFamily="34" charset="0"/>
                          <a:cs typeface="Arial" panose="020B0604020202020204" pitchFamily="34" charset="0"/>
                        </a:rPr>
                        <a:t>103</a:t>
                      </a:r>
                      <a:r>
                        <a:rPr lang="pl-PL" sz="800" b="1" u="none" strike="noStrike" dirty="0">
                          <a:effectLst/>
                          <a:latin typeface="Arial" panose="020B0604020202020204" pitchFamily="34" charset="0"/>
                          <a:cs typeface="Arial" panose="020B0604020202020204" pitchFamily="34" charset="0"/>
                        </a:rPr>
                        <a:t>,</a:t>
                      </a:r>
                      <a:r>
                        <a:rPr lang="en-US" sz="800" b="1" u="none" strike="noStrike" dirty="0">
                          <a:effectLst/>
                          <a:latin typeface="Arial" panose="020B0604020202020204" pitchFamily="34" charset="0"/>
                          <a:cs typeface="Arial" panose="020B0604020202020204" pitchFamily="34" charset="0"/>
                        </a:rPr>
                        <a:t>280</a:t>
                      </a:r>
                      <a:endParaRPr lang="en-US" sz="800" b="1" i="0" u="none" strike="noStrike" dirty="0">
                        <a:solidFill>
                          <a:srgbClr val="000000"/>
                        </a:solidFill>
                        <a:effectLst/>
                        <a:latin typeface="Arial" panose="020B0604020202020204" pitchFamily="34" charset="0"/>
                        <a:cs typeface="Arial" panose="020B0604020202020204" pitchFamily="34" charset="0"/>
                      </a:endParaRPr>
                    </a:p>
                  </a:txBody>
                  <a:tcPr marL="72000" marR="72000" marT="2856"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r" fontAlgn="b"/>
                      <a:r>
                        <a:rPr lang="en-US" sz="800" b="1" u="none" strike="noStrike" dirty="0">
                          <a:effectLst/>
                          <a:latin typeface="Arial" panose="020B0604020202020204" pitchFamily="34" charset="0"/>
                          <a:cs typeface="Arial" panose="020B0604020202020204" pitchFamily="34" charset="0"/>
                        </a:rPr>
                        <a:t>1</a:t>
                      </a:r>
                      <a:r>
                        <a:rPr lang="pl-PL" sz="800" b="1" u="none" strike="noStrike" dirty="0">
                          <a:effectLst/>
                          <a:latin typeface="Arial" panose="020B0604020202020204" pitchFamily="34" charset="0"/>
                          <a:cs typeface="Arial" panose="020B0604020202020204" pitchFamily="34" charset="0"/>
                        </a:rPr>
                        <a:t>,</a:t>
                      </a:r>
                      <a:r>
                        <a:rPr lang="en-US" sz="800" b="1" u="none" strike="noStrike" dirty="0">
                          <a:effectLst/>
                          <a:latin typeface="Arial" panose="020B0604020202020204" pitchFamily="34" charset="0"/>
                          <a:cs typeface="Arial" panose="020B0604020202020204" pitchFamily="34" charset="0"/>
                        </a:rPr>
                        <a:t>103</a:t>
                      </a:r>
                      <a:r>
                        <a:rPr lang="pl-PL" sz="800" b="1" u="none" strike="noStrike" dirty="0">
                          <a:effectLst/>
                          <a:latin typeface="Arial" panose="020B0604020202020204" pitchFamily="34" charset="0"/>
                          <a:cs typeface="Arial" panose="020B0604020202020204" pitchFamily="34" charset="0"/>
                        </a:rPr>
                        <a:t>,</a:t>
                      </a:r>
                      <a:r>
                        <a:rPr lang="en-US" sz="800" b="1" u="none" strike="noStrike" dirty="0">
                          <a:effectLst/>
                          <a:latin typeface="Arial" panose="020B0604020202020204" pitchFamily="34" charset="0"/>
                          <a:cs typeface="Arial" panose="020B0604020202020204" pitchFamily="34" charset="0"/>
                        </a:rPr>
                        <a:t>280</a:t>
                      </a:r>
                      <a:endParaRPr lang="en-US" sz="800" b="1" i="0" u="none" strike="noStrike" dirty="0">
                        <a:solidFill>
                          <a:srgbClr val="000000"/>
                        </a:solidFill>
                        <a:effectLst/>
                        <a:latin typeface="Arial" panose="020B0604020202020204" pitchFamily="34" charset="0"/>
                        <a:cs typeface="Arial" panose="020B0604020202020204" pitchFamily="34" charset="0"/>
                      </a:endParaRPr>
                    </a:p>
                  </a:txBody>
                  <a:tcPr marL="72000" marR="72000" marT="2856"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r" fontAlgn="b"/>
                      <a:r>
                        <a:rPr lang="en-US" sz="800" b="1" u="none" strike="noStrike" dirty="0">
                          <a:effectLst/>
                          <a:latin typeface="Arial" panose="020B0604020202020204" pitchFamily="34" charset="0"/>
                          <a:cs typeface="Arial" panose="020B0604020202020204" pitchFamily="34" charset="0"/>
                        </a:rPr>
                        <a:t>1</a:t>
                      </a:r>
                      <a:r>
                        <a:rPr lang="pl-PL" sz="800" b="1" u="none" strike="noStrike" dirty="0">
                          <a:effectLst/>
                          <a:latin typeface="Arial" panose="020B0604020202020204" pitchFamily="34" charset="0"/>
                          <a:cs typeface="Arial" panose="020B0604020202020204" pitchFamily="34" charset="0"/>
                        </a:rPr>
                        <a:t>,</a:t>
                      </a:r>
                      <a:r>
                        <a:rPr lang="en-US" sz="800" b="1" u="none" strike="noStrike" dirty="0">
                          <a:effectLst/>
                          <a:latin typeface="Arial" panose="020B0604020202020204" pitchFamily="34" charset="0"/>
                          <a:cs typeface="Arial" panose="020B0604020202020204" pitchFamily="34" charset="0"/>
                        </a:rPr>
                        <a:t>103</a:t>
                      </a:r>
                      <a:r>
                        <a:rPr lang="pl-PL" sz="800" b="1" u="none" strike="noStrike" dirty="0">
                          <a:effectLst/>
                          <a:latin typeface="Arial" panose="020B0604020202020204" pitchFamily="34" charset="0"/>
                          <a:cs typeface="Arial" panose="020B0604020202020204" pitchFamily="34" charset="0"/>
                        </a:rPr>
                        <a:t>,</a:t>
                      </a:r>
                      <a:r>
                        <a:rPr lang="en-US" sz="800" b="1" u="none" strike="noStrike" dirty="0">
                          <a:effectLst/>
                          <a:latin typeface="Arial" panose="020B0604020202020204" pitchFamily="34" charset="0"/>
                          <a:cs typeface="Arial" panose="020B0604020202020204" pitchFamily="34" charset="0"/>
                        </a:rPr>
                        <a:t>280</a:t>
                      </a:r>
                      <a:endParaRPr lang="en-US" sz="800" b="1" i="0" u="none" strike="noStrike" dirty="0">
                        <a:solidFill>
                          <a:srgbClr val="000000"/>
                        </a:solidFill>
                        <a:effectLst/>
                        <a:latin typeface="Arial" panose="020B0604020202020204" pitchFamily="34" charset="0"/>
                        <a:cs typeface="Arial" panose="020B0604020202020204" pitchFamily="34" charset="0"/>
                      </a:endParaRPr>
                    </a:p>
                  </a:txBody>
                  <a:tcPr marL="72000" marR="72000" marT="2856"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r" fontAlgn="b"/>
                      <a:r>
                        <a:rPr lang="en-US" sz="800" b="1" u="none" strike="noStrike" dirty="0">
                          <a:effectLst/>
                          <a:latin typeface="Arial" panose="020B0604020202020204" pitchFamily="34" charset="0"/>
                          <a:cs typeface="Arial" panose="020B0604020202020204" pitchFamily="34" charset="0"/>
                        </a:rPr>
                        <a:t>1</a:t>
                      </a:r>
                      <a:r>
                        <a:rPr lang="pl-PL" sz="800" b="1" u="none" strike="noStrike" dirty="0">
                          <a:effectLst/>
                          <a:latin typeface="Arial" panose="020B0604020202020204" pitchFamily="34" charset="0"/>
                          <a:cs typeface="Arial" panose="020B0604020202020204" pitchFamily="34" charset="0"/>
                        </a:rPr>
                        <a:t>,</a:t>
                      </a:r>
                      <a:r>
                        <a:rPr lang="en-US" sz="800" b="1" u="none" strike="noStrike" dirty="0">
                          <a:effectLst/>
                          <a:latin typeface="Arial" panose="020B0604020202020204" pitchFamily="34" charset="0"/>
                          <a:cs typeface="Arial" panose="020B0604020202020204" pitchFamily="34" charset="0"/>
                        </a:rPr>
                        <a:t>103</a:t>
                      </a:r>
                      <a:r>
                        <a:rPr lang="pl-PL" sz="800" b="1" u="none" strike="noStrike" dirty="0">
                          <a:effectLst/>
                          <a:latin typeface="Arial" panose="020B0604020202020204" pitchFamily="34" charset="0"/>
                          <a:cs typeface="Arial" panose="020B0604020202020204" pitchFamily="34" charset="0"/>
                        </a:rPr>
                        <a:t>,</a:t>
                      </a:r>
                      <a:r>
                        <a:rPr lang="en-US" sz="800" b="1" u="none" strike="noStrike" dirty="0">
                          <a:effectLst/>
                          <a:latin typeface="Arial" panose="020B0604020202020204" pitchFamily="34" charset="0"/>
                          <a:cs typeface="Arial" panose="020B0604020202020204" pitchFamily="34" charset="0"/>
                        </a:rPr>
                        <a:t>280</a:t>
                      </a:r>
                      <a:endParaRPr lang="en-US" sz="800" b="1" i="0" u="none" strike="noStrike" dirty="0">
                        <a:solidFill>
                          <a:srgbClr val="000000"/>
                        </a:solidFill>
                        <a:effectLst/>
                        <a:latin typeface="Arial" panose="020B0604020202020204" pitchFamily="34" charset="0"/>
                        <a:cs typeface="Arial" panose="020B0604020202020204" pitchFamily="34" charset="0"/>
                      </a:endParaRPr>
                    </a:p>
                  </a:txBody>
                  <a:tcPr marL="72000" marR="72000" marT="2856"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r" fontAlgn="b"/>
                      <a:r>
                        <a:rPr lang="en-US" sz="800" b="1" u="none" strike="noStrike" dirty="0">
                          <a:effectLst/>
                          <a:latin typeface="Arial" panose="020B0604020202020204" pitchFamily="34" charset="0"/>
                          <a:cs typeface="Arial" panose="020B0604020202020204" pitchFamily="34" charset="0"/>
                        </a:rPr>
                        <a:t>1</a:t>
                      </a:r>
                      <a:r>
                        <a:rPr lang="pl-PL" sz="800" b="1" u="none" strike="noStrike" dirty="0">
                          <a:effectLst/>
                          <a:latin typeface="Arial" panose="020B0604020202020204" pitchFamily="34" charset="0"/>
                          <a:cs typeface="Arial" panose="020B0604020202020204" pitchFamily="34" charset="0"/>
                        </a:rPr>
                        <a:t>,</a:t>
                      </a:r>
                      <a:r>
                        <a:rPr lang="en-US" sz="800" b="1" u="none" strike="noStrike" dirty="0">
                          <a:effectLst/>
                          <a:latin typeface="Arial" panose="020B0604020202020204" pitchFamily="34" charset="0"/>
                          <a:cs typeface="Arial" panose="020B0604020202020204" pitchFamily="34" charset="0"/>
                        </a:rPr>
                        <a:t>103</a:t>
                      </a:r>
                      <a:r>
                        <a:rPr lang="pl-PL" sz="800" b="1" u="none" strike="noStrike" dirty="0">
                          <a:effectLst/>
                          <a:latin typeface="Arial" panose="020B0604020202020204" pitchFamily="34" charset="0"/>
                          <a:cs typeface="Arial" panose="020B0604020202020204" pitchFamily="34" charset="0"/>
                        </a:rPr>
                        <a:t>,</a:t>
                      </a:r>
                      <a:r>
                        <a:rPr lang="en-US" sz="800" b="1" u="none" strike="noStrike" dirty="0">
                          <a:effectLst/>
                          <a:latin typeface="Arial" panose="020B0604020202020204" pitchFamily="34" charset="0"/>
                          <a:cs typeface="Arial" panose="020B0604020202020204" pitchFamily="34" charset="0"/>
                        </a:rPr>
                        <a:t>280</a:t>
                      </a:r>
                      <a:endParaRPr lang="en-US" sz="800" b="1" i="0" u="none" strike="noStrike" dirty="0">
                        <a:solidFill>
                          <a:srgbClr val="000000"/>
                        </a:solidFill>
                        <a:effectLst/>
                        <a:latin typeface="Arial" panose="020B0604020202020204" pitchFamily="34" charset="0"/>
                        <a:cs typeface="Arial" panose="020B0604020202020204" pitchFamily="34" charset="0"/>
                      </a:endParaRPr>
                    </a:p>
                  </a:txBody>
                  <a:tcPr marL="72000" marR="72000" marT="2856"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r" fontAlgn="b"/>
                      <a:r>
                        <a:rPr lang="en-US" sz="800" b="1" u="none" strike="noStrike" dirty="0">
                          <a:effectLst/>
                          <a:latin typeface="Arial" panose="020B0604020202020204" pitchFamily="34" charset="0"/>
                          <a:cs typeface="Arial" panose="020B0604020202020204" pitchFamily="34" charset="0"/>
                        </a:rPr>
                        <a:t>1</a:t>
                      </a:r>
                      <a:r>
                        <a:rPr lang="pl-PL" sz="800" b="1" u="none" strike="noStrike" dirty="0">
                          <a:effectLst/>
                          <a:latin typeface="Arial" panose="020B0604020202020204" pitchFamily="34" charset="0"/>
                          <a:cs typeface="Arial" panose="020B0604020202020204" pitchFamily="34" charset="0"/>
                        </a:rPr>
                        <a:t>,</a:t>
                      </a:r>
                      <a:r>
                        <a:rPr lang="en-US" sz="800" b="1" u="none" strike="noStrike" dirty="0">
                          <a:effectLst/>
                          <a:latin typeface="Arial" panose="020B0604020202020204" pitchFamily="34" charset="0"/>
                          <a:cs typeface="Arial" panose="020B0604020202020204" pitchFamily="34" charset="0"/>
                        </a:rPr>
                        <a:t>039</a:t>
                      </a:r>
                      <a:r>
                        <a:rPr lang="pl-PL" sz="800" b="1" u="none" strike="noStrike" dirty="0">
                          <a:effectLst/>
                          <a:latin typeface="Arial" panose="020B0604020202020204" pitchFamily="34" charset="0"/>
                          <a:cs typeface="Arial" panose="020B0604020202020204" pitchFamily="34" charset="0"/>
                        </a:rPr>
                        <a:t>,</a:t>
                      </a:r>
                      <a:r>
                        <a:rPr lang="en-US" sz="800" b="1" u="none" strike="noStrike" dirty="0">
                          <a:effectLst/>
                          <a:latin typeface="Arial" panose="020B0604020202020204" pitchFamily="34" charset="0"/>
                          <a:cs typeface="Arial" panose="020B0604020202020204" pitchFamily="34" charset="0"/>
                        </a:rPr>
                        <a:t>280</a:t>
                      </a:r>
                      <a:endParaRPr lang="en-US" sz="800" b="1" i="0" u="none" strike="noStrike" dirty="0">
                        <a:solidFill>
                          <a:srgbClr val="000000"/>
                        </a:solidFill>
                        <a:effectLst/>
                        <a:latin typeface="Arial" panose="020B0604020202020204" pitchFamily="34" charset="0"/>
                        <a:cs typeface="Arial" panose="020B0604020202020204" pitchFamily="34" charset="0"/>
                      </a:endParaRPr>
                    </a:p>
                  </a:txBody>
                  <a:tcPr marL="72000" marR="72000" marT="2856"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ctr" fontAlgn="b"/>
                      <a:r>
                        <a:rPr lang="pl-PL" sz="800" b="1" u="none" strike="noStrike" dirty="0">
                          <a:effectLst/>
                          <a:latin typeface="Arial" panose="020B0604020202020204" pitchFamily="34" charset="0"/>
                          <a:cs typeface="Arial" panose="020B0604020202020204" pitchFamily="34" charset="0"/>
                        </a:rPr>
                        <a:t>-</a:t>
                      </a:r>
                      <a:endParaRPr lang="en-US" sz="800" b="1" i="0" u="none" strike="noStrike" dirty="0">
                        <a:solidFill>
                          <a:srgbClr val="000000"/>
                        </a:solidFill>
                        <a:effectLst/>
                        <a:latin typeface="Arial" panose="020B0604020202020204" pitchFamily="34" charset="0"/>
                        <a:cs typeface="Arial" panose="020B0604020202020204" pitchFamily="34" charset="0"/>
                      </a:endParaRPr>
                    </a:p>
                  </a:txBody>
                  <a:tcPr marL="72000" marR="72000" marT="2856"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extLst>
                  <a:ext uri="{0D108BD9-81ED-4DB2-BD59-A6C34878D82A}">
                    <a16:rowId xmlns:a16="http://schemas.microsoft.com/office/drawing/2014/main" val="10002"/>
                  </a:ext>
                </a:extLst>
              </a:tr>
              <a:tr h="315499">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l" fontAlgn="b"/>
                      <a:r>
                        <a:rPr lang="en-US" sz="800" b="1" u="none" strike="noStrike" dirty="0">
                          <a:solidFill>
                            <a:schemeClr val="tx1"/>
                          </a:solidFill>
                          <a:effectLst/>
                          <a:latin typeface="Arial" panose="020B0604020202020204" pitchFamily="34" charset="0"/>
                          <a:cs typeface="Arial" panose="020B0604020202020204" pitchFamily="34" charset="0"/>
                        </a:rPr>
                        <a:t>SOWA</a:t>
                      </a:r>
                      <a:r>
                        <a:rPr lang="pl-PL" sz="800" b="1" u="none" strike="noStrike" dirty="0">
                          <a:solidFill>
                            <a:schemeClr val="tx1"/>
                          </a:solidFill>
                          <a:effectLst/>
                          <a:latin typeface="Arial" panose="020B0604020202020204" pitchFamily="34" charset="0"/>
                          <a:cs typeface="Arial" panose="020B0604020202020204" pitchFamily="34" charset="0"/>
                        </a:rPr>
                        <a:t> (</a:t>
                      </a:r>
                      <a:r>
                        <a:rPr lang="pl-PL" sz="800" b="1" u="none" strike="noStrike" dirty="0" err="1">
                          <a:solidFill>
                            <a:schemeClr val="tx1"/>
                          </a:solidFill>
                          <a:effectLst/>
                          <a:latin typeface="Arial" panose="020B0604020202020204" pitchFamily="34" charset="0"/>
                          <a:cs typeface="Arial" panose="020B0604020202020204" pitchFamily="34" charset="0"/>
                        </a:rPr>
                        <a:t>subsidy</a:t>
                      </a:r>
                      <a:r>
                        <a:rPr lang="pl-PL" sz="800" b="1" u="none" strike="noStrike" dirty="0">
                          <a:solidFill>
                            <a:schemeClr val="tx1"/>
                          </a:solidFill>
                          <a:effectLst/>
                          <a:latin typeface="Arial" panose="020B0604020202020204" pitchFamily="34" charset="0"/>
                          <a:cs typeface="Arial" panose="020B0604020202020204" pitchFamily="34" charset="0"/>
                        </a:rPr>
                        <a:t>)  [PLN]</a:t>
                      </a:r>
                      <a:endParaRPr lang="en-US" sz="800" b="1" i="0" u="none" strike="noStrike" dirty="0">
                        <a:solidFill>
                          <a:schemeClr val="tx1"/>
                        </a:solidFill>
                        <a:effectLst/>
                        <a:latin typeface="Arial" panose="020B0604020202020204" pitchFamily="34" charset="0"/>
                        <a:cs typeface="Arial" panose="020B0604020202020204" pitchFamily="34" charset="0"/>
                      </a:endParaRPr>
                    </a:p>
                  </a:txBody>
                  <a:tcPr marL="72000" marR="72000" marT="2856"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65000"/>
                      </a:sysClr>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ctr" fontAlgn="b"/>
                      <a:r>
                        <a:rPr lang="en-US" sz="800" u="none" strike="noStrike" dirty="0">
                          <a:effectLst/>
                          <a:latin typeface="Arial" panose="020B0604020202020204" pitchFamily="34" charset="0"/>
                          <a:cs typeface="Arial" panose="020B0604020202020204" pitchFamily="34" charset="0"/>
                        </a:rPr>
                        <a:t> </a:t>
                      </a:r>
                      <a:r>
                        <a:rPr lang="pl-PL" sz="800" u="none" strike="noStrike" dirty="0">
                          <a:effectLst/>
                          <a:latin typeface="Arial" panose="020B0604020202020204" pitchFamily="34" charset="0"/>
                          <a:cs typeface="Arial" panose="020B0604020202020204" pitchFamily="34" charset="0"/>
                        </a:rPr>
                        <a:t>-</a:t>
                      </a:r>
                      <a:endParaRPr lang="en-US" sz="800" b="0" i="0" u="none" strike="noStrike" dirty="0">
                        <a:solidFill>
                          <a:srgbClr val="000000"/>
                        </a:solidFill>
                        <a:effectLst/>
                        <a:latin typeface="Arial" panose="020B0604020202020204" pitchFamily="34" charset="0"/>
                        <a:cs typeface="Arial" panose="020B0604020202020204" pitchFamily="34" charset="0"/>
                      </a:endParaRPr>
                    </a:p>
                  </a:txBody>
                  <a:tcPr marL="72000" marR="72000" marT="2856"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ctr" fontAlgn="b"/>
                      <a:r>
                        <a:rPr lang="en-US" sz="800" u="none" strike="noStrike" dirty="0">
                          <a:effectLst/>
                          <a:latin typeface="Arial" panose="020B0604020202020204" pitchFamily="34" charset="0"/>
                          <a:cs typeface="Arial" panose="020B0604020202020204" pitchFamily="34" charset="0"/>
                        </a:rPr>
                        <a:t> </a:t>
                      </a:r>
                      <a:r>
                        <a:rPr lang="pl-PL" sz="800" u="none" strike="noStrike" dirty="0">
                          <a:effectLst/>
                          <a:latin typeface="Arial" panose="020B0604020202020204" pitchFamily="34" charset="0"/>
                          <a:cs typeface="Arial" panose="020B0604020202020204" pitchFamily="34" charset="0"/>
                        </a:rPr>
                        <a:t>-</a:t>
                      </a:r>
                      <a:endParaRPr lang="en-US" sz="800" b="0" i="0" u="none" strike="noStrike" dirty="0">
                        <a:solidFill>
                          <a:srgbClr val="000000"/>
                        </a:solidFill>
                        <a:effectLst/>
                        <a:latin typeface="Arial" panose="020B0604020202020204" pitchFamily="34" charset="0"/>
                        <a:cs typeface="Arial" panose="020B0604020202020204" pitchFamily="34" charset="0"/>
                      </a:endParaRPr>
                    </a:p>
                  </a:txBody>
                  <a:tcPr marL="72000" marR="72000" marT="2856"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ctr" fontAlgn="b"/>
                      <a:r>
                        <a:rPr lang="pl-PL" sz="800" u="none" strike="noStrike" dirty="0">
                          <a:effectLst/>
                          <a:latin typeface="Arial" panose="020B0604020202020204" pitchFamily="34" charset="0"/>
                          <a:cs typeface="Arial" panose="020B0604020202020204" pitchFamily="34" charset="0"/>
                        </a:rPr>
                        <a:t>-</a:t>
                      </a:r>
                      <a:r>
                        <a:rPr lang="en-US" sz="800" u="none" strike="noStrike" dirty="0">
                          <a:effectLst/>
                          <a:latin typeface="Arial" panose="020B0604020202020204" pitchFamily="34" charset="0"/>
                          <a:cs typeface="Arial" panose="020B0604020202020204" pitchFamily="34" charset="0"/>
                        </a:rPr>
                        <a:t> </a:t>
                      </a:r>
                      <a:endParaRPr lang="en-US" sz="800" b="0" i="0" u="none" strike="noStrike" dirty="0">
                        <a:solidFill>
                          <a:srgbClr val="000000"/>
                        </a:solidFill>
                        <a:effectLst/>
                        <a:latin typeface="Arial" panose="020B0604020202020204" pitchFamily="34" charset="0"/>
                        <a:cs typeface="Arial" panose="020B0604020202020204" pitchFamily="34" charset="0"/>
                      </a:endParaRPr>
                    </a:p>
                  </a:txBody>
                  <a:tcPr marL="72000" marR="72000" marT="2856"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ctr" fontAlgn="b"/>
                      <a:r>
                        <a:rPr lang="en-US" sz="800" u="none" strike="noStrike" dirty="0">
                          <a:effectLst/>
                          <a:latin typeface="Arial" panose="020B0604020202020204" pitchFamily="34" charset="0"/>
                          <a:cs typeface="Arial" panose="020B0604020202020204" pitchFamily="34" charset="0"/>
                        </a:rPr>
                        <a:t> </a:t>
                      </a:r>
                      <a:r>
                        <a:rPr lang="pl-PL" sz="800" u="none" strike="noStrike" dirty="0">
                          <a:effectLst/>
                          <a:latin typeface="Arial" panose="020B0604020202020204" pitchFamily="34" charset="0"/>
                          <a:cs typeface="Arial" panose="020B0604020202020204" pitchFamily="34" charset="0"/>
                        </a:rPr>
                        <a:t>-</a:t>
                      </a:r>
                      <a:endParaRPr lang="en-US" sz="800" b="0" i="0" u="none" strike="noStrike" dirty="0">
                        <a:solidFill>
                          <a:srgbClr val="000000"/>
                        </a:solidFill>
                        <a:effectLst/>
                        <a:latin typeface="Arial" panose="020B0604020202020204" pitchFamily="34" charset="0"/>
                        <a:cs typeface="Arial" panose="020B0604020202020204" pitchFamily="34" charset="0"/>
                      </a:endParaRPr>
                    </a:p>
                  </a:txBody>
                  <a:tcPr marL="72000" marR="72000" marT="2856"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ctr" fontAlgn="b"/>
                      <a:r>
                        <a:rPr lang="pl-PL" sz="800" u="none" strike="noStrike" dirty="0">
                          <a:effectLst/>
                          <a:latin typeface="Arial" panose="020B0604020202020204" pitchFamily="34" charset="0"/>
                          <a:cs typeface="Arial" panose="020B0604020202020204" pitchFamily="34" charset="0"/>
                        </a:rPr>
                        <a:t>-</a:t>
                      </a:r>
                      <a:r>
                        <a:rPr lang="en-US" sz="800" u="none" strike="noStrike" dirty="0">
                          <a:effectLst/>
                          <a:latin typeface="Arial" panose="020B0604020202020204" pitchFamily="34" charset="0"/>
                          <a:cs typeface="Arial" panose="020B0604020202020204" pitchFamily="34" charset="0"/>
                        </a:rPr>
                        <a:t> </a:t>
                      </a:r>
                      <a:endParaRPr lang="en-US" sz="800" b="0" i="0" u="none" strike="noStrike" dirty="0">
                        <a:solidFill>
                          <a:srgbClr val="000000"/>
                        </a:solidFill>
                        <a:effectLst/>
                        <a:latin typeface="Arial" panose="020B0604020202020204" pitchFamily="34" charset="0"/>
                        <a:cs typeface="Arial" panose="020B0604020202020204" pitchFamily="34" charset="0"/>
                      </a:endParaRPr>
                    </a:p>
                  </a:txBody>
                  <a:tcPr marL="72000" marR="72000" marT="2856"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r" fontAlgn="b"/>
                      <a:r>
                        <a:rPr lang="en-US" sz="800" u="none" strike="noStrike" dirty="0">
                          <a:effectLst/>
                          <a:latin typeface="Arial" panose="020B0604020202020204" pitchFamily="34" charset="0"/>
                          <a:cs typeface="Arial" panose="020B0604020202020204" pitchFamily="34" charset="0"/>
                        </a:rPr>
                        <a:t>54</a:t>
                      </a:r>
                      <a:r>
                        <a:rPr lang="pl-PL" sz="800" u="none" strike="noStrike" dirty="0">
                          <a:effectLst/>
                          <a:latin typeface="Arial" panose="020B0604020202020204" pitchFamily="34" charset="0"/>
                          <a:cs typeface="Arial" panose="020B0604020202020204" pitchFamily="34" charset="0"/>
                        </a:rPr>
                        <a:t>,</a:t>
                      </a:r>
                      <a:r>
                        <a:rPr lang="en-US" sz="800" u="none" strike="noStrike" dirty="0">
                          <a:effectLst/>
                          <a:latin typeface="Arial" panose="020B0604020202020204" pitchFamily="34" charset="0"/>
                          <a:cs typeface="Arial" panose="020B0604020202020204" pitchFamily="34" charset="0"/>
                        </a:rPr>
                        <a:t>113</a:t>
                      </a:r>
                      <a:endParaRPr lang="en-US" sz="800" b="0" i="0" u="none" strike="noStrike" dirty="0">
                        <a:solidFill>
                          <a:srgbClr val="000000"/>
                        </a:solidFill>
                        <a:effectLst/>
                        <a:latin typeface="Arial" panose="020B0604020202020204" pitchFamily="34" charset="0"/>
                        <a:cs typeface="Arial" panose="020B0604020202020204" pitchFamily="34" charset="0"/>
                      </a:endParaRPr>
                    </a:p>
                  </a:txBody>
                  <a:tcPr marL="72000" marR="72000" marT="2856"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r" fontAlgn="b"/>
                      <a:r>
                        <a:rPr lang="en-US" sz="800" u="none" strike="noStrike" dirty="0">
                          <a:effectLst/>
                          <a:latin typeface="Arial" panose="020B0604020202020204" pitchFamily="34" charset="0"/>
                          <a:cs typeface="Arial" panose="020B0604020202020204" pitchFamily="34" charset="0"/>
                        </a:rPr>
                        <a:t>496</a:t>
                      </a:r>
                      <a:r>
                        <a:rPr lang="pl-PL" sz="800" u="none" strike="noStrike" dirty="0">
                          <a:effectLst/>
                          <a:latin typeface="Arial" panose="020B0604020202020204" pitchFamily="34" charset="0"/>
                          <a:cs typeface="Arial" panose="020B0604020202020204" pitchFamily="34" charset="0"/>
                        </a:rPr>
                        <a:t>,</a:t>
                      </a:r>
                      <a:r>
                        <a:rPr lang="en-US" sz="800" u="none" strike="noStrike" dirty="0">
                          <a:effectLst/>
                          <a:latin typeface="Arial" panose="020B0604020202020204" pitchFamily="34" charset="0"/>
                          <a:cs typeface="Arial" panose="020B0604020202020204" pitchFamily="34" charset="0"/>
                        </a:rPr>
                        <a:t>476</a:t>
                      </a:r>
                      <a:endParaRPr lang="en-US" sz="800" b="0" i="0" u="none" strike="noStrike" dirty="0">
                        <a:solidFill>
                          <a:srgbClr val="000000"/>
                        </a:solidFill>
                        <a:effectLst/>
                        <a:latin typeface="Arial" panose="020B0604020202020204" pitchFamily="34" charset="0"/>
                        <a:cs typeface="Arial" panose="020B0604020202020204" pitchFamily="34" charset="0"/>
                      </a:endParaRPr>
                    </a:p>
                  </a:txBody>
                  <a:tcPr marL="72000" marR="72000" marT="2856"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r" fontAlgn="b"/>
                      <a:r>
                        <a:rPr lang="en-US" sz="800" u="none" strike="noStrike" dirty="0">
                          <a:effectLst/>
                          <a:latin typeface="Arial" panose="020B0604020202020204" pitchFamily="34" charset="0"/>
                          <a:cs typeface="Arial" panose="020B0604020202020204" pitchFamily="34" charset="0"/>
                        </a:rPr>
                        <a:t>496</a:t>
                      </a:r>
                      <a:r>
                        <a:rPr lang="pl-PL" sz="800" u="none" strike="noStrike" dirty="0">
                          <a:effectLst/>
                          <a:latin typeface="Arial" panose="020B0604020202020204" pitchFamily="34" charset="0"/>
                          <a:cs typeface="Arial" panose="020B0604020202020204" pitchFamily="34" charset="0"/>
                        </a:rPr>
                        <a:t>,</a:t>
                      </a:r>
                      <a:r>
                        <a:rPr lang="en-US" sz="800" u="none" strike="noStrike" dirty="0">
                          <a:effectLst/>
                          <a:latin typeface="Arial" panose="020B0604020202020204" pitchFamily="34" charset="0"/>
                          <a:cs typeface="Arial" panose="020B0604020202020204" pitchFamily="34" charset="0"/>
                        </a:rPr>
                        <a:t>476</a:t>
                      </a:r>
                      <a:endParaRPr lang="en-US" sz="800" b="0" i="0" u="none" strike="noStrike" dirty="0">
                        <a:solidFill>
                          <a:srgbClr val="000000"/>
                        </a:solidFill>
                        <a:effectLst/>
                        <a:latin typeface="Arial" panose="020B0604020202020204" pitchFamily="34" charset="0"/>
                        <a:cs typeface="Arial" panose="020B0604020202020204" pitchFamily="34" charset="0"/>
                      </a:endParaRPr>
                    </a:p>
                  </a:txBody>
                  <a:tcPr marL="72000" marR="72000" marT="2856"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r" fontAlgn="b"/>
                      <a:r>
                        <a:rPr lang="en-US" sz="800" u="none" strike="noStrike" dirty="0">
                          <a:effectLst/>
                          <a:latin typeface="Arial" panose="020B0604020202020204" pitchFamily="34" charset="0"/>
                          <a:cs typeface="Arial" panose="020B0604020202020204" pitchFamily="34" charset="0"/>
                        </a:rPr>
                        <a:t>496</a:t>
                      </a:r>
                      <a:r>
                        <a:rPr lang="pl-PL" sz="800" u="none" strike="noStrike" dirty="0">
                          <a:effectLst/>
                          <a:latin typeface="Arial" panose="020B0604020202020204" pitchFamily="34" charset="0"/>
                          <a:cs typeface="Arial" panose="020B0604020202020204" pitchFamily="34" charset="0"/>
                        </a:rPr>
                        <a:t>,</a:t>
                      </a:r>
                      <a:r>
                        <a:rPr lang="en-US" sz="800" u="none" strike="noStrike" dirty="0">
                          <a:effectLst/>
                          <a:latin typeface="Arial" panose="020B0604020202020204" pitchFamily="34" charset="0"/>
                          <a:cs typeface="Arial" panose="020B0604020202020204" pitchFamily="34" charset="0"/>
                        </a:rPr>
                        <a:t>476</a:t>
                      </a:r>
                      <a:endParaRPr lang="en-US" sz="800" b="0" i="0" u="none" strike="noStrike" dirty="0">
                        <a:solidFill>
                          <a:srgbClr val="000000"/>
                        </a:solidFill>
                        <a:effectLst/>
                        <a:latin typeface="Arial" panose="020B0604020202020204" pitchFamily="34" charset="0"/>
                        <a:cs typeface="Arial" panose="020B0604020202020204" pitchFamily="34" charset="0"/>
                      </a:endParaRPr>
                    </a:p>
                  </a:txBody>
                  <a:tcPr marL="72000" marR="72000" marT="2856"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r" fontAlgn="b"/>
                      <a:r>
                        <a:rPr lang="en-US" sz="800" u="none" strike="noStrike" dirty="0">
                          <a:effectLst/>
                          <a:latin typeface="Arial" panose="020B0604020202020204" pitchFamily="34" charset="0"/>
                          <a:cs typeface="Arial" panose="020B0604020202020204" pitchFamily="34" charset="0"/>
                        </a:rPr>
                        <a:t>496</a:t>
                      </a:r>
                      <a:r>
                        <a:rPr lang="pl-PL" sz="800" u="none" strike="noStrike" dirty="0">
                          <a:effectLst/>
                          <a:latin typeface="Arial" panose="020B0604020202020204" pitchFamily="34" charset="0"/>
                          <a:cs typeface="Arial" panose="020B0604020202020204" pitchFamily="34" charset="0"/>
                        </a:rPr>
                        <a:t>,</a:t>
                      </a:r>
                      <a:r>
                        <a:rPr lang="en-US" sz="800" u="none" strike="noStrike" dirty="0">
                          <a:effectLst/>
                          <a:latin typeface="Arial" panose="020B0604020202020204" pitchFamily="34" charset="0"/>
                          <a:cs typeface="Arial" panose="020B0604020202020204" pitchFamily="34" charset="0"/>
                        </a:rPr>
                        <a:t>476</a:t>
                      </a:r>
                      <a:endParaRPr lang="en-US" sz="800" b="0" i="0" u="none" strike="noStrike" dirty="0">
                        <a:solidFill>
                          <a:srgbClr val="000000"/>
                        </a:solidFill>
                        <a:effectLst/>
                        <a:latin typeface="Arial" panose="020B0604020202020204" pitchFamily="34" charset="0"/>
                        <a:cs typeface="Arial" panose="020B0604020202020204" pitchFamily="34" charset="0"/>
                      </a:endParaRPr>
                    </a:p>
                  </a:txBody>
                  <a:tcPr marL="72000" marR="72000" marT="2856"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r" fontAlgn="b"/>
                      <a:r>
                        <a:rPr lang="en-US" sz="800" u="none" strike="noStrike" dirty="0">
                          <a:effectLst/>
                          <a:latin typeface="Arial" panose="020B0604020202020204" pitchFamily="34" charset="0"/>
                          <a:cs typeface="Arial" panose="020B0604020202020204" pitchFamily="34" charset="0"/>
                        </a:rPr>
                        <a:t>496</a:t>
                      </a:r>
                      <a:r>
                        <a:rPr lang="pl-PL" sz="800" u="none" strike="noStrike" dirty="0">
                          <a:effectLst/>
                          <a:latin typeface="Arial" panose="020B0604020202020204" pitchFamily="34" charset="0"/>
                          <a:cs typeface="Arial" panose="020B0604020202020204" pitchFamily="34" charset="0"/>
                        </a:rPr>
                        <a:t>,</a:t>
                      </a:r>
                      <a:r>
                        <a:rPr lang="en-US" sz="800" u="none" strike="noStrike" dirty="0">
                          <a:effectLst/>
                          <a:latin typeface="Arial" panose="020B0604020202020204" pitchFamily="34" charset="0"/>
                          <a:cs typeface="Arial" panose="020B0604020202020204" pitchFamily="34" charset="0"/>
                        </a:rPr>
                        <a:t>476</a:t>
                      </a:r>
                      <a:endParaRPr lang="en-US" sz="800" b="0" i="0" u="none" strike="noStrike" dirty="0">
                        <a:solidFill>
                          <a:srgbClr val="000000"/>
                        </a:solidFill>
                        <a:effectLst/>
                        <a:latin typeface="Arial" panose="020B0604020202020204" pitchFamily="34" charset="0"/>
                        <a:cs typeface="Arial" panose="020B0604020202020204" pitchFamily="34" charset="0"/>
                      </a:endParaRPr>
                    </a:p>
                  </a:txBody>
                  <a:tcPr marL="72000" marR="72000" marT="2856"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r" fontAlgn="b"/>
                      <a:r>
                        <a:rPr lang="en-US" sz="800" b="0" i="0" u="none" strike="noStrike" dirty="0">
                          <a:solidFill>
                            <a:srgbClr val="000000"/>
                          </a:solidFill>
                          <a:effectLst/>
                          <a:latin typeface="Arial" panose="020B0604020202020204" pitchFamily="34" charset="0"/>
                          <a:cs typeface="Arial" panose="020B0604020202020204" pitchFamily="34" charset="0"/>
                        </a:rPr>
                        <a:t>467</a:t>
                      </a:r>
                      <a:r>
                        <a:rPr lang="pl-PL" sz="800" b="0" i="0" u="none" strike="noStrike" dirty="0">
                          <a:solidFill>
                            <a:srgbClr val="000000"/>
                          </a:solidFill>
                          <a:effectLst/>
                          <a:latin typeface="Arial" panose="020B0604020202020204" pitchFamily="34" charset="0"/>
                          <a:cs typeface="Arial" panose="020B0604020202020204" pitchFamily="34" charset="0"/>
                        </a:rPr>
                        <a:t>,</a:t>
                      </a:r>
                      <a:r>
                        <a:rPr lang="en-US" sz="800" b="0" i="0" u="none" strike="noStrike" dirty="0">
                          <a:solidFill>
                            <a:srgbClr val="000000"/>
                          </a:solidFill>
                          <a:effectLst/>
                          <a:latin typeface="Arial" panose="020B0604020202020204" pitchFamily="34" charset="0"/>
                          <a:cs typeface="Arial" panose="020B0604020202020204" pitchFamily="34" charset="0"/>
                        </a:rPr>
                        <a:t>676</a:t>
                      </a:r>
                    </a:p>
                  </a:txBody>
                  <a:tcPr marL="72000" marR="72000" marT="2856"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0003"/>
                  </a:ext>
                </a:extLst>
              </a:tr>
              <a:tr h="315499">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l" fontAlgn="b"/>
                      <a:r>
                        <a:rPr lang="pl-PL" sz="800" b="1" u="none" strike="noStrike" dirty="0">
                          <a:solidFill>
                            <a:schemeClr val="tx1"/>
                          </a:solidFill>
                          <a:effectLst/>
                          <a:latin typeface="Arial" panose="020B0604020202020204" pitchFamily="34" charset="0"/>
                          <a:cs typeface="Arial" panose="020B0604020202020204" pitchFamily="34" charset="0"/>
                        </a:rPr>
                        <a:t>O</a:t>
                      </a:r>
                      <a:r>
                        <a:rPr lang="en-US" sz="800" b="1" u="none" strike="noStrike" dirty="0" err="1">
                          <a:solidFill>
                            <a:schemeClr val="tx1"/>
                          </a:solidFill>
                          <a:effectLst/>
                          <a:latin typeface="Arial" panose="020B0604020202020204" pitchFamily="34" charset="0"/>
                          <a:cs typeface="Arial" panose="020B0604020202020204" pitchFamily="34" charset="0"/>
                        </a:rPr>
                        <a:t>wn</a:t>
                      </a:r>
                      <a:r>
                        <a:rPr lang="en-US" sz="800" b="1" u="none" strike="noStrike" dirty="0">
                          <a:solidFill>
                            <a:schemeClr val="tx1"/>
                          </a:solidFill>
                          <a:effectLst/>
                          <a:latin typeface="Arial" panose="020B0604020202020204" pitchFamily="34" charset="0"/>
                          <a:cs typeface="Arial" panose="020B0604020202020204" pitchFamily="34" charset="0"/>
                        </a:rPr>
                        <a:t> funds of the city</a:t>
                      </a:r>
                      <a:r>
                        <a:rPr lang="pl-PL" sz="800" b="1" u="none" strike="noStrike" dirty="0">
                          <a:solidFill>
                            <a:schemeClr val="tx1"/>
                          </a:solidFill>
                          <a:effectLst/>
                          <a:latin typeface="Arial" panose="020B0604020202020204" pitchFamily="34" charset="0"/>
                          <a:cs typeface="Arial" panose="020B0604020202020204" pitchFamily="34" charset="0"/>
                        </a:rPr>
                        <a:t> [PLN]</a:t>
                      </a:r>
                      <a:endParaRPr lang="en-US" sz="800" b="1" i="0" u="none" strike="noStrike" dirty="0">
                        <a:solidFill>
                          <a:schemeClr val="tx1"/>
                        </a:solidFill>
                        <a:effectLst/>
                        <a:latin typeface="Arial" panose="020B0604020202020204" pitchFamily="34" charset="0"/>
                        <a:cs typeface="Arial" panose="020B0604020202020204" pitchFamily="34" charset="0"/>
                      </a:endParaRPr>
                    </a:p>
                  </a:txBody>
                  <a:tcPr marL="72000" marR="72000" marT="2856"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65000"/>
                      </a:sysClr>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ctr" fontAlgn="b"/>
                      <a:r>
                        <a:rPr lang="pl-PL" sz="800" b="0" i="0" u="none" strike="noStrike" dirty="0">
                          <a:solidFill>
                            <a:srgbClr val="000000"/>
                          </a:solidFill>
                          <a:effectLst/>
                          <a:latin typeface="Arial" panose="020B0604020202020204" pitchFamily="34" charset="0"/>
                          <a:cs typeface="Arial" panose="020B0604020202020204" pitchFamily="34" charset="0"/>
                        </a:rPr>
                        <a:t>-</a:t>
                      </a:r>
                      <a:endParaRPr lang="en-US" sz="800" b="0" i="0" u="none" strike="noStrike" dirty="0">
                        <a:solidFill>
                          <a:srgbClr val="000000"/>
                        </a:solidFill>
                        <a:effectLst/>
                        <a:latin typeface="Arial" panose="020B0604020202020204" pitchFamily="34" charset="0"/>
                        <a:cs typeface="Arial" panose="020B0604020202020204" pitchFamily="34" charset="0"/>
                      </a:endParaRPr>
                    </a:p>
                  </a:txBody>
                  <a:tcPr marL="72000" marR="72000" marT="9525"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r" fontAlgn="b"/>
                      <a:r>
                        <a:rPr lang="en-US" sz="800" b="0" i="0" u="none" strike="noStrike" dirty="0">
                          <a:solidFill>
                            <a:srgbClr val="000000"/>
                          </a:solidFill>
                          <a:effectLst/>
                          <a:latin typeface="Arial" panose="020B0604020202020204" pitchFamily="34" charset="0"/>
                          <a:cs typeface="Arial" panose="020B0604020202020204" pitchFamily="34" charset="0"/>
                        </a:rPr>
                        <a:t>56</a:t>
                      </a:r>
                      <a:r>
                        <a:rPr lang="pl-PL" sz="800" b="0" i="0" u="none" strike="noStrike" dirty="0">
                          <a:solidFill>
                            <a:srgbClr val="000000"/>
                          </a:solidFill>
                          <a:effectLst/>
                          <a:latin typeface="Arial" panose="020B0604020202020204" pitchFamily="34" charset="0"/>
                          <a:cs typeface="Arial" panose="020B0604020202020204" pitchFamily="34" charset="0"/>
                        </a:rPr>
                        <a:t>,</a:t>
                      </a:r>
                      <a:r>
                        <a:rPr lang="en-US" sz="800" b="0" i="0" u="none" strike="noStrike" dirty="0">
                          <a:solidFill>
                            <a:srgbClr val="000000"/>
                          </a:solidFill>
                          <a:effectLst/>
                          <a:latin typeface="Arial" panose="020B0604020202020204" pitchFamily="34" charset="0"/>
                          <a:cs typeface="Arial" panose="020B0604020202020204" pitchFamily="34" charset="0"/>
                        </a:rPr>
                        <a:t>250</a:t>
                      </a:r>
                    </a:p>
                  </a:txBody>
                  <a:tcPr marL="72000" marR="72000" marT="9525"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ctr" fontAlgn="b"/>
                      <a:r>
                        <a:rPr lang="pl-PL" sz="800" b="0" i="0" u="none" strike="noStrike" dirty="0">
                          <a:solidFill>
                            <a:srgbClr val="000000"/>
                          </a:solidFill>
                          <a:effectLst/>
                          <a:latin typeface="Arial" panose="020B0604020202020204" pitchFamily="34" charset="0"/>
                          <a:cs typeface="Arial" panose="020B0604020202020204" pitchFamily="34" charset="0"/>
                        </a:rPr>
                        <a:t>-</a:t>
                      </a:r>
                      <a:endParaRPr lang="en-US" sz="800" b="0" i="0" u="none" strike="noStrike" dirty="0">
                        <a:solidFill>
                          <a:srgbClr val="000000"/>
                        </a:solidFill>
                        <a:effectLst/>
                        <a:latin typeface="Arial" panose="020B0604020202020204" pitchFamily="34" charset="0"/>
                        <a:cs typeface="Arial" panose="020B0604020202020204" pitchFamily="34" charset="0"/>
                      </a:endParaRPr>
                    </a:p>
                  </a:txBody>
                  <a:tcPr marL="72000" marR="72000" marT="9525"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ctr" fontAlgn="b"/>
                      <a:r>
                        <a:rPr lang="pl-PL" sz="800" b="0" i="0" u="none" strike="noStrike" dirty="0">
                          <a:solidFill>
                            <a:srgbClr val="000000"/>
                          </a:solidFill>
                          <a:effectLst/>
                          <a:latin typeface="Arial" panose="020B0604020202020204" pitchFamily="34" charset="0"/>
                          <a:cs typeface="Arial" panose="020B0604020202020204" pitchFamily="34" charset="0"/>
                        </a:rPr>
                        <a:t>-</a:t>
                      </a:r>
                      <a:endParaRPr lang="en-US" sz="800" b="0" i="0" u="none" strike="noStrike" dirty="0">
                        <a:solidFill>
                          <a:srgbClr val="000000"/>
                        </a:solidFill>
                        <a:effectLst/>
                        <a:latin typeface="Arial" panose="020B0604020202020204" pitchFamily="34" charset="0"/>
                        <a:cs typeface="Arial" panose="020B0604020202020204" pitchFamily="34" charset="0"/>
                      </a:endParaRPr>
                    </a:p>
                  </a:txBody>
                  <a:tcPr marL="72000" marR="72000" marT="9525"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r" fontAlgn="b"/>
                      <a:r>
                        <a:rPr lang="en-US" sz="800" b="0" i="0" u="none" strike="noStrike" dirty="0">
                          <a:solidFill>
                            <a:srgbClr val="000000"/>
                          </a:solidFill>
                          <a:effectLst/>
                          <a:latin typeface="Arial" panose="020B0604020202020204" pitchFamily="34" charset="0"/>
                          <a:cs typeface="Arial" panose="020B0604020202020204" pitchFamily="34" charset="0"/>
                        </a:rPr>
                        <a:t>64</a:t>
                      </a:r>
                      <a:r>
                        <a:rPr lang="pl-PL" sz="800" b="0" i="0" u="none" strike="noStrike" dirty="0">
                          <a:solidFill>
                            <a:srgbClr val="000000"/>
                          </a:solidFill>
                          <a:effectLst/>
                          <a:latin typeface="Arial" panose="020B0604020202020204" pitchFamily="34" charset="0"/>
                          <a:cs typeface="Arial" panose="020B0604020202020204" pitchFamily="34" charset="0"/>
                        </a:rPr>
                        <a:t>,</a:t>
                      </a:r>
                      <a:r>
                        <a:rPr lang="en-US" sz="800" b="0" i="0" u="none" strike="noStrike" dirty="0">
                          <a:solidFill>
                            <a:srgbClr val="000000"/>
                          </a:solidFill>
                          <a:effectLst/>
                          <a:latin typeface="Arial" panose="020B0604020202020204" pitchFamily="34" charset="0"/>
                          <a:cs typeface="Arial" panose="020B0604020202020204" pitchFamily="34" charset="0"/>
                        </a:rPr>
                        <a:t>000</a:t>
                      </a:r>
                    </a:p>
                  </a:txBody>
                  <a:tcPr marL="72000" marR="72000" marT="9525"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r" fontAlgn="b"/>
                      <a:r>
                        <a:rPr lang="en-US" sz="800" b="0" i="0" u="none" strike="noStrike" dirty="0">
                          <a:solidFill>
                            <a:srgbClr val="000000"/>
                          </a:solidFill>
                          <a:effectLst/>
                          <a:latin typeface="Arial" panose="020B0604020202020204" pitchFamily="34" charset="0"/>
                          <a:cs typeface="Arial" panose="020B0604020202020204" pitchFamily="34" charset="0"/>
                        </a:rPr>
                        <a:t>1</a:t>
                      </a:r>
                      <a:r>
                        <a:rPr lang="pl-PL" sz="800" b="0" i="0" u="none" strike="noStrike" dirty="0">
                          <a:solidFill>
                            <a:srgbClr val="000000"/>
                          </a:solidFill>
                          <a:effectLst/>
                          <a:latin typeface="Arial" panose="020B0604020202020204" pitchFamily="34" charset="0"/>
                          <a:cs typeface="Arial" panose="020B0604020202020204" pitchFamily="34" charset="0"/>
                        </a:rPr>
                        <a:t>,</a:t>
                      </a:r>
                      <a:r>
                        <a:rPr lang="en-US" sz="800" b="0" i="0" u="none" strike="noStrike" dirty="0">
                          <a:solidFill>
                            <a:srgbClr val="000000"/>
                          </a:solidFill>
                          <a:effectLst/>
                          <a:latin typeface="Arial" panose="020B0604020202020204" pitchFamily="34" charset="0"/>
                          <a:cs typeface="Arial" panose="020B0604020202020204" pitchFamily="34" charset="0"/>
                        </a:rPr>
                        <a:t>049</a:t>
                      </a:r>
                      <a:r>
                        <a:rPr lang="pl-PL" sz="800" b="0" i="0" u="none" strike="noStrike" dirty="0">
                          <a:solidFill>
                            <a:srgbClr val="000000"/>
                          </a:solidFill>
                          <a:effectLst/>
                          <a:latin typeface="Arial" panose="020B0604020202020204" pitchFamily="34" charset="0"/>
                          <a:cs typeface="Arial" panose="020B0604020202020204" pitchFamily="34" charset="0"/>
                        </a:rPr>
                        <a:t>,</a:t>
                      </a:r>
                      <a:r>
                        <a:rPr lang="en-US" sz="800" b="0" i="0" u="none" strike="noStrike" dirty="0">
                          <a:solidFill>
                            <a:srgbClr val="000000"/>
                          </a:solidFill>
                          <a:effectLst/>
                          <a:latin typeface="Arial" panose="020B0604020202020204" pitchFamily="34" charset="0"/>
                          <a:cs typeface="Arial" panose="020B0604020202020204" pitchFamily="34" charset="0"/>
                        </a:rPr>
                        <a:t>168</a:t>
                      </a:r>
                    </a:p>
                  </a:txBody>
                  <a:tcPr marL="72000" marR="72000" marT="9525"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r" fontAlgn="b"/>
                      <a:r>
                        <a:rPr lang="en-US" sz="800" b="0" i="0" u="none" strike="noStrike" dirty="0">
                          <a:solidFill>
                            <a:srgbClr val="000000"/>
                          </a:solidFill>
                          <a:effectLst/>
                          <a:latin typeface="Arial" panose="020B0604020202020204" pitchFamily="34" charset="0"/>
                          <a:cs typeface="Arial" panose="020B0604020202020204" pitchFamily="34" charset="0"/>
                        </a:rPr>
                        <a:t>606</a:t>
                      </a:r>
                      <a:r>
                        <a:rPr lang="pl-PL" sz="800" b="0" i="0" u="none" strike="noStrike" dirty="0">
                          <a:solidFill>
                            <a:srgbClr val="000000"/>
                          </a:solidFill>
                          <a:effectLst/>
                          <a:latin typeface="Arial" panose="020B0604020202020204" pitchFamily="34" charset="0"/>
                          <a:cs typeface="Arial" panose="020B0604020202020204" pitchFamily="34" charset="0"/>
                        </a:rPr>
                        <a:t>,</a:t>
                      </a:r>
                      <a:r>
                        <a:rPr lang="en-US" sz="800" b="0" i="0" u="none" strike="noStrike" dirty="0">
                          <a:solidFill>
                            <a:srgbClr val="000000"/>
                          </a:solidFill>
                          <a:effectLst/>
                          <a:latin typeface="Arial" panose="020B0604020202020204" pitchFamily="34" charset="0"/>
                          <a:cs typeface="Arial" panose="020B0604020202020204" pitchFamily="34" charset="0"/>
                        </a:rPr>
                        <a:t>804</a:t>
                      </a:r>
                    </a:p>
                  </a:txBody>
                  <a:tcPr marL="72000" marR="72000" marT="9525"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r" fontAlgn="b"/>
                      <a:r>
                        <a:rPr lang="en-US" sz="800" b="0" i="0" u="none" strike="noStrike" dirty="0">
                          <a:solidFill>
                            <a:srgbClr val="000000"/>
                          </a:solidFill>
                          <a:effectLst/>
                          <a:latin typeface="Arial" panose="020B0604020202020204" pitchFamily="34" charset="0"/>
                          <a:cs typeface="Arial" panose="020B0604020202020204" pitchFamily="34" charset="0"/>
                        </a:rPr>
                        <a:t>606</a:t>
                      </a:r>
                      <a:r>
                        <a:rPr lang="pl-PL" sz="800" b="0" i="0" u="none" strike="noStrike" dirty="0">
                          <a:solidFill>
                            <a:srgbClr val="000000"/>
                          </a:solidFill>
                          <a:effectLst/>
                          <a:latin typeface="Arial" panose="020B0604020202020204" pitchFamily="34" charset="0"/>
                          <a:cs typeface="Arial" panose="020B0604020202020204" pitchFamily="34" charset="0"/>
                        </a:rPr>
                        <a:t>,</a:t>
                      </a:r>
                      <a:r>
                        <a:rPr lang="en-US" sz="800" b="0" i="0" u="none" strike="noStrike" dirty="0">
                          <a:solidFill>
                            <a:srgbClr val="000000"/>
                          </a:solidFill>
                          <a:effectLst/>
                          <a:latin typeface="Arial" panose="020B0604020202020204" pitchFamily="34" charset="0"/>
                          <a:cs typeface="Arial" panose="020B0604020202020204" pitchFamily="34" charset="0"/>
                        </a:rPr>
                        <a:t>804</a:t>
                      </a:r>
                    </a:p>
                  </a:txBody>
                  <a:tcPr marL="72000" marR="72000" marT="9525"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r" fontAlgn="b"/>
                      <a:r>
                        <a:rPr lang="en-US" sz="800" b="0" i="0" u="none" strike="noStrike" dirty="0">
                          <a:solidFill>
                            <a:srgbClr val="000000"/>
                          </a:solidFill>
                          <a:effectLst/>
                          <a:latin typeface="Arial" panose="020B0604020202020204" pitchFamily="34" charset="0"/>
                          <a:cs typeface="Arial" panose="020B0604020202020204" pitchFamily="34" charset="0"/>
                        </a:rPr>
                        <a:t>606</a:t>
                      </a:r>
                      <a:r>
                        <a:rPr lang="pl-PL" sz="800" b="0" i="0" u="none" strike="noStrike" dirty="0">
                          <a:solidFill>
                            <a:srgbClr val="000000"/>
                          </a:solidFill>
                          <a:effectLst/>
                          <a:latin typeface="Arial" panose="020B0604020202020204" pitchFamily="34" charset="0"/>
                          <a:cs typeface="Arial" panose="020B0604020202020204" pitchFamily="34" charset="0"/>
                        </a:rPr>
                        <a:t>,</a:t>
                      </a:r>
                      <a:r>
                        <a:rPr lang="en-US" sz="800" b="0" i="0" u="none" strike="noStrike" dirty="0">
                          <a:solidFill>
                            <a:srgbClr val="000000"/>
                          </a:solidFill>
                          <a:effectLst/>
                          <a:latin typeface="Arial" panose="020B0604020202020204" pitchFamily="34" charset="0"/>
                          <a:cs typeface="Arial" panose="020B0604020202020204" pitchFamily="34" charset="0"/>
                        </a:rPr>
                        <a:t>804</a:t>
                      </a:r>
                    </a:p>
                  </a:txBody>
                  <a:tcPr marL="72000" marR="72000" marT="9525"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r" fontAlgn="b"/>
                      <a:r>
                        <a:rPr lang="en-US" sz="800" b="0" i="0" u="none" strike="noStrike" dirty="0">
                          <a:solidFill>
                            <a:srgbClr val="000000"/>
                          </a:solidFill>
                          <a:effectLst/>
                          <a:latin typeface="Arial" panose="020B0604020202020204" pitchFamily="34" charset="0"/>
                          <a:cs typeface="Arial" panose="020B0604020202020204" pitchFamily="34" charset="0"/>
                        </a:rPr>
                        <a:t>606</a:t>
                      </a:r>
                      <a:r>
                        <a:rPr lang="pl-PL" sz="800" b="0" i="0" u="none" strike="noStrike" dirty="0">
                          <a:solidFill>
                            <a:srgbClr val="000000"/>
                          </a:solidFill>
                          <a:effectLst/>
                          <a:latin typeface="Arial" panose="020B0604020202020204" pitchFamily="34" charset="0"/>
                          <a:cs typeface="Arial" panose="020B0604020202020204" pitchFamily="34" charset="0"/>
                        </a:rPr>
                        <a:t>,</a:t>
                      </a:r>
                      <a:r>
                        <a:rPr lang="en-US" sz="800" b="0" i="0" u="none" strike="noStrike" dirty="0">
                          <a:solidFill>
                            <a:srgbClr val="000000"/>
                          </a:solidFill>
                          <a:effectLst/>
                          <a:latin typeface="Arial" panose="020B0604020202020204" pitchFamily="34" charset="0"/>
                          <a:cs typeface="Arial" panose="020B0604020202020204" pitchFamily="34" charset="0"/>
                        </a:rPr>
                        <a:t>804</a:t>
                      </a:r>
                    </a:p>
                  </a:txBody>
                  <a:tcPr marL="72000" marR="72000" marT="9525"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r" fontAlgn="b"/>
                      <a:r>
                        <a:rPr lang="en-US" sz="800" b="0" i="0" u="none" strike="noStrike" dirty="0">
                          <a:solidFill>
                            <a:srgbClr val="000000"/>
                          </a:solidFill>
                          <a:effectLst/>
                          <a:latin typeface="Arial" panose="020B0604020202020204" pitchFamily="34" charset="0"/>
                          <a:cs typeface="Arial" panose="020B0604020202020204" pitchFamily="34" charset="0"/>
                        </a:rPr>
                        <a:t>542</a:t>
                      </a:r>
                      <a:r>
                        <a:rPr lang="pl-PL" sz="800" b="0" i="0" u="none" strike="noStrike" dirty="0">
                          <a:solidFill>
                            <a:srgbClr val="000000"/>
                          </a:solidFill>
                          <a:effectLst/>
                          <a:latin typeface="Arial" panose="020B0604020202020204" pitchFamily="34" charset="0"/>
                          <a:cs typeface="Arial" panose="020B0604020202020204" pitchFamily="34" charset="0"/>
                        </a:rPr>
                        <a:t>,</a:t>
                      </a:r>
                      <a:r>
                        <a:rPr lang="en-US" sz="800" b="0" i="0" u="none" strike="noStrike" dirty="0">
                          <a:solidFill>
                            <a:srgbClr val="000000"/>
                          </a:solidFill>
                          <a:effectLst/>
                          <a:latin typeface="Arial" panose="020B0604020202020204" pitchFamily="34" charset="0"/>
                          <a:cs typeface="Arial" panose="020B0604020202020204" pitchFamily="34" charset="0"/>
                        </a:rPr>
                        <a:t>804</a:t>
                      </a:r>
                    </a:p>
                  </a:txBody>
                  <a:tcPr marL="72000" marR="72000" marT="9525"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r" fontAlgn="b"/>
                      <a:r>
                        <a:rPr lang="en-US" sz="800" b="0" i="0" u="none" strike="noStrike" dirty="0">
                          <a:solidFill>
                            <a:srgbClr val="000000"/>
                          </a:solidFill>
                          <a:effectLst/>
                          <a:latin typeface="Arial" panose="020B0604020202020204" pitchFamily="34" charset="0"/>
                          <a:cs typeface="Arial" panose="020B0604020202020204" pitchFamily="34" charset="0"/>
                        </a:rPr>
                        <a:t>-467</a:t>
                      </a:r>
                      <a:r>
                        <a:rPr lang="pl-PL" sz="800" b="0" i="0" u="none" strike="noStrike" dirty="0">
                          <a:solidFill>
                            <a:srgbClr val="000000"/>
                          </a:solidFill>
                          <a:effectLst/>
                          <a:latin typeface="Arial" panose="020B0604020202020204" pitchFamily="34" charset="0"/>
                          <a:cs typeface="Arial" panose="020B0604020202020204" pitchFamily="34" charset="0"/>
                        </a:rPr>
                        <a:t>,</a:t>
                      </a:r>
                      <a:r>
                        <a:rPr lang="en-US" sz="800" b="0" i="0" u="none" strike="noStrike" dirty="0">
                          <a:solidFill>
                            <a:srgbClr val="000000"/>
                          </a:solidFill>
                          <a:effectLst/>
                          <a:latin typeface="Arial" panose="020B0604020202020204" pitchFamily="34" charset="0"/>
                          <a:cs typeface="Arial" panose="020B0604020202020204" pitchFamily="34" charset="0"/>
                        </a:rPr>
                        <a:t>676</a:t>
                      </a:r>
                    </a:p>
                  </a:txBody>
                  <a:tcPr marL="72000" marR="72000" marT="9525"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202869916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C77C6C3F-668B-4AF5-BFA9-0F657EB068D6}" type="slidenum">
              <a:rPr lang="pl-PL" smtClean="0"/>
              <a:pPr/>
              <a:t>58</a:t>
            </a:fld>
            <a:endParaRPr lang="pl-PL" dirty="0"/>
          </a:p>
        </p:txBody>
      </p:sp>
      <p:sp>
        <p:nvSpPr>
          <p:cNvPr id="6" name="Rectangle 5">
            <a:extLst>
              <a:ext uri="{FF2B5EF4-FFF2-40B4-BE49-F238E27FC236}">
                <a16:creationId xmlns:a16="http://schemas.microsoft.com/office/drawing/2014/main" id="{383E1335-119D-4914-8DF2-438EEAD7D3A2}"/>
              </a:ext>
            </a:extLst>
          </p:cNvPr>
          <p:cNvSpPr/>
          <p:nvPr/>
        </p:nvSpPr>
        <p:spPr>
          <a:xfrm>
            <a:off x="0" y="0"/>
            <a:ext cx="409221" cy="228600"/>
          </a:xfrm>
          <a:prstGeom prst="rect">
            <a:avLst/>
          </a:prstGeom>
          <a:solidFill>
            <a:schemeClr val="accent6"/>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GB" b="1" dirty="0">
                <a:solidFill>
                  <a:prstClr val="white"/>
                </a:solidFill>
                <a:latin typeface="Calibri" panose="020F0502020204030204"/>
              </a:rPr>
              <a:t>7</a:t>
            </a:r>
          </a:p>
        </p:txBody>
      </p:sp>
      <p:sp>
        <p:nvSpPr>
          <p:cNvPr id="7" name="Title 3"/>
          <p:cNvSpPr>
            <a:spLocks noGrp="1"/>
          </p:cNvSpPr>
          <p:nvPr>
            <p:ph type="title"/>
          </p:nvPr>
        </p:nvSpPr>
        <p:spPr/>
        <p:txBody>
          <a:bodyPr/>
          <a:lstStyle/>
          <a:p>
            <a:r>
              <a:rPr lang="en-US" dirty="0" err="1"/>
              <a:t>Wirtschaftlichkeit</a:t>
            </a:r>
            <a:r>
              <a:rPr lang="en-US" dirty="0"/>
              <a:t> des </a:t>
            </a:r>
            <a:r>
              <a:rPr lang="en-US" dirty="0" err="1"/>
              <a:t>Projekts</a:t>
            </a:r>
            <a:r>
              <a:rPr lang="en-US" dirty="0"/>
              <a:t> (1/3)</a:t>
            </a:r>
          </a:p>
        </p:txBody>
      </p:sp>
      <p:graphicFrame>
        <p:nvGraphicFramePr>
          <p:cNvPr id="9" name="Tabela 1"/>
          <p:cNvGraphicFramePr>
            <a:graphicFrameLocks noGrp="1"/>
          </p:cNvGraphicFramePr>
          <p:nvPr>
            <p:extLst>
              <p:ext uri="{D42A27DB-BD31-4B8C-83A1-F6EECF244321}">
                <p14:modId xmlns:p14="http://schemas.microsoft.com/office/powerpoint/2010/main" val="3258276371"/>
              </p:ext>
            </p:extLst>
          </p:nvPr>
        </p:nvGraphicFramePr>
        <p:xfrm>
          <a:off x="232963" y="1544796"/>
          <a:ext cx="9466442" cy="2004272"/>
        </p:xfrm>
        <a:graphic>
          <a:graphicData uri="http://schemas.openxmlformats.org/drawingml/2006/table">
            <a:tbl>
              <a:tblPr/>
              <a:tblGrid>
                <a:gridCol w="1888082">
                  <a:extLst>
                    <a:ext uri="{9D8B030D-6E8A-4147-A177-3AD203B41FA5}">
                      <a16:colId xmlns:a16="http://schemas.microsoft.com/office/drawing/2014/main" val="20000"/>
                    </a:ext>
                  </a:extLst>
                </a:gridCol>
                <a:gridCol w="631530">
                  <a:extLst>
                    <a:ext uri="{9D8B030D-6E8A-4147-A177-3AD203B41FA5}">
                      <a16:colId xmlns:a16="http://schemas.microsoft.com/office/drawing/2014/main" val="20001"/>
                    </a:ext>
                  </a:extLst>
                </a:gridCol>
                <a:gridCol w="631530">
                  <a:extLst>
                    <a:ext uri="{9D8B030D-6E8A-4147-A177-3AD203B41FA5}">
                      <a16:colId xmlns:a16="http://schemas.microsoft.com/office/drawing/2014/main" val="20002"/>
                    </a:ext>
                  </a:extLst>
                </a:gridCol>
                <a:gridCol w="631530">
                  <a:extLst>
                    <a:ext uri="{9D8B030D-6E8A-4147-A177-3AD203B41FA5}">
                      <a16:colId xmlns:a16="http://schemas.microsoft.com/office/drawing/2014/main" val="20003"/>
                    </a:ext>
                  </a:extLst>
                </a:gridCol>
                <a:gridCol w="631530">
                  <a:extLst>
                    <a:ext uri="{9D8B030D-6E8A-4147-A177-3AD203B41FA5}">
                      <a16:colId xmlns:a16="http://schemas.microsoft.com/office/drawing/2014/main" val="20004"/>
                    </a:ext>
                  </a:extLst>
                </a:gridCol>
                <a:gridCol w="631530">
                  <a:extLst>
                    <a:ext uri="{9D8B030D-6E8A-4147-A177-3AD203B41FA5}">
                      <a16:colId xmlns:a16="http://schemas.microsoft.com/office/drawing/2014/main" val="20005"/>
                    </a:ext>
                  </a:extLst>
                </a:gridCol>
                <a:gridCol w="631530">
                  <a:extLst>
                    <a:ext uri="{9D8B030D-6E8A-4147-A177-3AD203B41FA5}">
                      <a16:colId xmlns:a16="http://schemas.microsoft.com/office/drawing/2014/main" val="20006"/>
                    </a:ext>
                  </a:extLst>
                </a:gridCol>
                <a:gridCol w="631530">
                  <a:extLst>
                    <a:ext uri="{9D8B030D-6E8A-4147-A177-3AD203B41FA5}">
                      <a16:colId xmlns:a16="http://schemas.microsoft.com/office/drawing/2014/main" val="20007"/>
                    </a:ext>
                  </a:extLst>
                </a:gridCol>
                <a:gridCol w="631530">
                  <a:extLst>
                    <a:ext uri="{9D8B030D-6E8A-4147-A177-3AD203B41FA5}">
                      <a16:colId xmlns:a16="http://schemas.microsoft.com/office/drawing/2014/main" val="20008"/>
                    </a:ext>
                  </a:extLst>
                </a:gridCol>
                <a:gridCol w="631530">
                  <a:extLst>
                    <a:ext uri="{9D8B030D-6E8A-4147-A177-3AD203B41FA5}">
                      <a16:colId xmlns:a16="http://schemas.microsoft.com/office/drawing/2014/main" val="20009"/>
                    </a:ext>
                  </a:extLst>
                </a:gridCol>
                <a:gridCol w="631530">
                  <a:extLst>
                    <a:ext uri="{9D8B030D-6E8A-4147-A177-3AD203B41FA5}">
                      <a16:colId xmlns:a16="http://schemas.microsoft.com/office/drawing/2014/main" val="20010"/>
                    </a:ext>
                  </a:extLst>
                </a:gridCol>
                <a:gridCol w="631530">
                  <a:extLst>
                    <a:ext uri="{9D8B030D-6E8A-4147-A177-3AD203B41FA5}">
                      <a16:colId xmlns:a16="http://schemas.microsoft.com/office/drawing/2014/main" val="20011"/>
                    </a:ext>
                  </a:extLst>
                </a:gridCol>
                <a:gridCol w="631530">
                  <a:extLst>
                    <a:ext uri="{9D8B030D-6E8A-4147-A177-3AD203B41FA5}">
                      <a16:colId xmlns:a16="http://schemas.microsoft.com/office/drawing/2014/main" val="20012"/>
                    </a:ext>
                  </a:extLst>
                </a:gridCol>
              </a:tblGrid>
              <a:tr h="170608">
                <a:tc rowSpan="2">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l" fontAlgn="b"/>
                      <a:r>
                        <a:rPr lang="pl-PL" sz="800" b="1" i="0" u="none" strike="noStrike" dirty="0">
                          <a:solidFill>
                            <a:schemeClr val="bg1"/>
                          </a:solidFill>
                          <a:effectLst/>
                          <a:latin typeface="Arial" panose="020B0604020202020204" pitchFamily="34" charset="0"/>
                          <a:cs typeface="Arial" panose="020B0604020202020204" pitchFamily="34" charset="0"/>
                        </a:rPr>
                        <a:t>PLN</a:t>
                      </a:r>
                      <a:endParaRPr lang="en-US" sz="800" b="1" i="0" u="none" strike="noStrike" dirty="0">
                        <a:solidFill>
                          <a:schemeClr val="bg1"/>
                        </a:solidFill>
                        <a:effectLst/>
                        <a:latin typeface="Arial" panose="020B0604020202020204" pitchFamily="34" charset="0"/>
                        <a:cs typeface="Arial" panose="020B0604020202020204" pitchFamily="34" charset="0"/>
                      </a:endParaRPr>
                    </a:p>
                  </a:txBody>
                  <a:tcPr marL="72000" marR="72000" marT="2856"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Text" lastClr="000000"/>
                    </a:solidFill>
                  </a:tcPr>
                </a:tc>
                <a:tc gridSpan="4">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ctr" fontAlgn="b"/>
                      <a:r>
                        <a:rPr lang="en-US" sz="800" b="1" u="none" strike="noStrike" dirty="0">
                          <a:solidFill>
                            <a:schemeClr val="bg1"/>
                          </a:solidFill>
                          <a:effectLst/>
                          <a:latin typeface="Arial" panose="020B0604020202020204" pitchFamily="34" charset="0"/>
                          <a:cs typeface="Arial" panose="020B0604020202020204" pitchFamily="34" charset="0"/>
                        </a:rPr>
                        <a:t>2013</a:t>
                      </a:r>
                      <a:endParaRPr lang="en-US" sz="800" b="1" i="0" u="none" strike="noStrike" dirty="0">
                        <a:solidFill>
                          <a:schemeClr val="bg1"/>
                        </a:solidFill>
                        <a:effectLst/>
                        <a:latin typeface="Arial" panose="020B0604020202020204" pitchFamily="34" charset="0"/>
                        <a:cs typeface="Arial" panose="020B0604020202020204" pitchFamily="34" charset="0"/>
                      </a:endParaRPr>
                    </a:p>
                  </a:txBody>
                  <a:tcPr marL="72000" marR="72000" marT="2856"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Text" lastClr="0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gridSpan="4">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ctr" fontAlgn="b"/>
                      <a:r>
                        <a:rPr lang="en-US" sz="800" b="1" u="none" strike="noStrike" dirty="0">
                          <a:solidFill>
                            <a:schemeClr val="bg1"/>
                          </a:solidFill>
                          <a:effectLst/>
                          <a:latin typeface="Arial" panose="020B0604020202020204" pitchFamily="34" charset="0"/>
                          <a:cs typeface="Arial" panose="020B0604020202020204" pitchFamily="34" charset="0"/>
                        </a:rPr>
                        <a:t>2014</a:t>
                      </a:r>
                      <a:endParaRPr lang="en-US" sz="800" b="1" i="0" u="none" strike="noStrike" dirty="0">
                        <a:solidFill>
                          <a:schemeClr val="bg1"/>
                        </a:solidFill>
                        <a:effectLst/>
                        <a:latin typeface="Arial" panose="020B0604020202020204" pitchFamily="34" charset="0"/>
                        <a:cs typeface="Arial" panose="020B0604020202020204" pitchFamily="34" charset="0"/>
                      </a:endParaRPr>
                    </a:p>
                  </a:txBody>
                  <a:tcPr marL="72000" marR="72000" marT="2856"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Text" lastClr="0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gridSpan="4">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ctr" fontAlgn="b"/>
                      <a:r>
                        <a:rPr lang="en-US" sz="800" b="1" u="none" strike="noStrike" dirty="0">
                          <a:solidFill>
                            <a:schemeClr val="bg1"/>
                          </a:solidFill>
                          <a:effectLst/>
                          <a:latin typeface="Arial" panose="020B0604020202020204" pitchFamily="34" charset="0"/>
                          <a:cs typeface="Arial" panose="020B0604020202020204" pitchFamily="34" charset="0"/>
                        </a:rPr>
                        <a:t>2015</a:t>
                      </a:r>
                      <a:endParaRPr lang="en-US" sz="800" b="1" i="0" u="none" strike="noStrike" dirty="0">
                        <a:solidFill>
                          <a:schemeClr val="bg1"/>
                        </a:solidFill>
                        <a:effectLst/>
                        <a:latin typeface="Arial" panose="020B0604020202020204" pitchFamily="34" charset="0"/>
                        <a:cs typeface="Arial" panose="020B0604020202020204" pitchFamily="34" charset="0"/>
                      </a:endParaRPr>
                    </a:p>
                  </a:txBody>
                  <a:tcPr marL="72000" marR="72000" marT="2856"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Text" lastClr="000000"/>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170608">
                <a:tc vMerge="1">
                  <a:txBody>
                    <a:bodyPr/>
                    <a:lstStyle/>
                    <a:p>
                      <a:pPr algn="l" fontAlgn="b"/>
                      <a:endParaRPr lang="en-US" sz="900" b="1" i="0" u="none" strike="noStrike" dirty="0">
                        <a:solidFill>
                          <a:schemeClr val="bg1"/>
                        </a:solidFill>
                        <a:effectLst/>
                        <a:latin typeface="Calibri"/>
                      </a:endParaRPr>
                    </a:p>
                  </a:txBody>
                  <a:tcPr marL="2856" marR="2856" marT="2856" marB="0" anchor="ctr">
                    <a:solidFill>
                      <a:srgbClr val="002060"/>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ctr" fontAlgn="b"/>
                      <a:r>
                        <a:rPr lang="en-US" sz="800" b="1" u="none" strike="noStrike" dirty="0">
                          <a:solidFill>
                            <a:schemeClr val="bg1"/>
                          </a:solidFill>
                          <a:effectLst/>
                          <a:latin typeface="Arial" panose="020B0604020202020204" pitchFamily="34" charset="0"/>
                          <a:cs typeface="Arial" panose="020B0604020202020204" pitchFamily="34" charset="0"/>
                        </a:rPr>
                        <a:t>Q1</a:t>
                      </a:r>
                      <a:endParaRPr lang="en-US" sz="800" b="1" i="0" u="none" strike="noStrike" dirty="0">
                        <a:solidFill>
                          <a:schemeClr val="bg1"/>
                        </a:solidFill>
                        <a:effectLst/>
                        <a:latin typeface="Arial" panose="020B0604020202020204" pitchFamily="34" charset="0"/>
                        <a:cs typeface="Arial" panose="020B0604020202020204" pitchFamily="34" charset="0"/>
                      </a:endParaRPr>
                    </a:p>
                  </a:txBody>
                  <a:tcPr marL="72000" marR="72000" marT="2856"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Text" lastClr="000000"/>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ctr" fontAlgn="b"/>
                      <a:r>
                        <a:rPr lang="en-US" sz="800" b="1" u="none" strike="noStrike" dirty="0">
                          <a:solidFill>
                            <a:schemeClr val="bg1"/>
                          </a:solidFill>
                          <a:effectLst/>
                          <a:latin typeface="Arial" panose="020B0604020202020204" pitchFamily="34" charset="0"/>
                          <a:cs typeface="Arial" panose="020B0604020202020204" pitchFamily="34" charset="0"/>
                        </a:rPr>
                        <a:t>Q2</a:t>
                      </a:r>
                      <a:endParaRPr lang="en-US" sz="800" b="1" i="0" u="none" strike="noStrike" dirty="0">
                        <a:solidFill>
                          <a:schemeClr val="bg1"/>
                        </a:solidFill>
                        <a:effectLst/>
                        <a:latin typeface="Arial" panose="020B0604020202020204" pitchFamily="34" charset="0"/>
                        <a:cs typeface="Arial" panose="020B0604020202020204" pitchFamily="34" charset="0"/>
                      </a:endParaRPr>
                    </a:p>
                  </a:txBody>
                  <a:tcPr marL="72000" marR="72000" marT="2856"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Text" lastClr="000000"/>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ctr" fontAlgn="b"/>
                      <a:r>
                        <a:rPr lang="en-US" sz="800" b="1" u="none" strike="noStrike" dirty="0">
                          <a:solidFill>
                            <a:schemeClr val="bg1"/>
                          </a:solidFill>
                          <a:effectLst/>
                          <a:latin typeface="Arial" panose="020B0604020202020204" pitchFamily="34" charset="0"/>
                          <a:cs typeface="Arial" panose="020B0604020202020204" pitchFamily="34" charset="0"/>
                        </a:rPr>
                        <a:t>Q3</a:t>
                      </a:r>
                      <a:endParaRPr lang="en-US" sz="800" b="1" i="0" u="none" strike="noStrike" dirty="0">
                        <a:solidFill>
                          <a:schemeClr val="bg1"/>
                        </a:solidFill>
                        <a:effectLst/>
                        <a:latin typeface="Arial" panose="020B0604020202020204" pitchFamily="34" charset="0"/>
                        <a:cs typeface="Arial" panose="020B0604020202020204" pitchFamily="34" charset="0"/>
                      </a:endParaRPr>
                    </a:p>
                  </a:txBody>
                  <a:tcPr marL="72000" marR="72000" marT="2856"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Text" lastClr="000000"/>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ctr" fontAlgn="b"/>
                      <a:r>
                        <a:rPr lang="en-US" sz="800" b="1" u="none" strike="noStrike" dirty="0">
                          <a:solidFill>
                            <a:schemeClr val="bg1"/>
                          </a:solidFill>
                          <a:effectLst/>
                          <a:latin typeface="Arial" panose="020B0604020202020204" pitchFamily="34" charset="0"/>
                          <a:cs typeface="Arial" panose="020B0604020202020204" pitchFamily="34" charset="0"/>
                        </a:rPr>
                        <a:t>Q4</a:t>
                      </a:r>
                      <a:endParaRPr lang="en-US" sz="800" b="1" i="0" u="none" strike="noStrike" dirty="0">
                        <a:solidFill>
                          <a:schemeClr val="bg1"/>
                        </a:solidFill>
                        <a:effectLst/>
                        <a:latin typeface="Arial" panose="020B0604020202020204" pitchFamily="34" charset="0"/>
                        <a:cs typeface="Arial" panose="020B0604020202020204" pitchFamily="34" charset="0"/>
                      </a:endParaRPr>
                    </a:p>
                  </a:txBody>
                  <a:tcPr marL="72000" marR="72000" marT="2856"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Text" lastClr="000000"/>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ctr" fontAlgn="b"/>
                      <a:r>
                        <a:rPr lang="en-US" sz="800" b="1" u="none" strike="noStrike" dirty="0">
                          <a:solidFill>
                            <a:schemeClr val="bg1"/>
                          </a:solidFill>
                          <a:effectLst/>
                          <a:latin typeface="Arial" panose="020B0604020202020204" pitchFamily="34" charset="0"/>
                          <a:cs typeface="Arial" panose="020B0604020202020204" pitchFamily="34" charset="0"/>
                        </a:rPr>
                        <a:t>Q1</a:t>
                      </a:r>
                      <a:endParaRPr lang="en-US" sz="800" b="1" i="0" u="none" strike="noStrike" dirty="0">
                        <a:solidFill>
                          <a:schemeClr val="bg1"/>
                        </a:solidFill>
                        <a:effectLst/>
                        <a:latin typeface="Arial" panose="020B0604020202020204" pitchFamily="34" charset="0"/>
                        <a:cs typeface="Arial" panose="020B0604020202020204" pitchFamily="34" charset="0"/>
                      </a:endParaRPr>
                    </a:p>
                  </a:txBody>
                  <a:tcPr marL="72000" marR="72000" marT="2856"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Text" lastClr="000000"/>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ctr" fontAlgn="b"/>
                      <a:r>
                        <a:rPr lang="en-US" sz="800" b="1" u="none" strike="noStrike" dirty="0">
                          <a:solidFill>
                            <a:schemeClr val="bg1"/>
                          </a:solidFill>
                          <a:effectLst/>
                          <a:latin typeface="Arial" panose="020B0604020202020204" pitchFamily="34" charset="0"/>
                          <a:cs typeface="Arial" panose="020B0604020202020204" pitchFamily="34" charset="0"/>
                        </a:rPr>
                        <a:t>Q2</a:t>
                      </a:r>
                      <a:endParaRPr lang="en-US" sz="800" b="1" i="0" u="none" strike="noStrike" dirty="0">
                        <a:solidFill>
                          <a:schemeClr val="bg1"/>
                        </a:solidFill>
                        <a:effectLst/>
                        <a:latin typeface="Arial" panose="020B0604020202020204" pitchFamily="34" charset="0"/>
                        <a:cs typeface="Arial" panose="020B0604020202020204" pitchFamily="34" charset="0"/>
                      </a:endParaRPr>
                    </a:p>
                  </a:txBody>
                  <a:tcPr marL="72000" marR="72000" marT="2856"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Text" lastClr="000000"/>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ctr" fontAlgn="b"/>
                      <a:r>
                        <a:rPr lang="en-US" sz="800" b="1" u="none" strike="noStrike" dirty="0">
                          <a:solidFill>
                            <a:schemeClr val="bg1"/>
                          </a:solidFill>
                          <a:effectLst/>
                          <a:latin typeface="Arial" panose="020B0604020202020204" pitchFamily="34" charset="0"/>
                          <a:cs typeface="Arial" panose="020B0604020202020204" pitchFamily="34" charset="0"/>
                        </a:rPr>
                        <a:t>Q3</a:t>
                      </a:r>
                      <a:endParaRPr lang="en-US" sz="800" b="1" i="0" u="none" strike="noStrike" dirty="0">
                        <a:solidFill>
                          <a:schemeClr val="bg1"/>
                        </a:solidFill>
                        <a:effectLst/>
                        <a:latin typeface="Arial" panose="020B0604020202020204" pitchFamily="34" charset="0"/>
                        <a:cs typeface="Arial" panose="020B0604020202020204" pitchFamily="34" charset="0"/>
                      </a:endParaRPr>
                    </a:p>
                  </a:txBody>
                  <a:tcPr marL="72000" marR="72000" marT="2856"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Text" lastClr="000000"/>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ctr" fontAlgn="b"/>
                      <a:r>
                        <a:rPr lang="en-US" sz="800" b="1" u="none" strike="noStrike" dirty="0">
                          <a:solidFill>
                            <a:schemeClr val="bg1"/>
                          </a:solidFill>
                          <a:effectLst/>
                          <a:latin typeface="Arial" panose="020B0604020202020204" pitchFamily="34" charset="0"/>
                          <a:cs typeface="Arial" panose="020B0604020202020204" pitchFamily="34" charset="0"/>
                        </a:rPr>
                        <a:t>Q4</a:t>
                      </a:r>
                      <a:endParaRPr lang="en-US" sz="800" b="1" i="0" u="none" strike="noStrike" dirty="0">
                        <a:solidFill>
                          <a:schemeClr val="bg1"/>
                        </a:solidFill>
                        <a:effectLst/>
                        <a:latin typeface="Arial" panose="020B0604020202020204" pitchFamily="34" charset="0"/>
                        <a:cs typeface="Arial" panose="020B0604020202020204" pitchFamily="34" charset="0"/>
                      </a:endParaRPr>
                    </a:p>
                  </a:txBody>
                  <a:tcPr marL="72000" marR="72000" marT="2856"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Text" lastClr="000000"/>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ctr" fontAlgn="b"/>
                      <a:r>
                        <a:rPr lang="en-US" sz="800" b="1" u="none" strike="noStrike" dirty="0">
                          <a:solidFill>
                            <a:schemeClr val="bg1"/>
                          </a:solidFill>
                          <a:effectLst/>
                          <a:latin typeface="Arial" panose="020B0604020202020204" pitchFamily="34" charset="0"/>
                          <a:cs typeface="Arial" panose="020B0604020202020204" pitchFamily="34" charset="0"/>
                        </a:rPr>
                        <a:t>Q1</a:t>
                      </a:r>
                      <a:endParaRPr lang="en-US" sz="800" b="1" i="0" u="none" strike="noStrike" dirty="0">
                        <a:solidFill>
                          <a:schemeClr val="bg1"/>
                        </a:solidFill>
                        <a:effectLst/>
                        <a:latin typeface="Arial" panose="020B0604020202020204" pitchFamily="34" charset="0"/>
                        <a:cs typeface="Arial" panose="020B0604020202020204" pitchFamily="34" charset="0"/>
                      </a:endParaRPr>
                    </a:p>
                  </a:txBody>
                  <a:tcPr marL="72000" marR="72000" marT="2856"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Text" lastClr="000000"/>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ctr" fontAlgn="b"/>
                      <a:r>
                        <a:rPr lang="en-US" sz="800" b="1" u="none" strike="noStrike" dirty="0">
                          <a:solidFill>
                            <a:schemeClr val="bg1"/>
                          </a:solidFill>
                          <a:effectLst/>
                          <a:latin typeface="Arial" panose="020B0604020202020204" pitchFamily="34" charset="0"/>
                          <a:cs typeface="Arial" panose="020B0604020202020204" pitchFamily="34" charset="0"/>
                        </a:rPr>
                        <a:t>Q2</a:t>
                      </a:r>
                      <a:endParaRPr lang="en-US" sz="800" b="1" i="0" u="none" strike="noStrike" dirty="0">
                        <a:solidFill>
                          <a:schemeClr val="bg1"/>
                        </a:solidFill>
                        <a:effectLst/>
                        <a:latin typeface="Arial" panose="020B0604020202020204" pitchFamily="34" charset="0"/>
                        <a:cs typeface="Arial" panose="020B0604020202020204" pitchFamily="34" charset="0"/>
                      </a:endParaRPr>
                    </a:p>
                  </a:txBody>
                  <a:tcPr marL="72000" marR="72000" marT="2856"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Text" lastClr="000000"/>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ctr" fontAlgn="b"/>
                      <a:r>
                        <a:rPr lang="en-US" sz="800" b="1" u="none" strike="noStrike" dirty="0">
                          <a:solidFill>
                            <a:schemeClr val="bg1"/>
                          </a:solidFill>
                          <a:effectLst/>
                          <a:latin typeface="Arial" panose="020B0604020202020204" pitchFamily="34" charset="0"/>
                          <a:cs typeface="Arial" panose="020B0604020202020204" pitchFamily="34" charset="0"/>
                        </a:rPr>
                        <a:t>Q3</a:t>
                      </a:r>
                      <a:endParaRPr lang="en-US" sz="800" b="1" i="0" u="none" strike="noStrike" dirty="0">
                        <a:solidFill>
                          <a:schemeClr val="bg1"/>
                        </a:solidFill>
                        <a:effectLst/>
                        <a:latin typeface="Arial" panose="020B0604020202020204" pitchFamily="34" charset="0"/>
                        <a:cs typeface="Arial" panose="020B0604020202020204" pitchFamily="34" charset="0"/>
                      </a:endParaRPr>
                    </a:p>
                  </a:txBody>
                  <a:tcPr marL="72000" marR="72000" marT="2856"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Text" lastClr="000000"/>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ctr" fontAlgn="b"/>
                      <a:r>
                        <a:rPr lang="en-US" sz="800" b="1" u="none" strike="noStrike" dirty="0">
                          <a:solidFill>
                            <a:schemeClr val="bg1"/>
                          </a:solidFill>
                          <a:effectLst/>
                          <a:latin typeface="Arial" panose="020B0604020202020204" pitchFamily="34" charset="0"/>
                          <a:cs typeface="Arial" panose="020B0604020202020204" pitchFamily="34" charset="0"/>
                        </a:rPr>
                        <a:t>Q4</a:t>
                      </a:r>
                      <a:endParaRPr lang="en-US" sz="800" b="1" i="0" u="none" strike="noStrike" dirty="0">
                        <a:solidFill>
                          <a:schemeClr val="bg1"/>
                        </a:solidFill>
                        <a:effectLst/>
                        <a:latin typeface="Arial" panose="020B0604020202020204" pitchFamily="34" charset="0"/>
                        <a:cs typeface="Arial" panose="020B0604020202020204" pitchFamily="34" charset="0"/>
                      </a:endParaRPr>
                    </a:p>
                  </a:txBody>
                  <a:tcPr marL="72000" marR="72000" marT="2856"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Text" lastClr="000000"/>
                    </a:solidFill>
                  </a:tcPr>
                </a:tc>
                <a:extLst>
                  <a:ext uri="{0D108BD9-81ED-4DB2-BD59-A6C34878D82A}">
                    <a16:rowId xmlns:a16="http://schemas.microsoft.com/office/drawing/2014/main" val="10001"/>
                  </a:ext>
                </a:extLst>
              </a:tr>
              <a:tr h="277176">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l" fontAlgn="b"/>
                      <a:r>
                        <a:rPr lang="en-US" sz="800" b="1" u="none" strike="noStrike" noProof="0" dirty="0">
                          <a:solidFill>
                            <a:schemeClr val="tx1"/>
                          </a:solidFill>
                          <a:effectLst/>
                          <a:latin typeface="Arial" panose="020B0604020202020204" pitchFamily="34" charset="0"/>
                          <a:cs typeface="Arial" panose="020B0604020202020204" pitchFamily="34" charset="0"/>
                        </a:rPr>
                        <a:t>Outflows </a:t>
                      </a:r>
                      <a:endParaRPr lang="en-US" sz="800" b="1" i="0" u="none" strike="noStrike" noProof="0" dirty="0">
                        <a:solidFill>
                          <a:schemeClr val="tx1"/>
                        </a:solidFill>
                        <a:effectLst/>
                        <a:latin typeface="Arial" panose="020B0604020202020204" pitchFamily="34" charset="0"/>
                        <a:cs typeface="Arial" panose="020B0604020202020204" pitchFamily="34" charset="0"/>
                      </a:endParaRPr>
                    </a:p>
                  </a:txBody>
                  <a:tcPr marL="72000" marR="72000" marT="2856"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75000"/>
                      </a:sysClr>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ctr" fontAlgn="b"/>
                      <a:r>
                        <a:rPr lang="pl-PL" sz="800" b="1" i="0" u="none" strike="noStrike" dirty="0">
                          <a:solidFill>
                            <a:srgbClr val="000000"/>
                          </a:solidFill>
                          <a:effectLst/>
                          <a:latin typeface="Arial" panose="020B0604020202020204" pitchFamily="34" charset="0"/>
                          <a:cs typeface="Arial" panose="020B0604020202020204" pitchFamily="34" charset="0"/>
                        </a:rPr>
                        <a:t>-</a:t>
                      </a:r>
                      <a:endParaRPr lang="en-US" sz="800" b="1" i="0" u="none" strike="noStrike" dirty="0">
                        <a:solidFill>
                          <a:srgbClr val="000000"/>
                        </a:solidFill>
                        <a:effectLst/>
                        <a:latin typeface="Arial" panose="020B0604020202020204" pitchFamily="34" charset="0"/>
                        <a:cs typeface="Arial" panose="020B0604020202020204" pitchFamily="34" charset="0"/>
                      </a:endParaRPr>
                    </a:p>
                  </a:txBody>
                  <a:tcPr marL="36000" marR="36000" marT="9525"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r" fontAlgn="b"/>
                      <a:r>
                        <a:rPr lang="pl-PL" sz="800" b="1" i="0" u="none" strike="noStrike" dirty="0">
                          <a:solidFill>
                            <a:srgbClr val="000000"/>
                          </a:solidFill>
                          <a:effectLst/>
                          <a:latin typeface="Arial" panose="020B0604020202020204" pitchFamily="34" charset="0"/>
                          <a:cs typeface="Arial" panose="020B0604020202020204" pitchFamily="34" charset="0"/>
                        </a:rPr>
                        <a:t>-</a:t>
                      </a:r>
                      <a:r>
                        <a:rPr lang="en-US" sz="800" b="1" i="0" u="none" strike="noStrike" dirty="0">
                          <a:solidFill>
                            <a:srgbClr val="000000"/>
                          </a:solidFill>
                          <a:effectLst/>
                          <a:latin typeface="Arial" panose="020B0604020202020204" pitchFamily="34" charset="0"/>
                          <a:cs typeface="Arial" panose="020B0604020202020204" pitchFamily="34" charset="0"/>
                        </a:rPr>
                        <a:t>56</a:t>
                      </a:r>
                      <a:r>
                        <a:rPr lang="pl-PL" sz="800" b="1" i="0" u="none" strike="noStrike" dirty="0">
                          <a:solidFill>
                            <a:srgbClr val="000000"/>
                          </a:solidFill>
                          <a:effectLst/>
                          <a:latin typeface="Arial" panose="020B0604020202020204" pitchFamily="34" charset="0"/>
                          <a:cs typeface="Arial" panose="020B0604020202020204" pitchFamily="34" charset="0"/>
                        </a:rPr>
                        <a:t>,</a:t>
                      </a:r>
                      <a:r>
                        <a:rPr lang="en-US" sz="800" b="1" i="0" u="none" strike="noStrike" dirty="0">
                          <a:solidFill>
                            <a:srgbClr val="000000"/>
                          </a:solidFill>
                          <a:effectLst/>
                          <a:latin typeface="Arial" panose="020B0604020202020204" pitchFamily="34" charset="0"/>
                          <a:cs typeface="Arial" panose="020B0604020202020204" pitchFamily="34" charset="0"/>
                        </a:rPr>
                        <a:t>250</a:t>
                      </a:r>
                    </a:p>
                  </a:txBody>
                  <a:tcPr marL="36000" marR="36000" marT="9525"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ctr"/>
                      <a:r>
                        <a:rPr lang="pl-PL" sz="800" b="1" dirty="0">
                          <a:latin typeface="Arial" panose="020B0604020202020204" pitchFamily="34" charset="0"/>
                          <a:cs typeface="Arial" panose="020B0604020202020204" pitchFamily="34" charset="0"/>
                        </a:rPr>
                        <a:t>-</a:t>
                      </a:r>
                      <a:endParaRPr lang="en-US" sz="800" b="1" dirty="0">
                        <a:latin typeface="Arial" panose="020B0604020202020204" pitchFamily="34" charset="0"/>
                        <a:cs typeface="Arial" panose="020B0604020202020204" pitchFamily="34" charset="0"/>
                      </a:endParaRPr>
                    </a:p>
                  </a:txBody>
                  <a:tcPr marL="36000" marR="36000" marT="9525"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ctr"/>
                      <a:r>
                        <a:rPr lang="pl-PL" sz="800" b="1" dirty="0">
                          <a:latin typeface="Arial" panose="020B0604020202020204" pitchFamily="34" charset="0"/>
                          <a:cs typeface="Arial" panose="020B0604020202020204" pitchFamily="34" charset="0"/>
                        </a:rPr>
                        <a:t>-</a:t>
                      </a:r>
                      <a:endParaRPr lang="en-US" sz="800" b="1" dirty="0">
                        <a:latin typeface="Arial" panose="020B0604020202020204" pitchFamily="34" charset="0"/>
                        <a:cs typeface="Arial" panose="020B0604020202020204" pitchFamily="34" charset="0"/>
                      </a:endParaRPr>
                    </a:p>
                  </a:txBody>
                  <a:tcPr marL="36000" marR="36000" marT="9525"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r" fontAlgn="b"/>
                      <a:r>
                        <a:rPr lang="pl-PL" sz="800" b="1" i="0" u="none" strike="noStrike" dirty="0">
                          <a:solidFill>
                            <a:srgbClr val="000000"/>
                          </a:solidFill>
                          <a:effectLst/>
                          <a:latin typeface="Arial" panose="020B0604020202020204" pitchFamily="34" charset="0"/>
                          <a:cs typeface="Arial" panose="020B0604020202020204" pitchFamily="34" charset="0"/>
                        </a:rPr>
                        <a:t>-</a:t>
                      </a:r>
                      <a:r>
                        <a:rPr lang="en-US" sz="800" b="1" i="0" u="none" strike="noStrike" dirty="0">
                          <a:solidFill>
                            <a:srgbClr val="000000"/>
                          </a:solidFill>
                          <a:effectLst/>
                          <a:latin typeface="Arial" panose="020B0604020202020204" pitchFamily="34" charset="0"/>
                          <a:cs typeface="Arial" panose="020B0604020202020204" pitchFamily="34" charset="0"/>
                        </a:rPr>
                        <a:t>64</a:t>
                      </a:r>
                      <a:r>
                        <a:rPr lang="pl-PL" sz="800" b="1" i="0" u="none" strike="noStrike" dirty="0">
                          <a:solidFill>
                            <a:srgbClr val="000000"/>
                          </a:solidFill>
                          <a:effectLst/>
                          <a:latin typeface="Arial" panose="020B0604020202020204" pitchFamily="34" charset="0"/>
                          <a:cs typeface="Arial" panose="020B0604020202020204" pitchFamily="34" charset="0"/>
                        </a:rPr>
                        <a:t>,</a:t>
                      </a:r>
                      <a:r>
                        <a:rPr lang="en-US" sz="800" b="1" i="0" u="none" strike="noStrike" dirty="0">
                          <a:solidFill>
                            <a:srgbClr val="000000"/>
                          </a:solidFill>
                          <a:effectLst/>
                          <a:latin typeface="Arial" panose="020B0604020202020204" pitchFamily="34" charset="0"/>
                          <a:cs typeface="Arial" panose="020B0604020202020204" pitchFamily="34" charset="0"/>
                        </a:rPr>
                        <a:t>000</a:t>
                      </a:r>
                    </a:p>
                  </a:txBody>
                  <a:tcPr marL="36000" marR="36000" marT="9525"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r" fontAlgn="b"/>
                      <a:r>
                        <a:rPr lang="pl-PL" sz="800" b="1" i="0" u="none" strike="noStrike" dirty="0">
                          <a:solidFill>
                            <a:srgbClr val="000000"/>
                          </a:solidFill>
                          <a:effectLst/>
                          <a:latin typeface="Arial" panose="020B0604020202020204" pitchFamily="34" charset="0"/>
                          <a:cs typeface="Arial" panose="020B0604020202020204" pitchFamily="34" charset="0"/>
                        </a:rPr>
                        <a:t>-</a:t>
                      </a:r>
                      <a:r>
                        <a:rPr lang="en-US" sz="800" b="1" i="0" u="none" strike="noStrike" dirty="0">
                          <a:solidFill>
                            <a:srgbClr val="000000"/>
                          </a:solidFill>
                          <a:effectLst/>
                          <a:latin typeface="Arial" panose="020B0604020202020204" pitchFamily="34" charset="0"/>
                          <a:cs typeface="Arial" panose="020B0604020202020204" pitchFamily="34" charset="0"/>
                        </a:rPr>
                        <a:t>1 103</a:t>
                      </a:r>
                      <a:r>
                        <a:rPr lang="pl-PL" sz="800" b="1" i="0" u="none" strike="noStrike" dirty="0">
                          <a:solidFill>
                            <a:srgbClr val="000000"/>
                          </a:solidFill>
                          <a:effectLst/>
                          <a:latin typeface="Arial" panose="020B0604020202020204" pitchFamily="34" charset="0"/>
                          <a:cs typeface="Arial" panose="020B0604020202020204" pitchFamily="34" charset="0"/>
                        </a:rPr>
                        <a:t>,</a:t>
                      </a:r>
                      <a:r>
                        <a:rPr lang="en-US" sz="800" b="1" i="0" u="none" strike="noStrike" dirty="0">
                          <a:solidFill>
                            <a:srgbClr val="000000"/>
                          </a:solidFill>
                          <a:effectLst/>
                          <a:latin typeface="Arial" panose="020B0604020202020204" pitchFamily="34" charset="0"/>
                          <a:cs typeface="Arial" panose="020B0604020202020204" pitchFamily="34" charset="0"/>
                        </a:rPr>
                        <a:t>280</a:t>
                      </a:r>
                    </a:p>
                  </a:txBody>
                  <a:tcPr marL="36000" marR="36000" marT="9525"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r" fontAlgn="b"/>
                      <a:r>
                        <a:rPr lang="pl-PL" sz="800" b="1" i="0" u="none" strike="noStrike" dirty="0">
                          <a:solidFill>
                            <a:srgbClr val="000000"/>
                          </a:solidFill>
                          <a:effectLst/>
                          <a:latin typeface="Arial" panose="020B0604020202020204" pitchFamily="34" charset="0"/>
                          <a:cs typeface="Arial" panose="020B0604020202020204" pitchFamily="34" charset="0"/>
                        </a:rPr>
                        <a:t>-</a:t>
                      </a:r>
                      <a:r>
                        <a:rPr lang="en-US" sz="800" b="1" i="0" u="none" strike="noStrike" dirty="0">
                          <a:solidFill>
                            <a:srgbClr val="000000"/>
                          </a:solidFill>
                          <a:effectLst/>
                          <a:latin typeface="Arial" panose="020B0604020202020204" pitchFamily="34" charset="0"/>
                          <a:cs typeface="Arial" panose="020B0604020202020204" pitchFamily="34" charset="0"/>
                        </a:rPr>
                        <a:t>1</a:t>
                      </a:r>
                      <a:r>
                        <a:rPr lang="pl-PL" sz="800" b="1" i="0" u="none" strike="noStrike" dirty="0">
                          <a:solidFill>
                            <a:srgbClr val="000000"/>
                          </a:solidFill>
                          <a:effectLst/>
                          <a:latin typeface="Arial" panose="020B0604020202020204" pitchFamily="34" charset="0"/>
                          <a:cs typeface="Arial" panose="020B0604020202020204" pitchFamily="34" charset="0"/>
                        </a:rPr>
                        <a:t>,</a:t>
                      </a:r>
                      <a:r>
                        <a:rPr lang="en-US" sz="800" b="1" i="0" u="none" strike="noStrike" dirty="0">
                          <a:solidFill>
                            <a:srgbClr val="000000"/>
                          </a:solidFill>
                          <a:effectLst/>
                          <a:latin typeface="Arial" panose="020B0604020202020204" pitchFamily="34" charset="0"/>
                          <a:cs typeface="Arial" panose="020B0604020202020204" pitchFamily="34" charset="0"/>
                        </a:rPr>
                        <a:t>103</a:t>
                      </a:r>
                      <a:r>
                        <a:rPr lang="pl-PL" sz="800" b="1" i="0" u="none" strike="noStrike" dirty="0">
                          <a:solidFill>
                            <a:srgbClr val="000000"/>
                          </a:solidFill>
                          <a:effectLst/>
                          <a:latin typeface="Arial" panose="020B0604020202020204" pitchFamily="34" charset="0"/>
                          <a:cs typeface="Arial" panose="020B0604020202020204" pitchFamily="34" charset="0"/>
                        </a:rPr>
                        <a:t>,</a:t>
                      </a:r>
                      <a:r>
                        <a:rPr lang="en-US" sz="800" b="1" i="0" u="none" strike="noStrike" dirty="0">
                          <a:solidFill>
                            <a:srgbClr val="000000"/>
                          </a:solidFill>
                          <a:effectLst/>
                          <a:latin typeface="Arial" panose="020B0604020202020204" pitchFamily="34" charset="0"/>
                          <a:cs typeface="Arial" panose="020B0604020202020204" pitchFamily="34" charset="0"/>
                        </a:rPr>
                        <a:t>280</a:t>
                      </a:r>
                    </a:p>
                  </a:txBody>
                  <a:tcPr marL="36000" marR="36000" marT="9525"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r" fontAlgn="b"/>
                      <a:r>
                        <a:rPr lang="pl-PL" sz="800" b="1" i="0" u="none" strike="noStrike" dirty="0">
                          <a:solidFill>
                            <a:srgbClr val="000000"/>
                          </a:solidFill>
                          <a:effectLst/>
                          <a:latin typeface="Arial" panose="020B0604020202020204" pitchFamily="34" charset="0"/>
                          <a:cs typeface="Arial" panose="020B0604020202020204" pitchFamily="34" charset="0"/>
                        </a:rPr>
                        <a:t>-</a:t>
                      </a:r>
                      <a:r>
                        <a:rPr lang="en-US" sz="800" b="1" i="0" u="none" strike="noStrike" dirty="0">
                          <a:solidFill>
                            <a:srgbClr val="000000"/>
                          </a:solidFill>
                          <a:effectLst/>
                          <a:latin typeface="Arial" panose="020B0604020202020204" pitchFamily="34" charset="0"/>
                          <a:cs typeface="Arial" panose="020B0604020202020204" pitchFamily="34" charset="0"/>
                        </a:rPr>
                        <a:t>1</a:t>
                      </a:r>
                      <a:r>
                        <a:rPr lang="pl-PL" sz="800" b="1" i="0" u="none" strike="noStrike" dirty="0">
                          <a:solidFill>
                            <a:srgbClr val="000000"/>
                          </a:solidFill>
                          <a:effectLst/>
                          <a:latin typeface="Arial" panose="020B0604020202020204" pitchFamily="34" charset="0"/>
                          <a:cs typeface="Arial" panose="020B0604020202020204" pitchFamily="34" charset="0"/>
                        </a:rPr>
                        <a:t>,</a:t>
                      </a:r>
                      <a:r>
                        <a:rPr lang="en-US" sz="800" b="1" i="0" u="none" strike="noStrike" dirty="0">
                          <a:solidFill>
                            <a:srgbClr val="000000"/>
                          </a:solidFill>
                          <a:effectLst/>
                          <a:latin typeface="Arial" panose="020B0604020202020204" pitchFamily="34" charset="0"/>
                          <a:cs typeface="Arial" panose="020B0604020202020204" pitchFamily="34" charset="0"/>
                        </a:rPr>
                        <a:t>103</a:t>
                      </a:r>
                      <a:r>
                        <a:rPr lang="pl-PL" sz="800" b="1" i="0" u="none" strike="noStrike" dirty="0">
                          <a:solidFill>
                            <a:srgbClr val="000000"/>
                          </a:solidFill>
                          <a:effectLst/>
                          <a:latin typeface="Arial" panose="020B0604020202020204" pitchFamily="34" charset="0"/>
                          <a:cs typeface="Arial" panose="020B0604020202020204" pitchFamily="34" charset="0"/>
                        </a:rPr>
                        <a:t>,</a:t>
                      </a:r>
                      <a:r>
                        <a:rPr lang="en-US" sz="800" b="1" i="0" u="none" strike="noStrike" dirty="0">
                          <a:solidFill>
                            <a:srgbClr val="000000"/>
                          </a:solidFill>
                          <a:effectLst/>
                          <a:latin typeface="Arial" panose="020B0604020202020204" pitchFamily="34" charset="0"/>
                          <a:cs typeface="Arial" panose="020B0604020202020204" pitchFamily="34" charset="0"/>
                        </a:rPr>
                        <a:t>280</a:t>
                      </a:r>
                    </a:p>
                  </a:txBody>
                  <a:tcPr marL="36000" marR="36000" marT="9525"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r" fontAlgn="b"/>
                      <a:r>
                        <a:rPr lang="pl-PL" sz="800" b="1" i="0" u="none" strike="noStrike" dirty="0">
                          <a:solidFill>
                            <a:srgbClr val="000000"/>
                          </a:solidFill>
                          <a:effectLst/>
                          <a:latin typeface="Arial" panose="020B0604020202020204" pitchFamily="34" charset="0"/>
                          <a:cs typeface="Arial" panose="020B0604020202020204" pitchFamily="34" charset="0"/>
                        </a:rPr>
                        <a:t>-</a:t>
                      </a:r>
                      <a:r>
                        <a:rPr lang="en-US" sz="800" b="1" i="0" u="none" strike="noStrike" dirty="0">
                          <a:solidFill>
                            <a:srgbClr val="000000"/>
                          </a:solidFill>
                          <a:effectLst/>
                          <a:latin typeface="Arial" panose="020B0604020202020204" pitchFamily="34" charset="0"/>
                          <a:cs typeface="Arial" panose="020B0604020202020204" pitchFamily="34" charset="0"/>
                        </a:rPr>
                        <a:t>1</a:t>
                      </a:r>
                      <a:r>
                        <a:rPr lang="pl-PL" sz="800" b="1" i="0" u="none" strike="noStrike" dirty="0">
                          <a:solidFill>
                            <a:srgbClr val="000000"/>
                          </a:solidFill>
                          <a:effectLst/>
                          <a:latin typeface="Arial" panose="020B0604020202020204" pitchFamily="34" charset="0"/>
                          <a:cs typeface="Arial" panose="020B0604020202020204" pitchFamily="34" charset="0"/>
                        </a:rPr>
                        <a:t>,</a:t>
                      </a:r>
                      <a:r>
                        <a:rPr lang="en-US" sz="800" b="1" i="0" u="none" strike="noStrike" dirty="0">
                          <a:solidFill>
                            <a:srgbClr val="000000"/>
                          </a:solidFill>
                          <a:effectLst/>
                          <a:latin typeface="Arial" panose="020B0604020202020204" pitchFamily="34" charset="0"/>
                          <a:cs typeface="Arial" panose="020B0604020202020204" pitchFamily="34" charset="0"/>
                        </a:rPr>
                        <a:t>103</a:t>
                      </a:r>
                      <a:r>
                        <a:rPr lang="pl-PL" sz="800" b="1" i="0" u="none" strike="noStrike" dirty="0">
                          <a:solidFill>
                            <a:srgbClr val="000000"/>
                          </a:solidFill>
                          <a:effectLst/>
                          <a:latin typeface="Arial" panose="020B0604020202020204" pitchFamily="34" charset="0"/>
                          <a:cs typeface="Arial" panose="020B0604020202020204" pitchFamily="34" charset="0"/>
                        </a:rPr>
                        <a:t>,</a:t>
                      </a:r>
                      <a:r>
                        <a:rPr lang="en-US" sz="800" b="1" i="0" u="none" strike="noStrike" dirty="0">
                          <a:solidFill>
                            <a:srgbClr val="000000"/>
                          </a:solidFill>
                          <a:effectLst/>
                          <a:latin typeface="Arial" panose="020B0604020202020204" pitchFamily="34" charset="0"/>
                          <a:cs typeface="Arial" panose="020B0604020202020204" pitchFamily="34" charset="0"/>
                        </a:rPr>
                        <a:t>280</a:t>
                      </a:r>
                    </a:p>
                  </a:txBody>
                  <a:tcPr marL="36000" marR="36000" marT="9525"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r" fontAlgn="b"/>
                      <a:r>
                        <a:rPr lang="pl-PL" sz="800" b="1" i="0" u="none" strike="noStrike" dirty="0">
                          <a:solidFill>
                            <a:srgbClr val="000000"/>
                          </a:solidFill>
                          <a:effectLst/>
                          <a:latin typeface="Arial" panose="020B0604020202020204" pitchFamily="34" charset="0"/>
                          <a:cs typeface="Arial" panose="020B0604020202020204" pitchFamily="34" charset="0"/>
                        </a:rPr>
                        <a:t>-</a:t>
                      </a:r>
                      <a:r>
                        <a:rPr lang="en-US" sz="800" b="1" i="0" u="none" strike="noStrike" dirty="0">
                          <a:solidFill>
                            <a:srgbClr val="000000"/>
                          </a:solidFill>
                          <a:effectLst/>
                          <a:latin typeface="Arial" panose="020B0604020202020204" pitchFamily="34" charset="0"/>
                          <a:cs typeface="Arial" panose="020B0604020202020204" pitchFamily="34" charset="0"/>
                        </a:rPr>
                        <a:t>1</a:t>
                      </a:r>
                      <a:r>
                        <a:rPr lang="pl-PL" sz="800" b="1" i="0" u="none" strike="noStrike" dirty="0">
                          <a:solidFill>
                            <a:srgbClr val="000000"/>
                          </a:solidFill>
                          <a:effectLst/>
                          <a:latin typeface="Arial" panose="020B0604020202020204" pitchFamily="34" charset="0"/>
                          <a:cs typeface="Arial" panose="020B0604020202020204" pitchFamily="34" charset="0"/>
                        </a:rPr>
                        <a:t>,</a:t>
                      </a:r>
                      <a:r>
                        <a:rPr lang="en-US" sz="800" b="1" i="0" u="none" strike="noStrike" dirty="0">
                          <a:solidFill>
                            <a:srgbClr val="000000"/>
                          </a:solidFill>
                          <a:effectLst/>
                          <a:latin typeface="Arial" panose="020B0604020202020204" pitchFamily="34" charset="0"/>
                          <a:cs typeface="Arial" panose="020B0604020202020204" pitchFamily="34" charset="0"/>
                        </a:rPr>
                        <a:t>103</a:t>
                      </a:r>
                      <a:r>
                        <a:rPr lang="pl-PL" sz="800" b="1" i="0" u="none" strike="noStrike" dirty="0">
                          <a:solidFill>
                            <a:srgbClr val="000000"/>
                          </a:solidFill>
                          <a:effectLst/>
                          <a:latin typeface="Arial" panose="020B0604020202020204" pitchFamily="34" charset="0"/>
                          <a:cs typeface="Arial" panose="020B0604020202020204" pitchFamily="34" charset="0"/>
                        </a:rPr>
                        <a:t>,</a:t>
                      </a:r>
                      <a:r>
                        <a:rPr lang="en-US" sz="800" b="1" i="0" u="none" strike="noStrike" dirty="0">
                          <a:solidFill>
                            <a:srgbClr val="000000"/>
                          </a:solidFill>
                          <a:effectLst/>
                          <a:latin typeface="Arial" panose="020B0604020202020204" pitchFamily="34" charset="0"/>
                          <a:cs typeface="Arial" panose="020B0604020202020204" pitchFamily="34" charset="0"/>
                        </a:rPr>
                        <a:t>280</a:t>
                      </a:r>
                    </a:p>
                  </a:txBody>
                  <a:tcPr marL="36000" marR="36000" marT="9525"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r" fontAlgn="b"/>
                      <a:r>
                        <a:rPr lang="pl-PL" sz="800" b="1" i="0" u="none" strike="noStrike" dirty="0">
                          <a:solidFill>
                            <a:srgbClr val="000000"/>
                          </a:solidFill>
                          <a:effectLst/>
                          <a:latin typeface="Arial" panose="020B0604020202020204" pitchFamily="34" charset="0"/>
                          <a:cs typeface="Arial" panose="020B0604020202020204" pitchFamily="34" charset="0"/>
                        </a:rPr>
                        <a:t>-</a:t>
                      </a:r>
                      <a:r>
                        <a:rPr lang="en-US" sz="800" b="1" i="0" u="none" strike="noStrike" dirty="0">
                          <a:solidFill>
                            <a:srgbClr val="000000"/>
                          </a:solidFill>
                          <a:effectLst/>
                          <a:latin typeface="Arial" panose="020B0604020202020204" pitchFamily="34" charset="0"/>
                          <a:cs typeface="Arial" panose="020B0604020202020204" pitchFamily="34" charset="0"/>
                        </a:rPr>
                        <a:t>1</a:t>
                      </a:r>
                      <a:r>
                        <a:rPr lang="pl-PL" sz="800" b="1" i="0" u="none" strike="noStrike" dirty="0">
                          <a:solidFill>
                            <a:srgbClr val="000000"/>
                          </a:solidFill>
                          <a:effectLst/>
                          <a:latin typeface="Arial" panose="020B0604020202020204" pitchFamily="34" charset="0"/>
                          <a:cs typeface="Arial" panose="020B0604020202020204" pitchFamily="34" charset="0"/>
                        </a:rPr>
                        <a:t>,</a:t>
                      </a:r>
                      <a:r>
                        <a:rPr lang="en-US" sz="800" b="1" i="0" u="none" strike="noStrike" dirty="0">
                          <a:solidFill>
                            <a:srgbClr val="000000"/>
                          </a:solidFill>
                          <a:effectLst/>
                          <a:latin typeface="Arial" panose="020B0604020202020204" pitchFamily="34" charset="0"/>
                          <a:cs typeface="Arial" panose="020B0604020202020204" pitchFamily="34" charset="0"/>
                        </a:rPr>
                        <a:t>039</a:t>
                      </a:r>
                      <a:r>
                        <a:rPr lang="pl-PL" sz="800" b="1" i="0" u="none" strike="noStrike" dirty="0">
                          <a:solidFill>
                            <a:srgbClr val="000000"/>
                          </a:solidFill>
                          <a:effectLst/>
                          <a:latin typeface="Arial" panose="020B0604020202020204" pitchFamily="34" charset="0"/>
                          <a:cs typeface="Arial" panose="020B0604020202020204" pitchFamily="34" charset="0"/>
                        </a:rPr>
                        <a:t>,</a:t>
                      </a:r>
                      <a:r>
                        <a:rPr lang="en-US" sz="800" b="1" i="0" u="none" strike="noStrike" dirty="0">
                          <a:solidFill>
                            <a:srgbClr val="000000"/>
                          </a:solidFill>
                          <a:effectLst/>
                          <a:latin typeface="Arial" panose="020B0604020202020204" pitchFamily="34" charset="0"/>
                          <a:cs typeface="Arial" panose="020B0604020202020204" pitchFamily="34" charset="0"/>
                        </a:rPr>
                        <a:t>280</a:t>
                      </a:r>
                    </a:p>
                  </a:txBody>
                  <a:tcPr marL="36000" marR="36000" marT="9525"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ctr" fontAlgn="b"/>
                      <a:r>
                        <a:rPr lang="pl-PL" sz="800" b="1" i="0" u="none" strike="noStrike" dirty="0">
                          <a:solidFill>
                            <a:srgbClr val="000000"/>
                          </a:solidFill>
                          <a:effectLst/>
                          <a:latin typeface="Arial" panose="020B0604020202020204" pitchFamily="34" charset="0"/>
                          <a:cs typeface="Arial" panose="020B0604020202020204" pitchFamily="34" charset="0"/>
                        </a:rPr>
                        <a:t>-</a:t>
                      </a:r>
                      <a:endParaRPr lang="en-US" sz="800" b="1" i="0" u="none" strike="noStrike" dirty="0">
                        <a:solidFill>
                          <a:srgbClr val="000000"/>
                        </a:solidFill>
                        <a:effectLst/>
                        <a:latin typeface="Arial" panose="020B0604020202020204" pitchFamily="34" charset="0"/>
                        <a:cs typeface="Arial" panose="020B0604020202020204" pitchFamily="34" charset="0"/>
                      </a:endParaRPr>
                    </a:p>
                  </a:txBody>
                  <a:tcPr marL="36000" marR="36000" marT="9525"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extLst>
                  <a:ext uri="{0D108BD9-81ED-4DB2-BD59-A6C34878D82A}">
                    <a16:rowId xmlns:a16="http://schemas.microsoft.com/office/drawing/2014/main" val="10002"/>
                  </a:ext>
                </a:extLst>
              </a:tr>
              <a:tr h="277176">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l" fontAlgn="b"/>
                      <a:r>
                        <a:rPr lang="pl-PL" sz="800" b="1" i="0" u="none" strike="noStrike" noProof="0" dirty="0">
                          <a:solidFill>
                            <a:schemeClr val="tx1"/>
                          </a:solidFill>
                          <a:effectLst/>
                          <a:latin typeface="Arial" panose="020B0604020202020204" pitchFamily="34" charset="0"/>
                          <a:cs typeface="Arial" panose="020B0604020202020204" pitchFamily="34" charset="0"/>
                        </a:rPr>
                        <a:t>Capital</a:t>
                      </a:r>
                      <a:r>
                        <a:rPr lang="pl-PL" sz="800" b="1" i="0" u="none" strike="noStrike" baseline="0" noProof="0" dirty="0">
                          <a:solidFill>
                            <a:schemeClr val="tx1"/>
                          </a:solidFill>
                          <a:effectLst/>
                          <a:latin typeface="Arial" panose="020B0604020202020204" pitchFamily="34" charset="0"/>
                          <a:cs typeface="Arial" panose="020B0604020202020204" pitchFamily="34" charset="0"/>
                        </a:rPr>
                        <a:t> </a:t>
                      </a:r>
                      <a:r>
                        <a:rPr lang="en-US" sz="800" b="1" i="0" u="none" strike="noStrike" noProof="0" dirty="0">
                          <a:solidFill>
                            <a:schemeClr val="tx1"/>
                          </a:solidFill>
                          <a:effectLst/>
                          <a:latin typeface="Arial" panose="020B0604020202020204" pitchFamily="34" charset="0"/>
                          <a:cs typeface="Arial" panose="020B0604020202020204" pitchFamily="34" charset="0"/>
                        </a:rPr>
                        <a:t>expenditure</a:t>
                      </a:r>
                    </a:p>
                  </a:txBody>
                  <a:tcPr marL="72000" marR="72000" marT="2856"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75000"/>
                      </a:sysClr>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ctr" fontAlgn="b"/>
                      <a:r>
                        <a:rPr lang="pl-PL" sz="800" b="0" i="0" u="none" strike="noStrike" dirty="0">
                          <a:solidFill>
                            <a:srgbClr val="000000"/>
                          </a:solidFill>
                          <a:effectLst/>
                          <a:latin typeface="Arial" panose="020B0604020202020204" pitchFamily="34" charset="0"/>
                          <a:cs typeface="Arial" panose="020B0604020202020204" pitchFamily="34" charset="0"/>
                        </a:rPr>
                        <a:t>-</a:t>
                      </a:r>
                      <a:endParaRPr lang="en-US" sz="800" b="0" i="0" u="none" strike="noStrike" dirty="0">
                        <a:solidFill>
                          <a:srgbClr val="000000"/>
                        </a:solidFill>
                        <a:effectLst/>
                        <a:latin typeface="Arial" panose="020B0604020202020204" pitchFamily="34" charset="0"/>
                        <a:cs typeface="Arial" panose="020B0604020202020204" pitchFamily="34" charset="0"/>
                      </a:endParaRPr>
                    </a:p>
                  </a:txBody>
                  <a:tcPr marL="36000" marR="36000" marT="9525"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r" fontAlgn="b"/>
                      <a:r>
                        <a:rPr lang="pl-PL" sz="800" b="0" i="0" u="none" strike="noStrike" dirty="0">
                          <a:solidFill>
                            <a:srgbClr val="000000"/>
                          </a:solidFill>
                          <a:effectLst/>
                          <a:latin typeface="Arial" panose="020B0604020202020204" pitchFamily="34" charset="0"/>
                          <a:cs typeface="Arial" panose="020B0604020202020204" pitchFamily="34" charset="0"/>
                        </a:rPr>
                        <a:t>-</a:t>
                      </a:r>
                      <a:r>
                        <a:rPr lang="en-US" sz="800" b="0" i="0" u="none" strike="noStrike" dirty="0">
                          <a:solidFill>
                            <a:srgbClr val="000000"/>
                          </a:solidFill>
                          <a:effectLst/>
                          <a:latin typeface="Arial" panose="020B0604020202020204" pitchFamily="34" charset="0"/>
                          <a:cs typeface="Arial" panose="020B0604020202020204" pitchFamily="34" charset="0"/>
                        </a:rPr>
                        <a:t>56</a:t>
                      </a:r>
                      <a:r>
                        <a:rPr lang="pl-PL" sz="800" b="0" i="0" u="none" strike="noStrike" dirty="0">
                          <a:solidFill>
                            <a:srgbClr val="000000"/>
                          </a:solidFill>
                          <a:effectLst/>
                          <a:latin typeface="Arial" panose="020B0604020202020204" pitchFamily="34" charset="0"/>
                          <a:cs typeface="Arial" panose="020B0604020202020204" pitchFamily="34" charset="0"/>
                        </a:rPr>
                        <a:t>,</a:t>
                      </a:r>
                      <a:r>
                        <a:rPr lang="en-US" sz="800" b="0" i="0" u="none" strike="noStrike" dirty="0">
                          <a:solidFill>
                            <a:srgbClr val="000000"/>
                          </a:solidFill>
                          <a:effectLst/>
                          <a:latin typeface="Arial" panose="020B0604020202020204" pitchFamily="34" charset="0"/>
                          <a:cs typeface="Arial" panose="020B0604020202020204" pitchFamily="34" charset="0"/>
                        </a:rPr>
                        <a:t>250</a:t>
                      </a:r>
                    </a:p>
                  </a:txBody>
                  <a:tcPr marL="36000" marR="36000" marT="9525"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ctr"/>
                      <a:r>
                        <a:rPr lang="pl-PL" sz="800" dirty="0">
                          <a:latin typeface="Arial" panose="020B0604020202020204" pitchFamily="34" charset="0"/>
                          <a:cs typeface="Arial" panose="020B0604020202020204" pitchFamily="34" charset="0"/>
                        </a:rPr>
                        <a:t>-</a:t>
                      </a:r>
                      <a:endParaRPr lang="en-US" sz="800" dirty="0">
                        <a:latin typeface="Arial" panose="020B0604020202020204" pitchFamily="34" charset="0"/>
                        <a:cs typeface="Arial" panose="020B0604020202020204" pitchFamily="34" charset="0"/>
                      </a:endParaRPr>
                    </a:p>
                  </a:txBody>
                  <a:tcPr marL="36000" marR="36000" marT="9525"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ctr"/>
                      <a:r>
                        <a:rPr lang="pl-PL" sz="800" dirty="0">
                          <a:latin typeface="Arial" panose="020B0604020202020204" pitchFamily="34" charset="0"/>
                          <a:cs typeface="Arial" panose="020B0604020202020204" pitchFamily="34" charset="0"/>
                        </a:rPr>
                        <a:t>-</a:t>
                      </a:r>
                      <a:endParaRPr lang="en-US" sz="800" dirty="0">
                        <a:latin typeface="Arial" panose="020B0604020202020204" pitchFamily="34" charset="0"/>
                        <a:cs typeface="Arial" panose="020B0604020202020204" pitchFamily="34" charset="0"/>
                      </a:endParaRPr>
                    </a:p>
                  </a:txBody>
                  <a:tcPr marL="36000" marR="36000" marT="9525"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r" fontAlgn="b"/>
                      <a:r>
                        <a:rPr lang="pl-PL" sz="800" b="0" i="0" u="none" strike="noStrike" dirty="0">
                          <a:solidFill>
                            <a:srgbClr val="000000"/>
                          </a:solidFill>
                          <a:effectLst/>
                          <a:latin typeface="Arial" panose="020B0604020202020204" pitchFamily="34" charset="0"/>
                          <a:cs typeface="Arial" panose="020B0604020202020204" pitchFamily="34" charset="0"/>
                        </a:rPr>
                        <a:t>-</a:t>
                      </a:r>
                      <a:r>
                        <a:rPr lang="en-US" sz="800" b="0" i="0" u="none" strike="noStrike" dirty="0">
                          <a:solidFill>
                            <a:srgbClr val="000000"/>
                          </a:solidFill>
                          <a:effectLst/>
                          <a:latin typeface="Arial" panose="020B0604020202020204" pitchFamily="34" charset="0"/>
                          <a:cs typeface="Arial" panose="020B0604020202020204" pitchFamily="34" charset="0"/>
                        </a:rPr>
                        <a:t>64</a:t>
                      </a:r>
                      <a:r>
                        <a:rPr lang="pl-PL" sz="800" b="0" i="0" u="none" strike="noStrike" dirty="0">
                          <a:solidFill>
                            <a:srgbClr val="000000"/>
                          </a:solidFill>
                          <a:effectLst/>
                          <a:latin typeface="Arial" panose="020B0604020202020204" pitchFamily="34" charset="0"/>
                          <a:cs typeface="Arial" panose="020B0604020202020204" pitchFamily="34" charset="0"/>
                        </a:rPr>
                        <a:t>,</a:t>
                      </a:r>
                      <a:r>
                        <a:rPr lang="en-US" sz="800" b="0" i="0" u="none" strike="noStrike" dirty="0">
                          <a:solidFill>
                            <a:srgbClr val="000000"/>
                          </a:solidFill>
                          <a:effectLst/>
                          <a:latin typeface="Arial" panose="020B0604020202020204" pitchFamily="34" charset="0"/>
                          <a:cs typeface="Arial" panose="020B0604020202020204" pitchFamily="34" charset="0"/>
                        </a:rPr>
                        <a:t>000</a:t>
                      </a:r>
                    </a:p>
                  </a:txBody>
                  <a:tcPr marL="36000" marR="36000" marT="9525"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r" fontAlgn="b"/>
                      <a:r>
                        <a:rPr lang="pl-PL" sz="800" b="0" i="0" u="none" strike="noStrike" dirty="0">
                          <a:solidFill>
                            <a:srgbClr val="000000"/>
                          </a:solidFill>
                          <a:effectLst/>
                          <a:latin typeface="Arial" panose="020B0604020202020204" pitchFamily="34" charset="0"/>
                          <a:cs typeface="Arial" panose="020B0604020202020204" pitchFamily="34" charset="0"/>
                        </a:rPr>
                        <a:t>-</a:t>
                      </a:r>
                      <a:r>
                        <a:rPr lang="en-US" sz="800" b="0" i="0" u="none" strike="noStrike" dirty="0">
                          <a:solidFill>
                            <a:srgbClr val="000000"/>
                          </a:solidFill>
                          <a:effectLst/>
                          <a:latin typeface="Arial" panose="020B0604020202020204" pitchFamily="34" charset="0"/>
                          <a:cs typeface="Arial" panose="020B0604020202020204" pitchFamily="34" charset="0"/>
                        </a:rPr>
                        <a:t>1 103</a:t>
                      </a:r>
                      <a:r>
                        <a:rPr lang="pl-PL" sz="800" b="0" i="0" u="none" strike="noStrike" dirty="0">
                          <a:solidFill>
                            <a:srgbClr val="000000"/>
                          </a:solidFill>
                          <a:effectLst/>
                          <a:latin typeface="Arial" panose="020B0604020202020204" pitchFamily="34" charset="0"/>
                          <a:cs typeface="Arial" panose="020B0604020202020204" pitchFamily="34" charset="0"/>
                        </a:rPr>
                        <a:t>,</a:t>
                      </a:r>
                      <a:r>
                        <a:rPr lang="en-US" sz="800" b="0" i="0" u="none" strike="noStrike" dirty="0">
                          <a:solidFill>
                            <a:srgbClr val="000000"/>
                          </a:solidFill>
                          <a:effectLst/>
                          <a:latin typeface="Arial" panose="020B0604020202020204" pitchFamily="34" charset="0"/>
                          <a:cs typeface="Arial" panose="020B0604020202020204" pitchFamily="34" charset="0"/>
                        </a:rPr>
                        <a:t>280</a:t>
                      </a:r>
                    </a:p>
                  </a:txBody>
                  <a:tcPr marL="36000" marR="36000" marT="9525"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r" fontAlgn="b"/>
                      <a:r>
                        <a:rPr lang="pl-PL" sz="800" b="0" i="0" u="none" strike="noStrike" dirty="0">
                          <a:solidFill>
                            <a:srgbClr val="000000"/>
                          </a:solidFill>
                          <a:effectLst/>
                          <a:latin typeface="Arial" panose="020B0604020202020204" pitchFamily="34" charset="0"/>
                          <a:cs typeface="Arial" panose="020B0604020202020204" pitchFamily="34" charset="0"/>
                        </a:rPr>
                        <a:t>-</a:t>
                      </a:r>
                      <a:r>
                        <a:rPr lang="en-US" sz="800" b="0" i="0" u="none" strike="noStrike" dirty="0">
                          <a:solidFill>
                            <a:srgbClr val="000000"/>
                          </a:solidFill>
                          <a:effectLst/>
                          <a:latin typeface="Arial" panose="020B0604020202020204" pitchFamily="34" charset="0"/>
                          <a:cs typeface="Arial" panose="020B0604020202020204" pitchFamily="34" charset="0"/>
                        </a:rPr>
                        <a:t>1</a:t>
                      </a:r>
                      <a:r>
                        <a:rPr lang="pl-PL" sz="800" b="0" i="0" u="none" strike="noStrike" dirty="0">
                          <a:solidFill>
                            <a:srgbClr val="000000"/>
                          </a:solidFill>
                          <a:effectLst/>
                          <a:latin typeface="Arial" panose="020B0604020202020204" pitchFamily="34" charset="0"/>
                          <a:cs typeface="Arial" panose="020B0604020202020204" pitchFamily="34" charset="0"/>
                        </a:rPr>
                        <a:t>,</a:t>
                      </a:r>
                      <a:r>
                        <a:rPr lang="en-US" sz="800" b="0" i="0" u="none" strike="noStrike" dirty="0">
                          <a:solidFill>
                            <a:srgbClr val="000000"/>
                          </a:solidFill>
                          <a:effectLst/>
                          <a:latin typeface="Arial" panose="020B0604020202020204" pitchFamily="34" charset="0"/>
                          <a:cs typeface="Arial" panose="020B0604020202020204" pitchFamily="34" charset="0"/>
                        </a:rPr>
                        <a:t>103</a:t>
                      </a:r>
                      <a:r>
                        <a:rPr lang="pl-PL" sz="800" b="0" i="0" u="none" strike="noStrike" dirty="0">
                          <a:solidFill>
                            <a:srgbClr val="000000"/>
                          </a:solidFill>
                          <a:effectLst/>
                          <a:latin typeface="Arial" panose="020B0604020202020204" pitchFamily="34" charset="0"/>
                          <a:cs typeface="Arial" panose="020B0604020202020204" pitchFamily="34" charset="0"/>
                        </a:rPr>
                        <a:t>,</a:t>
                      </a:r>
                      <a:r>
                        <a:rPr lang="en-US" sz="800" b="0" i="0" u="none" strike="noStrike" dirty="0">
                          <a:solidFill>
                            <a:srgbClr val="000000"/>
                          </a:solidFill>
                          <a:effectLst/>
                          <a:latin typeface="Arial" panose="020B0604020202020204" pitchFamily="34" charset="0"/>
                          <a:cs typeface="Arial" panose="020B0604020202020204" pitchFamily="34" charset="0"/>
                        </a:rPr>
                        <a:t>280</a:t>
                      </a:r>
                    </a:p>
                  </a:txBody>
                  <a:tcPr marL="36000" marR="36000" marT="9525"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r" fontAlgn="b"/>
                      <a:r>
                        <a:rPr lang="pl-PL" sz="800" b="0" i="0" u="none" strike="noStrike" dirty="0">
                          <a:solidFill>
                            <a:srgbClr val="000000"/>
                          </a:solidFill>
                          <a:effectLst/>
                          <a:latin typeface="Arial" panose="020B0604020202020204" pitchFamily="34" charset="0"/>
                          <a:cs typeface="Arial" panose="020B0604020202020204" pitchFamily="34" charset="0"/>
                        </a:rPr>
                        <a:t>-</a:t>
                      </a:r>
                      <a:r>
                        <a:rPr lang="en-US" sz="800" b="0" i="0" u="none" strike="noStrike" dirty="0">
                          <a:solidFill>
                            <a:srgbClr val="000000"/>
                          </a:solidFill>
                          <a:effectLst/>
                          <a:latin typeface="Arial" panose="020B0604020202020204" pitchFamily="34" charset="0"/>
                          <a:cs typeface="Arial" panose="020B0604020202020204" pitchFamily="34" charset="0"/>
                        </a:rPr>
                        <a:t>1</a:t>
                      </a:r>
                      <a:r>
                        <a:rPr lang="pl-PL" sz="800" b="0" i="0" u="none" strike="noStrike" dirty="0">
                          <a:solidFill>
                            <a:srgbClr val="000000"/>
                          </a:solidFill>
                          <a:effectLst/>
                          <a:latin typeface="Arial" panose="020B0604020202020204" pitchFamily="34" charset="0"/>
                          <a:cs typeface="Arial" panose="020B0604020202020204" pitchFamily="34" charset="0"/>
                        </a:rPr>
                        <a:t>,</a:t>
                      </a:r>
                      <a:r>
                        <a:rPr lang="en-US" sz="800" b="0" i="0" u="none" strike="noStrike" dirty="0">
                          <a:solidFill>
                            <a:srgbClr val="000000"/>
                          </a:solidFill>
                          <a:effectLst/>
                          <a:latin typeface="Arial" panose="020B0604020202020204" pitchFamily="34" charset="0"/>
                          <a:cs typeface="Arial" panose="020B0604020202020204" pitchFamily="34" charset="0"/>
                        </a:rPr>
                        <a:t>103</a:t>
                      </a:r>
                      <a:r>
                        <a:rPr lang="pl-PL" sz="800" b="0" i="0" u="none" strike="noStrike" dirty="0">
                          <a:solidFill>
                            <a:srgbClr val="000000"/>
                          </a:solidFill>
                          <a:effectLst/>
                          <a:latin typeface="Arial" panose="020B0604020202020204" pitchFamily="34" charset="0"/>
                          <a:cs typeface="Arial" panose="020B0604020202020204" pitchFamily="34" charset="0"/>
                        </a:rPr>
                        <a:t>,</a:t>
                      </a:r>
                      <a:r>
                        <a:rPr lang="en-US" sz="800" b="0" i="0" u="none" strike="noStrike" dirty="0">
                          <a:solidFill>
                            <a:srgbClr val="000000"/>
                          </a:solidFill>
                          <a:effectLst/>
                          <a:latin typeface="Arial" panose="020B0604020202020204" pitchFamily="34" charset="0"/>
                          <a:cs typeface="Arial" panose="020B0604020202020204" pitchFamily="34" charset="0"/>
                        </a:rPr>
                        <a:t>280</a:t>
                      </a:r>
                    </a:p>
                  </a:txBody>
                  <a:tcPr marL="36000" marR="36000" marT="9525"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r" fontAlgn="b"/>
                      <a:r>
                        <a:rPr lang="pl-PL" sz="800" b="0" i="0" u="none" strike="noStrike" dirty="0">
                          <a:solidFill>
                            <a:srgbClr val="000000"/>
                          </a:solidFill>
                          <a:effectLst/>
                          <a:latin typeface="Arial" panose="020B0604020202020204" pitchFamily="34" charset="0"/>
                          <a:cs typeface="Arial" panose="020B0604020202020204" pitchFamily="34" charset="0"/>
                        </a:rPr>
                        <a:t>-</a:t>
                      </a:r>
                      <a:r>
                        <a:rPr lang="en-US" sz="800" b="0" i="0" u="none" strike="noStrike" dirty="0">
                          <a:solidFill>
                            <a:srgbClr val="000000"/>
                          </a:solidFill>
                          <a:effectLst/>
                          <a:latin typeface="Arial" panose="020B0604020202020204" pitchFamily="34" charset="0"/>
                          <a:cs typeface="Arial" panose="020B0604020202020204" pitchFamily="34" charset="0"/>
                        </a:rPr>
                        <a:t>1</a:t>
                      </a:r>
                      <a:r>
                        <a:rPr lang="pl-PL" sz="800" b="0" i="0" u="none" strike="noStrike" dirty="0">
                          <a:solidFill>
                            <a:srgbClr val="000000"/>
                          </a:solidFill>
                          <a:effectLst/>
                          <a:latin typeface="Arial" panose="020B0604020202020204" pitchFamily="34" charset="0"/>
                          <a:cs typeface="Arial" panose="020B0604020202020204" pitchFamily="34" charset="0"/>
                        </a:rPr>
                        <a:t>,</a:t>
                      </a:r>
                      <a:r>
                        <a:rPr lang="en-US" sz="800" b="0" i="0" u="none" strike="noStrike" dirty="0">
                          <a:solidFill>
                            <a:srgbClr val="000000"/>
                          </a:solidFill>
                          <a:effectLst/>
                          <a:latin typeface="Arial" panose="020B0604020202020204" pitchFamily="34" charset="0"/>
                          <a:cs typeface="Arial" panose="020B0604020202020204" pitchFamily="34" charset="0"/>
                        </a:rPr>
                        <a:t>103</a:t>
                      </a:r>
                      <a:r>
                        <a:rPr lang="pl-PL" sz="800" b="0" i="0" u="none" strike="noStrike" dirty="0">
                          <a:solidFill>
                            <a:srgbClr val="000000"/>
                          </a:solidFill>
                          <a:effectLst/>
                          <a:latin typeface="Arial" panose="020B0604020202020204" pitchFamily="34" charset="0"/>
                          <a:cs typeface="Arial" panose="020B0604020202020204" pitchFamily="34" charset="0"/>
                        </a:rPr>
                        <a:t>,</a:t>
                      </a:r>
                      <a:r>
                        <a:rPr lang="en-US" sz="800" b="0" i="0" u="none" strike="noStrike" dirty="0">
                          <a:solidFill>
                            <a:srgbClr val="000000"/>
                          </a:solidFill>
                          <a:effectLst/>
                          <a:latin typeface="Arial" panose="020B0604020202020204" pitchFamily="34" charset="0"/>
                          <a:cs typeface="Arial" panose="020B0604020202020204" pitchFamily="34" charset="0"/>
                        </a:rPr>
                        <a:t>280</a:t>
                      </a:r>
                    </a:p>
                  </a:txBody>
                  <a:tcPr marL="36000" marR="36000" marT="9525"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r" fontAlgn="b"/>
                      <a:r>
                        <a:rPr lang="pl-PL" sz="800" b="0" i="0" u="none" strike="noStrike" dirty="0">
                          <a:solidFill>
                            <a:srgbClr val="000000"/>
                          </a:solidFill>
                          <a:effectLst/>
                          <a:latin typeface="Arial" panose="020B0604020202020204" pitchFamily="34" charset="0"/>
                          <a:cs typeface="Arial" panose="020B0604020202020204" pitchFamily="34" charset="0"/>
                        </a:rPr>
                        <a:t>-</a:t>
                      </a:r>
                      <a:r>
                        <a:rPr lang="en-US" sz="800" b="0" i="0" u="none" strike="noStrike" dirty="0">
                          <a:solidFill>
                            <a:srgbClr val="000000"/>
                          </a:solidFill>
                          <a:effectLst/>
                          <a:latin typeface="Arial" panose="020B0604020202020204" pitchFamily="34" charset="0"/>
                          <a:cs typeface="Arial" panose="020B0604020202020204" pitchFamily="34" charset="0"/>
                        </a:rPr>
                        <a:t>1</a:t>
                      </a:r>
                      <a:r>
                        <a:rPr lang="pl-PL" sz="800" b="0" i="0" u="none" strike="noStrike" dirty="0">
                          <a:solidFill>
                            <a:srgbClr val="000000"/>
                          </a:solidFill>
                          <a:effectLst/>
                          <a:latin typeface="Arial" panose="020B0604020202020204" pitchFamily="34" charset="0"/>
                          <a:cs typeface="Arial" panose="020B0604020202020204" pitchFamily="34" charset="0"/>
                        </a:rPr>
                        <a:t>,</a:t>
                      </a:r>
                      <a:r>
                        <a:rPr lang="en-US" sz="800" b="0" i="0" u="none" strike="noStrike" dirty="0">
                          <a:solidFill>
                            <a:srgbClr val="000000"/>
                          </a:solidFill>
                          <a:effectLst/>
                          <a:latin typeface="Arial" panose="020B0604020202020204" pitchFamily="34" charset="0"/>
                          <a:cs typeface="Arial" panose="020B0604020202020204" pitchFamily="34" charset="0"/>
                        </a:rPr>
                        <a:t>103</a:t>
                      </a:r>
                      <a:r>
                        <a:rPr lang="pl-PL" sz="800" b="0" i="0" u="none" strike="noStrike" dirty="0">
                          <a:solidFill>
                            <a:srgbClr val="000000"/>
                          </a:solidFill>
                          <a:effectLst/>
                          <a:latin typeface="Arial" panose="020B0604020202020204" pitchFamily="34" charset="0"/>
                          <a:cs typeface="Arial" panose="020B0604020202020204" pitchFamily="34" charset="0"/>
                        </a:rPr>
                        <a:t>,</a:t>
                      </a:r>
                      <a:r>
                        <a:rPr lang="en-US" sz="800" b="0" i="0" u="none" strike="noStrike" dirty="0">
                          <a:solidFill>
                            <a:srgbClr val="000000"/>
                          </a:solidFill>
                          <a:effectLst/>
                          <a:latin typeface="Arial" panose="020B0604020202020204" pitchFamily="34" charset="0"/>
                          <a:cs typeface="Arial" panose="020B0604020202020204" pitchFamily="34" charset="0"/>
                        </a:rPr>
                        <a:t>280</a:t>
                      </a:r>
                    </a:p>
                  </a:txBody>
                  <a:tcPr marL="36000" marR="36000" marT="9525"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r" fontAlgn="b"/>
                      <a:r>
                        <a:rPr lang="pl-PL" sz="800" b="0" i="0" u="none" strike="noStrike" dirty="0">
                          <a:solidFill>
                            <a:srgbClr val="000000"/>
                          </a:solidFill>
                          <a:effectLst/>
                          <a:latin typeface="Arial" panose="020B0604020202020204" pitchFamily="34" charset="0"/>
                          <a:cs typeface="Arial" panose="020B0604020202020204" pitchFamily="34" charset="0"/>
                        </a:rPr>
                        <a:t>-</a:t>
                      </a:r>
                      <a:r>
                        <a:rPr lang="en-US" sz="800" b="0" i="0" u="none" strike="noStrike" dirty="0">
                          <a:solidFill>
                            <a:srgbClr val="000000"/>
                          </a:solidFill>
                          <a:effectLst/>
                          <a:latin typeface="Arial" panose="020B0604020202020204" pitchFamily="34" charset="0"/>
                          <a:cs typeface="Arial" panose="020B0604020202020204" pitchFamily="34" charset="0"/>
                        </a:rPr>
                        <a:t>1</a:t>
                      </a:r>
                      <a:r>
                        <a:rPr lang="pl-PL" sz="800" b="0" i="0" u="none" strike="noStrike" dirty="0">
                          <a:solidFill>
                            <a:srgbClr val="000000"/>
                          </a:solidFill>
                          <a:effectLst/>
                          <a:latin typeface="Arial" panose="020B0604020202020204" pitchFamily="34" charset="0"/>
                          <a:cs typeface="Arial" panose="020B0604020202020204" pitchFamily="34" charset="0"/>
                        </a:rPr>
                        <a:t>,</a:t>
                      </a:r>
                      <a:r>
                        <a:rPr lang="en-US" sz="800" b="0" i="0" u="none" strike="noStrike" dirty="0">
                          <a:solidFill>
                            <a:srgbClr val="000000"/>
                          </a:solidFill>
                          <a:effectLst/>
                          <a:latin typeface="Arial" panose="020B0604020202020204" pitchFamily="34" charset="0"/>
                          <a:cs typeface="Arial" panose="020B0604020202020204" pitchFamily="34" charset="0"/>
                        </a:rPr>
                        <a:t>039</a:t>
                      </a:r>
                      <a:r>
                        <a:rPr lang="pl-PL" sz="800" b="0" i="0" u="none" strike="noStrike" dirty="0">
                          <a:solidFill>
                            <a:srgbClr val="000000"/>
                          </a:solidFill>
                          <a:effectLst/>
                          <a:latin typeface="Arial" panose="020B0604020202020204" pitchFamily="34" charset="0"/>
                          <a:cs typeface="Arial" panose="020B0604020202020204" pitchFamily="34" charset="0"/>
                        </a:rPr>
                        <a:t>,</a:t>
                      </a:r>
                      <a:r>
                        <a:rPr lang="en-US" sz="800" b="0" i="0" u="none" strike="noStrike" dirty="0">
                          <a:solidFill>
                            <a:srgbClr val="000000"/>
                          </a:solidFill>
                          <a:effectLst/>
                          <a:latin typeface="Arial" panose="020B0604020202020204" pitchFamily="34" charset="0"/>
                          <a:cs typeface="Arial" panose="020B0604020202020204" pitchFamily="34" charset="0"/>
                        </a:rPr>
                        <a:t>280</a:t>
                      </a:r>
                    </a:p>
                  </a:txBody>
                  <a:tcPr marL="36000" marR="36000" marT="9525"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ctr" fontAlgn="b"/>
                      <a:r>
                        <a:rPr lang="pl-PL" sz="800" b="0" i="0" u="none" strike="noStrike" dirty="0">
                          <a:solidFill>
                            <a:srgbClr val="000000"/>
                          </a:solidFill>
                          <a:effectLst/>
                          <a:latin typeface="Arial" panose="020B0604020202020204" pitchFamily="34" charset="0"/>
                          <a:cs typeface="Arial" panose="020B0604020202020204" pitchFamily="34" charset="0"/>
                        </a:rPr>
                        <a:t>-</a:t>
                      </a:r>
                      <a:endParaRPr lang="en-US" sz="800" b="0" i="0" u="none" strike="noStrike" dirty="0">
                        <a:solidFill>
                          <a:srgbClr val="000000"/>
                        </a:solidFill>
                        <a:effectLst/>
                        <a:latin typeface="Arial" panose="020B0604020202020204" pitchFamily="34" charset="0"/>
                        <a:cs typeface="Arial" panose="020B0604020202020204" pitchFamily="34" charset="0"/>
                      </a:endParaRPr>
                    </a:p>
                  </a:txBody>
                  <a:tcPr marL="36000" marR="36000" marT="9525"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0003"/>
                  </a:ext>
                </a:extLst>
              </a:tr>
              <a:tr h="277176">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l" fontAlgn="b"/>
                      <a:r>
                        <a:rPr lang="en-US" sz="800" b="1" u="none" strike="noStrike" noProof="0" dirty="0">
                          <a:solidFill>
                            <a:schemeClr val="tx1"/>
                          </a:solidFill>
                          <a:effectLst/>
                          <a:latin typeface="Arial" panose="020B0604020202020204" pitchFamily="34" charset="0"/>
                          <a:cs typeface="Arial" panose="020B0604020202020204" pitchFamily="34" charset="0"/>
                        </a:rPr>
                        <a:t>Inflows [PLN]</a:t>
                      </a:r>
                      <a:endParaRPr lang="en-US" sz="800" b="1" i="0" u="none" strike="noStrike" noProof="0" dirty="0">
                        <a:solidFill>
                          <a:schemeClr val="tx1"/>
                        </a:solidFill>
                        <a:effectLst/>
                        <a:latin typeface="Arial" panose="020B0604020202020204" pitchFamily="34" charset="0"/>
                        <a:cs typeface="Arial" panose="020B0604020202020204" pitchFamily="34" charset="0"/>
                      </a:endParaRPr>
                    </a:p>
                  </a:txBody>
                  <a:tcPr marL="72000" marR="72000" marT="2856"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75000"/>
                      </a:sysClr>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ctr"/>
                      <a:r>
                        <a:rPr lang="pl-PL" sz="800" b="1" dirty="0">
                          <a:latin typeface="Arial" panose="020B0604020202020204" pitchFamily="34" charset="0"/>
                          <a:cs typeface="Arial" panose="020B0604020202020204" pitchFamily="34" charset="0"/>
                        </a:rPr>
                        <a:t>-</a:t>
                      </a:r>
                      <a:endParaRPr lang="en-US" sz="800" b="1" dirty="0">
                        <a:latin typeface="Arial" panose="020B0604020202020204" pitchFamily="34" charset="0"/>
                        <a:cs typeface="Arial" panose="020B0604020202020204" pitchFamily="34" charset="0"/>
                      </a:endParaRPr>
                    </a:p>
                  </a:txBody>
                  <a:tcPr marL="36000" marR="36000" marT="9525"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ctr"/>
                      <a:r>
                        <a:rPr lang="pl-PL" sz="800" b="1" dirty="0">
                          <a:latin typeface="Arial" panose="020B0604020202020204" pitchFamily="34" charset="0"/>
                          <a:cs typeface="Arial" panose="020B0604020202020204" pitchFamily="34" charset="0"/>
                        </a:rPr>
                        <a:t>-</a:t>
                      </a:r>
                      <a:endParaRPr lang="en-US" sz="800" b="1" dirty="0">
                        <a:latin typeface="Arial" panose="020B0604020202020204" pitchFamily="34" charset="0"/>
                        <a:cs typeface="Arial" panose="020B0604020202020204" pitchFamily="34" charset="0"/>
                      </a:endParaRPr>
                    </a:p>
                  </a:txBody>
                  <a:tcPr marL="36000" marR="36000" marT="9525"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ctr"/>
                      <a:r>
                        <a:rPr lang="pl-PL" sz="800" b="1" dirty="0">
                          <a:latin typeface="Arial" panose="020B0604020202020204" pitchFamily="34" charset="0"/>
                          <a:cs typeface="Arial" panose="020B0604020202020204" pitchFamily="34" charset="0"/>
                        </a:rPr>
                        <a:t>-</a:t>
                      </a:r>
                      <a:endParaRPr lang="en-US" sz="800" b="1" dirty="0">
                        <a:latin typeface="Arial" panose="020B0604020202020204" pitchFamily="34" charset="0"/>
                        <a:cs typeface="Arial" panose="020B0604020202020204" pitchFamily="34" charset="0"/>
                      </a:endParaRPr>
                    </a:p>
                  </a:txBody>
                  <a:tcPr marL="36000" marR="36000" marT="9525"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ctr" fontAlgn="b"/>
                      <a:r>
                        <a:rPr lang="pl-PL" sz="800" b="1" i="0" u="none" strike="noStrike" dirty="0">
                          <a:solidFill>
                            <a:srgbClr val="000000"/>
                          </a:solidFill>
                          <a:effectLst/>
                          <a:latin typeface="Arial" panose="020B0604020202020204" pitchFamily="34" charset="0"/>
                          <a:cs typeface="Arial" panose="020B0604020202020204" pitchFamily="34" charset="0"/>
                        </a:rPr>
                        <a:t>-</a:t>
                      </a:r>
                      <a:endParaRPr lang="en-US" sz="800" b="1" i="0" u="none" strike="noStrike" dirty="0">
                        <a:solidFill>
                          <a:srgbClr val="000000"/>
                        </a:solidFill>
                        <a:effectLst/>
                        <a:latin typeface="Arial" panose="020B0604020202020204" pitchFamily="34" charset="0"/>
                        <a:cs typeface="Arial" panose="020B0604020202020204" pitchFamily="34" charset="0"/>
                      </a:endParaRPr>
                    </a:p>
                  </a:txBody>
                  <a:tcPr marL="36000" marR="36000" marT="9525"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ctr" fontAlgn="b"/>
                      <a:r>
                        <a:rPr lang="pl-PL" sz="800" b="1" i="0" u="none" strike="noStrike" dirty="0">
                          <a:solidFill>
                            <a:srgbClr val="000000"/>
                          </a:solidFill>
                          <a:effectLst/>
                          <a:latin typeface="Arial" panose="020B0604020202020204" pitchFamily="34" charset="0"/>
                          <a:cs typeface="Arial" panose="020B0604020202020204" pitchFamily="34" charset="0"/>
                        </a:rPr>
                        <a:t>-</a:t>
                      </a:r>
                      <a:endParaRPr lang="en-US" sz="800" b="1" i="0" u="none" strike="noStrike" dirty="0">
                        <a:solidFill>
                          <a:srgbClr val="000000"/>
                        </a:solidFill>
                        <a:effectLst/>
                        <a:latin typeface="Arial" panose="020B0604020202020204" pitchFamily="34" charset="0"/>
                        <a:cs typeface="Arial" panose="020B0604020202020204" pitchFamily="34" charset="0"/>
                      </a:endParaRPr>
                    </a:p>
                  </a:txBody>
                  <a:tcPr marL="36000" marR="36000" marT="9525"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r" fontAlgn="b"/>
                      <a:r>
                        <a:rPr lang="en-US" sz="800" b="1" i="0" u="none" strike="noStrike" dirty="0">
                          <a:solidFill>
                            <a:srgbClr val="000000"/>
                          </a:solidFill>
                          <a:effectLst/>
                          <a:latin typeface="Arial" panose="020B0604020202020204" pitchFamily="34" charset="0"/>
                          <a:cs typeface="Arial" panose="020B0604020202020204" pitchFamily="34" charset="0"/>
                        </a:rPr>
                        <a:t>76</a:t>
                      </a:r>
                      <a:r>
                        <a:rPr lang="pl-PL" sz="800" b="1" i="0" u="none" strike="noStrike" dirty="0">
                          <a:solidFill>
                            <a:srgbClr val="000000"/>
                          </a:solidFill>
                          <a:effectLst/>
                          <a:latin typeface="Arial" panose="020B0604020202020204" pitchFamily="34" charset="0"/>
                          <a:cs typeface="Arial" panose="020B0604020202020204" pitchFamily="34" charset="0"/>
                        </a:rPr>
                        <a:t>,</a:t>
                      </a:r>
                      <a:r>
                        <a:rPr lang="en-US" sz="800" b="1" i="0" u="none" strike="noStrike" dirty="0">
                          <a:solidFill>
                            <a:srgbClr val="000000"/>
                          </a:solidFill>
                          <a:effectLst/>
                          <a:latin typeface="Arial" panose="020B0604020202020204" pitchFamily="34" charset="0"/>
                          <a:cs typeface="Arial" panose="020B0604020202020204" pitchFamily="34" charset="0"/>
                        </a:rPr>
                        <a:t>523</a:t>
                      </a:r>
                    </a:p>
                  </a:txBody>
                  <a:tcPr marL="36000" marR="36000" marT="9525"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r" fontAlgn="b"/>
                      <a:r>
                        <a:rPr lang="en-US" sz="800" b="1" i="0" u="none" strike="noStrike" dirty="0">
                          <a:solidFill>
                            <a:srgbClr val="000000"/>
                          </a:solidFill>
                          <a:effectLst/>
                          <a:latin typeface="Arial" panose="020B0604020202020204" pitchFamily="34" charset="0"/>
                          <a:cs typeface="Arial" panose="020B0604020202020204" pitchFamily="34" charset="0"/>
                        </a:rPr>
                        <a:t>564</a:t>
                      </a:r>
                      <a:r>
                        <a:rPr lang="pl-PL" sz="800" b="1" i="0" u="none" strike="noStrike" dirty="0">
                          <a:solidFill>
                            <a:srgbClr val="000000"/>
                          </a:solidFill>
                          <a:effectLst/>
                          <a:latin typeface="Arial" panose="020B0604020202020204" pitchFamily="34" charset="0"/>
                          <a:cs typeface="Arial" panose="020B0604020202020204" pitchFamily="34" charset="0"/>
                        </a:rPr>
                        <a:t>,</a:t>
                      </a:r>
                      <a:r>
                        <a:rPr lang="en-US" sz="800" b="1" i="0" u="none" strike="noStrike" dirty="0">
                          <a:solidFill>
                            <a:srgbClr val="000000"/>
                          </a:solidFill>
                          <a:effectLst/>
                          <a:latin typeface="Arial" panose="020B0604020202020204" pitchFamily="34" charset="0"/>
                          <a:cs typeface="Arial" panose="020B0604020202020204" pitchFamily="34" charset="0"/>
                        </a:rPr>
                        <a:t>041</a:t>
                      </a:r>
                    </a:p>
                  </a:txBody>
                  <a:tcPr marL="36000" marR="36000" marT="9525"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r" fontAlgn="b"/>
                      <a:r>
                        <a:rPr lang="en-US" sz="800" b="1" i="0" u="none" strike="noStrike" dirty="0">
                          <a:solidFill>
                            <a:srgbClr val="000000"/>
                          </a:solidFill>
                          <a:effectLst/>
                          <a:latin typeface="Arial" panose="020B0604020202020204" pitchFamily="34" charset="0"/>
                          <a:cs typeface="Arial" panose="020B0604020202020204" pitchFamily="34" charset="0"/>
                        </a:rPr>
                        <a:t>609</a:t>
                      </a:r>
                      <a:r>
                        <a:rPr lang="pl-PL" sz="800" b="1" i="0" u="none" strike="noStrike" dirty="0">
                          <a:solidFill>
                            <a:srgbClr val="000000"/>
                          </a:solidFill>
                          <a:effectLst/>
                          <a:latin typeface="Arial" panose="020B0604020202020204" pitchFamily="34" charset="0"/>
                          <a:cs typeface="Arial" panose="020B0604020202020204" pitchFamily="34" charset="0"/>
                        </a:rPr>
                        <a:t>,</a:t>
                      </a:r>
                      <a:r>
                        <a:rPr lang="en-US" sz="800" b="1" i="0" u="none" strike="noStrike" dirty="0">
                          <a:solidFill>
                            <a:srgbClr val="000000"/>
                          </a:solidFill>
                          <a:effectLst/>
                          <a:latin typeface="Arial" panose="020B0604020202020204" pitchFamily="34" charset="0"/>
                          <a:cs typeface="Arial" panose="020B0604020202020204" pitchFamily="34" charset="0"/>
                        </a:rPr>
                        <a:t>647</a:t>
                      </a:r>
                    </a:p>
                  </a:txBody>
                  <a:tcPr marL="36000" marR="36000" marT="9525"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r" fontAlgn="b"/>
                      <a:r>
                        <a:rPr lang="en-US" sz="800" b="1" i="0" u="none" strike="noStrike" dirty="0">
                          <a:solidFill>
                            <a:srgbClr val="000000"/>
                          </a:solidFill>
                          <a:effectLst/>
                          <a:latin typeface="Arial" panose="020B0604020202020204" pitchFamily="34" charset="0"/>
                          <a:cs typeface="Arial" panose="020B0604020202020204" pitchFamily="34" charset="0"/>
                        </a:rPr>
                        <a:t>655</a:t>
                      </a:r>
                      <a:r>
                        <a:rPr lang="pl-PL" sz="800" b="1" i="0" u="none" strike="noStrike" dirty="0">
                          <a:solidFill>
                            <a:srgbClr val="000000"/>
                          </a:solidFill>
                          <a:effectLst/>
                          <a:latin typeface="Arial" panose="020B0604020202020204" pitchFamily="34" charset="0"/>
                          <a:cs typeface="Arial" panose="020B0604020202020204" pitchFamily="34" charset="0"/>
                        </a:rPr>
                        <a:t>,</a:t>
                      </a:r>
                      <a:r>
                        <a:rPr lang="en-US" sz="800" b="1" i="0" u="none" strike="noStrike" dirty="0">
                          <a:solidFill>
                            <a:srgbClr val="000000"/>
                          </a:solidFill>
                          <a:effectLst/>
                          <a:latin typeface="Arial" panose="020B0604020202020204" pitchFamily="34" charset="0"/>
                          <a:cs typeface="Arial" panose="020B0604020202020204" pitchFamily="34" charset="0"/>
                        </a:rPr>
                        <a:t>707</a:t>
                      </a:r>
                    </a:p>
                  </a:txBody>
                  <a:tcPr marL="36000" marR="36000" marT="9525"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r" fontAlgn="b"/>
                      <a:r>
                        <a:rPr lang="en-US" sz="800" b="1" i="0" u="none" strike="noStrike" dirty="0">
                          <a:solidFill>
                            <a:srgbClr val="000000"/>
                          </a:solidFill>
                          <a:effectLst/>
                          <a:latin typeface="Arial" panose="020B0604020202020204" pitchFamily="34" charset="0"/>
                          <a:cs typeface="Arial" panose="020B0604020202020204" pitchFamily="34" charset="0"/>
                        </a:rPr>
                        <a:t>702</a:t>
                      </a:r>
                      <a:r>
                        <a:rPr lang="pl-PL" sz="800" b="1" i="0" u="none" strike="noStrike" dirty="0">
                          <a:solidFill>
                            <a:srgbClr val="000000"/>
                          </a:solidFill>
                          <a:effectLst/>
                          <a:latin typeface="Arial" panose="020B0604020202020204" pitchFamily="34" charset="0"/>
                          <a:cs typeface="Arial" panose="020B0604020202020204" pitchFamily="34" charset="0"/>
                        </a:rPr>
                        <a:t>,</a:t>
                      </a:r>
                      <a:r>
                        <a:rPr lang="en-US" sz="800" b="1" i="0" u="none" strike="noStrike" dirty="0">
                          <a:solidFill>
                            <a:srgbClr val="000000"/>
                          </a:solidFill>
                          <a:effectLst/>
                          <a:latin typeface="Arial" panose="020B0604020202020204" pitchFamily="34" charset="0"/>
                          <a:cs typeface="Arial" panose="020B0604020202020204" pitchFamily="34" charset="0"/>
                        </a:rPr>
                        <a:t>226</a:t>
                      </a:r>
                    </a:p>
                  </a:txBody>
                  <a:tcPr marL="36000" marR="36000" marT="9525"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r" fontAlgn="b"/>
                      <a:r>
                        <a:rPr lang="en-US" sz="800" b="1" i="0" u="none" strike="noStrike" dirty="0">
                          <a:solidFill>
                            <a:srgbClr val="000000"/>
                          </a:solidFill>
                          <a:effectLst/>
                          <a:latin typeface="Arial" panose="020B0604020202020204" pitchFamily="34" charset="0"/>
                          <a:cs typeface="Arial" panose="020B0604020202020204" pitchFamily="34" charset="0"/>
                        </a:rPr>
                        <a:t>749</a:t>
                      </a:r>
                      <a:r>
                        <a:rPr lang="pl-PL" sz="800" b="1" i="0" u="none" strike="noStrike" dirty="0">
                          <a:solidFill>
                            <a:srgbClr val="000000"/>
                          </a:solidFill>
                          <a:effectLst/>
                          <a:latin typeface="Arial" panose="020B0604020202020204" pitchFamily="34" charset="0"/>
                          <a:cs typeface="Arial" panose="020B0604020202020204" pitchFamily="34" charset="0"/>
                        </a:rPr>
                        <a:t>,</a:t>
                      </a:r>
                      <a:r>
                        <a:rPr lang="en-US" sz="800" b="1" i="0" u="none" strike="noStrike" dirty="0">
                          <a:solidFill>
                            <a:srgbClr val="000000"/>
                          </a:solidFill>
                          <a:effectLst/>
                          <a:latin typeface="Arial" panose="020B0604020202020204" pitchFamily="34" charset="0"/>
                          <a:cs typeface="Arial" panose="020B0604020202020204" pitchFamily="34" charset="0"/>
                        </a:rPr>
                        <a:t>205</a:t>
                      </a:r>
                    </a:p>
                  </a:txBody>
                  <a:tcPr marL="36000" marR="36000" marT="9525"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r" fontAlgn="b"/>
                      <a:r>
                        <a:rPr lang="en-US" sz="800" b="1" i="0" u="none" strike="noStrike" dirty="0">
                          <a:solidFill>
                            <a:srgbClr val="000000"/>
                          </a:solidFill>
                          <a:effectLst/>
                          <a:latin typeface="Arial" panose="020B0604020202020204" pitchFamily="34" charset="0"/>
                          <a:cs typeface="Arial" panose="020B0604020202020204" pitchFamily="34" charset="0"/>
                        </a:rPr>
                        <a:t>773</a:t>
                      </a:r>
                      <a:r>
                        <a:rPr lang="pl-PL" sz="800" b="1" i="0" u="none" strike="noStrike" dirty="0">
                          <a:solidFill>
                            <a:srgbClr val="000000"/>
                          </a:solidFill>
                          <a:effectLst/>
                          <a:latin typeface="Arial" panose="020B0604020202020204" pitchFamily="34" charset="0"/>
                          <a:cs typeface="Arial" panose="020B0604020202020204" pitchFamily="34" charset="0"/>
                        </a:rPr>
                        <a:t>,</a:t>
                      </a:r>
                      <a:r>
                        <a:rPr lang="en-US" sz="800" b="1" i="0" u="none" strike="noStrike" dirty="0">
                          <a:solidFill>
                            <a:srgbClr val="000000"/>
                          </a:solidFill>
                          <a:effectLst/>
                          <a:latin typeface="Arial" panose="020B0604020202020204" pitchFamily="34" charset="0"/>
                          <a:cs typeface="Arial" panose="020B0604020202020204" pitchFamily="34" charset="0"/>
                        </a:rPr>
                        <a:t>559</a:t>
                      </a:r>
                    </a:p>
                  </a:txBody>
                  <a:tcPr marL="36000" marR="36000" marT="9525"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extLst>
                  <a:ext uri="{0D108BD9-81ED-4DB2-BD59-A6C34878D82A}">
                    <a16:rowId xmlns:a16="http://schemas.microsoft.com/office/drawing/2014/main" val="10004"/>
                  </a:ext>
                </a:extLst>
              </a:tr>
              <a:tr h="277176">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l" fontAlgn="b"/>
                      <a:r>
                        <a:rPr lang="en-US" sz="800" b="1" i="0" u="none" strike="noStrike" noProof="0" dirty="0" err="1">
                          <a:solidFill>
                            <a:schemeClr val="tx1"/>
                          </a:solidFill>
                          <a:effectLst/>
                          <a:latin typeface="Arial" panose="020B0604020202020204" pitchFamily="34" charset="0"/>
                          <a:cs typeface="Arial" panose="020B0604020202020204" pitchFamily="34" charset="0"/>
                        </a:rPr>
                        <a:t>MZDiK's</a:t>
                      </a:r>
                      <a:r>
                        <a:rPr lang="en-US" sz="800" b="1" i="0" u="none" strike="noStrike" noProof="0" dirty="0">
                          <a:solidFill>
                            <a:schemeClr val="tx1"/>
                          </a:solidFill>
                          <a:effectLst/>
                          <a:latin typeface="Arial" panose="020B0604020202020204" pitchFamily="34" charset="0"/>
                          <a:cs typeface="Arial" panose="020B0604020202020204" pitchFamily="34" charset="0"/>
                        </a:rPr>
                        <a:t> savings</a:t>
                      </a:r>
                    </a:p>
                  </a:txBody>
                  <a:tcPr marL="72000" marR="72000" marT="2856"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75000"/>
                      </a:sysClr>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ctr" fontAlgn="b"/>
                      <a:r>
                        <a:rPr lang="pl-PL" sz="800" b="0" i="0" u="none" strike="noStrike" dirty="0">
                          <a:solidFill>
                            <a:srgbClr val="000000"/>
                          </a:solidFill>
                          <a:effectLst/>
                          <a:latin typeface="Arial" panose="020B0604020202020204" pitchFamily="34" charset="0"/>
                          <a:cs typeface="Arial" panose="020B0604020202020204" pitchFamily="34" charset="0"/>
                        </a:rPr>
                        <a:t>-</a:t>
                      </a:r>
                      <a:endParaRPr lang="en-US" sz="800" b="0" i="0" u="none" strike="noStrike" dirty="0">
                        <a:solidFill>
                          <a:srgbClr val="000000"/>
                        </a:solidFill>
                        <a:effectLst/>
                        <a:latin typeface="Arial" panose="020B0604020202020204" pitchFamily="34" charset="0"/>
                        <a:cs typeface="Arial" panose="020B0604020202020204" pitchFamily="34" charset="0"/>
                      </a:endParaRPr>
                    </a:p>
                  </a:txBody>
                  <a:tcPr marL="36000" marR="36000" marT="9525"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ctr" fontAlgn="b"/>
                      <a:r>
                        <a:rPr lang="pl-PL" sz="800" b="0" i="0" u="none" strike="noStrike" dirty="0">
                          <a:solidFill>
                            <a:srgbClr val="000000"/>
                          </a:solidFill>
                          <a:effectLst/>
                          <a:latin typeface="Arial" panose="020B0604020202020204" pitchFamily="34" charset="0"/>
                          <a:cs typeface="Arial" panose="020B0604020202020204" pitchFamily="34" charset="0"/>
                        </a:rPr>
                        <a:t>-</a:t>
                      </a:r>
                      <a:endParaRPr lang="en-US" sz="800" b="0" i="0" u="none" strike="noStrike" dirty="0">
                        <a:solidFill>
                          <a:srgbClr val="000000"/>
                        </a:solidFill>
                        <a:effectLst/>
                        <a:latin typeface="Arial" panose="020B0604020202020204" pitchFamily="34" charset="0"/>
                        <a:cs typeface="Arial" panose="020B0604020202020204" pitchFamily="34" charset="0"/>
                      </a:endParaRPr>
                    </a:p>
                  </a:txBody>
                  <a:tcPr marL="36000" marR="36000" marT="9525"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ctr" fontAlgn="b"/>
                      <a:r>
                        <a:rPr lang="pl-PL" sz="800" b="0" i="0" u="none" strike="noStrike" dirty="0">
                          <a:solidFill>
                            <a:srgbClr val="000000"/>
                          </a:solidFill>
                          <a:effectLst/>
                          <a:latin typeface="Arial" panose="020B0604020202020204" pitchFamily="34" charset="0"/>
                          <a:cs typeface="Arial" panose="020B0604020202020204" pitchFamily="34" charset="0"/>
                        </a:rPr>
                        <a:t>-</a:t>
                      </a:r>
                      <a:endParaRPr lang="en-US" sz="800" b="0" i="0" u="none" strike="noStrike" dirty="0">
                        <a:solidFill>
                          <a:srgbClr val="000000"/>
                        </a:solidFill>
                        <a:effectLst/>
                        <a:latin typeface="Arial" panose="020B0604020202020204" pitchFamily="34" charset="0"/>
                        <a:cs typeface="Arial" panose="020B0604020202020204" pitchFamily="34" charset="0"/>
                      </a:endParaRPr>
                    </a:p>
                  </a:txBody>
                  <a:tcPr marL="36000" marR="36000" marT="9525"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ctr" fontAlgn="b"/>
                      <a:r>
                        <a:rPr lang="pl-PL" sz="800" b="0" i="0" u="none" strike="noStrike" dirty="0">
                          <a:solidFill>
                            <a:srgbClr val="000000"/>
                          </a:solidFill>
                          <a:effectLst/>
                          <a:latin typeface="Arial" panose="020B0604020202020204" pitchFamily="34" charset="0"/>
                          <a:cs typeface="Arial" panose="020B0604020202020204" pitchFamily="34" charset="0"/>
                        </a:rPr>
                        <a:t>-</a:t>
                      </a:r>
                      <a:endParaRPr lang="en-US" sz="800" b="0" i="0" u="none" strike="noStrike" dirty="0">
                        <a:solidFill>
                          <a:srgbClr val="000000"/>
                        </a:solidFill>
                        <a:effectLst/>
                        <a:latin typeface="Arial" panose="020B0604020202020204" pitchFamily="34" charset="0"/>
                        <a:cs typeface="Arial" panose="020B0604020202020204" pitchFamily="34" charset="0"/>
                      </a:endParaRPr>
                    </a:p>
                  </a:txBody>
                  <a:tcPr marL="36000" marR="36000" marT="9525"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ctr" fontAlgn="b"/>
                      <a:r>
                        <a:rPr lang="pl-PL" sz="800" b="0" i="0" u="none" strike="noStrike" dirty="0">
                          <a:solidFill>
                            <a:srgbClr val="000000"/>
                          </a:solidFill>
                          <a:effectLst/>
                          <a:latin typeface="Arial" panose="020B0604020202020204" pitchFamily="34" charset="0"/>
                          <a:cs typeface="Arial" panose="020B0604020202020204" pitchFamily="34" charset="0"/>
                        </a:rPr>
                        <a:t>-</a:t>
                      </a:r>
                      <a:endParaRPr lang="en-US" sz="800" b="0" i="0" u="none" strike="noStrike" dirty="0">
                        <a:solidFill>
                          <a:srgbClr val="000000"/>
                        </a:solidFill>
                        <a:effectLst/>
                        <a:latin typeface="Arial" panose="020B0604020202020204" pitchFamily="34" charset="0"/>
                        <a:cs typeface="Arial" panose="020B0604020202020204" pitchFamily="34" charset="0"/>
                      </a:endParaRPr>
                    </a:p>
                  </a:txBody>
                  <a:tcPr marL="36000" marR="36000" marT="9525"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r" fontAlgn="b"/>
                      <a:r>
                        <a:rPr lang="en-US" sz="800" b="0" i="0" u="none" strike="noStrike" dirty="0">
                          <a:solidFill>
                            <a:srgbClr val="000000"/>
                          </a:solidFill>
                          <a:effectLst/>
                          <a:latin typeface="Arial" panose="020B0604020202020204" pitchFamily="34" charset="0"/>
                          <a:cs typeface="Arial" panose="020B0604020202020204" pitchFamily="34" charset="0"/>
                        </a:rPr>
                        <a:t>22</a:t>
                      </a:r>
                      <a:r>
                        <a:rPr lang="pl-PL" sz="800" b="0" i="0" u="none" strike="noStrike" dirty="0">
                          <a:solidFill>
                            <a:srgbClr val="000000"/>
                          </a:solidFill>
                          <a:effectLst/>
                          <a:latin typeface="Arial" panose="020B0604020202020204" pitchFamily="34" charset="0"/>
                          <a:cs typeface="Arial" panose="020B0604020202020204" pitchFamily="34" charset="0"/>
                        </a:rPr>
                        <a:t>,</a:t>
                      </a:r>
                      <a:r>
                        <a:rPr lang="en-US" sz="800" b="0" i="0" u="none" strike="noStrike" dirty="0">
                          <a:solidFill>
                            <a:srgbClr val="000000"/>
                          </a:solidFill>
                          <a:effectLst/>
                          <a:latin typeface="Arial" panose="020B0604020202020204" pitchFamily="34" charset="0"/>
                          <a:cs typeface="Arial" panose="020B0604020202020204" pitchFamily="34" charset="0"/>
                        </a:rPr>
                        <a:t>410</a:t>
                      </a:r>
                    </a:p>
                  </a:txBody>
                  <a:tcPr marL="36000" marR="36000" marT="9525"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r" fontAlgn="b"/>
                      <a:r>
                        <a:rPr lang="en-US" sz="800" b="0" i="0" u="none" strike="noStrike" dirty="0">
                          <a:solidFill>
                            <a:srgbClr val="000000"/>
                          </a:solidFill>
                          <a:effectLst/>
                          <a:latin typeface="Arial" panose="020B0604020202020204" pitchFamily="34" charset="0"/>
                          <a:cs typeface="Arial" panose="020B0604020202020204" pitchFamily="34" charset="0"/>
                        </a:rPr>
                        <a:t>67</a:t>
                      </a:r>
                      <a:r>
                        <a:rPr lang="pl-PL" sz="800" b="0" i="0" u="none" strike="noStrike" dirty="0">
                          <a:solidFill>
                            <a:srgbClr val="000000"/>
                          </a:solidFill>
                          <a:effectLst/>
                          <a:latin typeface="Arial" panose="020B0604020202020204" pitchFamily="34" charset="0"/>
                          <a:cs typeface="Arial" panose="020B0604020202020204" pitchFamily="34" charset="0"/>
                        </a:rPr>
                        <a:t>,</a:t>
                      </a:r>
                      <a:r>
                        <a:rPr lang="en-US" sz="800" b="0" i="0" u="none" strike="noStrike" dirty="0">
                          <a:solidFill>
                            <a:srgbClr val="000000"/>
                          </a:solidFill>
                          <a:effectLst/>
                          <a:latin typeface="Arial" panose="020B0604020202020204" pitchFamily="34" charset="0"/>
                          <a:cs typeface="Arial" panose="020B0604020202020204" pitchFamily="34" charset="0"/>
                        </a:rPr>
                        <a:t>565</a:t>
                      </a:r>
                    </a:p>
                  </a:txBody>
                  <a:tcPr marL="36000" marR="36000" marT="9525"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r" fontAlgn="b"/>
                      <a:r>
                        <a:rPr lang="en-US" sz="800" b="0" i="0" u="none" strike="noStrike" dirty="0">
                          <a:solidFill>
                            <a:srgbClr val="000000"/>
                          </a:solidFill>
                          <a:effectLst/>
                          <a:latin typeface="Arial" panose="020B0604020202020204" pitchFamily="34" charset="0"/>
                          <a:cs typeface="Arial" panose="020B0604020202020204" pitchFamily="34" charset="0"/>
                        </a:rPr>
                        <a:t>113</a:t>
                      </a:r>
                      <a:r>
                        <a:rPr lang="pl-PL" sz="800" b="0" i="0" u="none" strike="noStrike" dirty="0">
                          <a:solidFill>
                            <a:srgbClr val="000000"/>
                          </a:solidFill>
                          <a:effectLst/>
                          <a:latin typeface="Arial" panose="020B0604020202020204" pitchFamily="34" charset="0"/>
                          <a:cs typeface="Arial" panose="020B0604020202020204" pitchFamily="34" charset="0"/>
                        </a:rPr>
                        <a:t>,</a:t>
                      </a:r>
                      <a:r>
                        <a:rPr lang="en-US" sz="800" b="0" i="0" u="none" strike="noStrike" dirty="0">
                          <a:solidFill>
                            <a:srgbClr val="000000"/>
                          </a:solidFill>
                          <a:effectLst/>
                          <a:latin typeface="Arial" panose="020B0604020202020204" pitchFamily="34" charset="0"/>
                          <a:cs typeface="Arial" panose="020B0604020202020204" pitchFamily="34" charset="0"/>
                        </a:rPr>
                        <a:t>171</a:t>
                      </a:r>
                    </a:p>
                  </a:txBody>
                  <a:tcPr marL="36000" marR="36000" marT="9525"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r" fontAlgn="b"/>
                      <a:r>
                        <a:rPr lang="en-US" sz="800" b="0" i="0" u="none" strike="noStrike" dirty="0">
                          <a:solidFill>
                            <a:srgbClr val="000000"/>
                          </a:solidFill>
                          <a:effectLst/>
                          <a:latin typeface="Arial" panose="020B0604020202020204" pitchFamily="34" charset="0"/>
                          <a:cs typeface="Arial" panose="020B0604020202020204" pitchFamily="34" charset="0"/>
                        </a:rPr>
                        <a:t>159</a:t>
                      </a:r>
                      <a:r>
                        <a:rPr lang="pl-PL" sz="800" b="0" i="0" u="none" strike="noStrike" dirty="0">
                          <a:solidFill>
                            <a:srgbClr val="000000"/>
                          </a:solidFill>
                          <a:effectLst/>
                          <a:latin typeface="Arial" panose="020B0604020202020204" pitchFamily="34" charset="0"/>
                          <a:cs typeface="Arial" panose="020B0604020202020204" pitchFamily="34" charset="0"/>
                        </a:rPr>
                        <a:t>,</a:t>
                      </a:r>
                      <a:r>
                        <a:rPr lang="en-US" sz="800" b="0" i="0" u="none" strike="noStrike" dirty="0">
                          <a:solidFill>
                            <a:srgbClr val="000000"/>
                          </a:solidFill>
                          <a:effectLst/>
                          <a:latin typeface="Arial" panose="020B0604020202020204" pitchFamily="34" charset="0"/>
                          <a:cs typeface="Arial" panose="020B0604020202020204" pitchFamily="34" charset="0"/>
                        </a:rPr>
                        <a:t>231</a:t>
                      </a:r>
                    </a:p>
                  </a:txBody>
                  <a:tcPr marL="36000" marR="36000" marT="9525"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r" fontAlgn="b"/>
                      <a:r>
                        <a:rPr lang="en-US" sz="800" b="0" i="0" u="none" strike="noStrike" dirty="0">
                          <a:solidFill>
                            <a:srgbClr val="000000"/>
                          </a:solidFill>
                          <a:effectLst/>
                          <a:latin typeface="Arial" panose="020B0604020202020204" pitchFamily="34" charset="0"/>
                          <a:cs typeface="Arial" panose="020B0604020202020204" pitchFamily="34" charset="0"/>
                        </a:rPr>
                        <a:t>205</a:t>
                      </a:r>
                      <a:r>
                        <a:rPr lang="pl-PL" sz="800" b="0" i="0" u="none" strike="noStrike" dirty="0">
                          <a:solidFill>
                            <a:srgbClr val="000000"/>
                          </a:solidFill>
                          <a:effectLst/>
                          <a:latin typeface="Arial" panose="020B0604020202020204" pitchFamily="34" charset="0"/>
                          <a:cs typeface="Arial" panose="020B0604020202020204" pitchFamily="34" charset="0"/>
                        </a:rPr>
                        <a:t>,</a:t>
                      </a:r>
                      <a:r>
                        <a:rPr lang="en-US" sz="800" b="0" i="0" u="none" strike="noStrike" dirty="0">
                          <a:solidFill>
                            <a:srgbClr val="000000"/>
                          </a:solidFill>
                          <a:effectLst/>
                          <a:latin typeface="Arial" panose="020B0604020202020204" pitchFamily="34" charset="0"/>
                          <a:cs typeface="Arial" panose="020B0604020202020204" pitchFamily="34" charset="0"/>
                        </a:rPr>
                        <a:t>750</a:t>
                      </a:r>
                    </a:p>
                  </a:txBody>
                  <a:tcPr marL="36000" marR="36000" marT="9525"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r" fontAlgn="b"/>
                      <a:r>
                        <a:rPr lang="en-US" sz="800" b="0" i="0" u="none" strike="noStrike" dirty="0">
                          <a:solidFill>
                            <a:srgbClr val="000000"/>
                          </a:solidFill>
                          <a:effectLst/>
                          <a:latin typeface="Arial" panose="020B0604020202020204" pitchFamily="34" charset="0"/>
                          <a:cs typeface="Arial" panose="020B0604020202020204" pitchFamily="34" charset="0"/>
                        </a:rPr>
                        <a:t>252</a:t>
                      </a:r>
                      <a:r>
                        <a:rPr lang="pl-PL" sz="800" b="0" i="0" u="none" strike="noStrike" dirty="0">
                          <a:solidFill>
                            <a:srgbClr val="000000"/>
                          </a:solidFill>
                          <a:effectLst/>
                          <a:latin typeface="Arial" panose="020B0604020202020204" pitchFamily="34" charset="0"/>
                          <a:cs typeface="Arial" panose="020B0604020202020204" pitchFamily="34" charset="0"/>
                        </a:rPr>
                        <a:t>,</a:t>
                      </a:r>
                      <a:r>
                        <a:rPr lang="en-US" sz="800" b="0" i="0" u="none" strike="noStrike" dirty="0">
                          <a:solidFill>
                            <a:srgbClr val="000000"/>
                          </a:solidFill>
                          <a:effectLst/>
                          <a:latin typeface="Arial" panose="020B0604020202020204" pitchFamily="34" charset="0"/>
                          <a:cs typeface="Arial" panose="020B0604020202020204" pitchFamily="34" charset="0"/>
                        </a:rPr>
                        <a:t>729</a:t>
                      </a:r>
                    </a:p>
                  </a:txBody>
                  <a:tcPr marL="36000" marR="36000" marT="9525"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r" fontAlgn="b"/>
                      <a:r>
                        <a:rPr lang="en-US" sz="800" b="0" i="0" u="none" strike="noStrike" dirty="0">
                          <a:solidFill>
                            <a:srgbClr val="000000"/>
                          </a:solidFill>
                          <a:effectLst/>
                          <a:latin typeface="Arial" panose="020B0604020202020204" pitchFamily="34" charset="0"/>
                          <a:cs typeface="Arial" panose="020B0604020202020204" pitchFamily="34" charset="0"/>
                        </a:rPr>
                        <a:t>277</a:t>
                      </a:r>
                      <a:r>
                        <a:rPr lang="pl-PL" sz="800" b="0" i="0" u="none" strike="noStrike" dirty="0">
                          <a:solidFill>
                            <a:srgbClr val="000000"/>
                          </a:solidFill>
                          <a:effectLst/>
                          <a:latin typeface="Arial" panose="020B0604020202020204" pitchFamily="34" charset="0"/>
                          <a:cs typeface="Arial" panose="020B0604020202020204" pitchFamily="34" charset="0"/>
                        </a:rPr>
                        <a:t>,</a:t>
                      </a:r>
                      <a:r>
                        <a:rPr lang="en-US" sz="800" b="0" i="0" u="none" strike="noStrike" dirty="0">
                          <a:solidFill>
                            <a:srgbClr val="000000"/>
                          </a:solidFill>
                          <a:effectLst/>
                          <a:latin typeface="Arial" panose="020B0604020202020204" pitchFamily="34" charset="0"/>
                          <a:cs typeface="Arial" panose="020B0604020202020204" pitchFamily="34" charset="0"/>
                        </a:rPr>
                        <a:t>083</a:t>
                      </a:r>
                    </a:p>
                  </a:txBody>
                  <a:tcPr marL="36000" marR="36000" marT="9525"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0005"/>
                  </a:ext>
                </a:extLst>
              </a:tr>
              <a:tr h="277176">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l" fontAlgn="b"/>
                      <a:r>
                        <a:rPr lang="pl-PL" sz="800" b="1" i="0" u="none" strike="noStrike" noProof="0" dirty="0">
                          <a:solidFill>
                            <a:schemeClr val="tx1"/>
                          </a:solidFill>
                          <a:effectLst/>
                          <a:latin typeface="Arial" panose="020B0604020202020204" pitchFamily="34" charset="0"/>
                          <a:cs typeface="Arial" panose="020B0604020202020204" pitchFamily="34" charset="0"/>
                        </a:rPr>
                        <a:t>SOWA (</a:t>
                      </a:r>
                      <a:r>
                        <a:rPr lang="pl-PL" sz="800" b="1" i="0" u="none" strike="noStrike" noProof="0" dirty="0" err="1">
                          <a:solidFill>
                            <a:schemeClr val="tx1"/>
                          </a:solidFill>
                          <a:effectLst/>
                          <a:latin typeface="Arial" panose="020B0604020202020204" pitchFamily="34" charset="0"/>
                          <a:cs typeface="Arial" panose="020B0604020202020204" pitchFamily="34" charset="0"/>
                        </a:rPr>
                        <a:t>subsidy</a:t>
                      </a:r>
                      <a:r>
                        <a:rPr lang="pl-PL" sz="800" b="1" i="0" u="none" strike="noStrike" noProof="0" dirty="0">
                          <a:solidFill>
                            <a:schemeClr val="tx1"/>
                          </a:solidFill>
                          <a:effectLst/>
                          <a:latin typeface="Arial" panose="020B0604020202020204" pitchFamily="34" charset="0"/>
                          <a:cs typeface="Arial" panose="020B0604020202020204" pitchFamily="34" charset="0"/>
                        </a:rPr>
                        <a:t>) </a:t>
                      </a:r>
                      <a:endParaRPr lang="en-US" sz="800" b="1" i="0" u="none" strike="noStrike" noProof="0" dirty="0">
                        <a:solidFill>
                          <a:schemeClr val="tx1"/>
                        </a:solidFill>
                        <a:effectLst/>
                        <a:latin typeface="Arial" panose="020B0604020202020204" pitchFamily="34" charset="0"/>
                        <a:cs typeface="Arial" panose="020B0604020202020204" pitchFamily="34" charset="0"/>
                      </a:endParaRPr>
                    </a:p>
                  </a:txBody>
                  <a:tcPr marL="72000" marR="72000" marT="2856"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75000"/>
                      </a:sysClr>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ctr" fontAlgn="b"/>
                      <a:r>
                        <a:rPr lang="en-US" sz="800" u="none" strike="noStrike" dirty="0">
                          <a:effectLst/>
                          <a:latin typeface="Arial" panose="020B0604020202020204" pitchFamily="34" charset="0"/>
                          <a:cs typeface="Arial" panose="020B0604020202020204" pitchFamily="34" charset="0"/>
                        </a:rPr>
                        <a:t> </a:t>
                      </a:r>
                      <a:r>
                        <a:rPr lang="pl-PL" sz="800" u="none" strike="noStrike" dirty="0">
                          <a:effectLst/>
                          <a:latin typeface="Arial" panose="020B0604020202020204" pitchFamily="34" charset="0"/>
                          <a:cs typeface="Arial" panose="020B0604020202020204" pitchFamily="34" charset="0"/>
                        </a:rPr>
                        <a:t>-</a:t>
                      </a:r>
                      <a:endParaRPr lang="en-US" sz="800" b="0" i="0" u="none" strike="noStrike" dirty="0">
                        <a:solidFill>
                          <a:srgbClr val="000000"/>
                        </a:solidFill>
                        <a:effectLst/>
                        <a:latin typeface="Arial" panose="020B0604020202020204" pitchFamily="34" charset="0"/>
                        <a:cs typeface="Arial" panose="020B0604020202020204" pitchFamily="34" charset="0"/>
                      </a:endParaRPr>
                    </a:p>
                  </a:txBody>
                  <a:tcPr marL="36000" marR="36000" marT="2856"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ctr" fontAlgn="b"/>
                      <a:r>
                        <a:rPr lang="en-US" sz="800" u="none" strike="noStrike" dirty="0">
                          <a:effectLst/>
                          <a:latin typeface="Arial" panose="020B0604020202020204" pitchFamily="34" charset="0"/>
                          <a:cs typeface="Arial" panose="020B0604020202020204" pitchFamily="34" charset="0"/>
                        </a:rPr>
                        <a:t> </a:t>
                      </a:r>
                      <a:r>
                        <a:rPr lang="pl-PL" sz="800" u="none" strike="noStrike" dirty="0">
                          <a:effectLst/>
                          <a:latin typeface="Arial" panose="020B0604020202020204" pitchFamily="34" charset="0"/>
                          <a:cs typeface="Arial" panose="020B0604020202020204" pitchFamily="34" charset="0"/>
                        </a:rPr>
                        <a:t>-</a:t>
                      </a:r>
                      <a:endParaRPr lang="en-US" sz="800" b="0" i="0" u="none" strike="noStrike" dirty="0">
                        <a:solidFill>
                          <a:srgbClr val="000000"/>
                        </a:solidFill>
                        <a:effectLst/>
                        <a:latin typeface="Arial" panose="020B0604020202020204" pitchFamily="34" charset="0"/>
                        <a:cs typeface="Arial" panose="020B0604020202020204" pitchFamily="34" charset="0"/>
                      </a:endParaRPr>
                    </a:p>
                  </a:txBody>
                  <a:tcPr marL="36000" marR="36000" marT="2856"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ctr" fontAlgn="b"/>
                      <a:r>
                        <a:rPr lang="pl-PL" sz="800" u="none" strike="noStrike" dirty="0">
                          <a:effectLst/>
                          <a:latin typeface="Arial" panose="020B0604020202020204" pitchFamily="34" charset="0"/>
                          <a:cs typeface="Arial" panose="020B0604020202020204" pitchFamily="34" charset="0"/>
                        </a:rPr>
                        <a:t>-</a:t>
                      </a:r>
                      <a:r>
                        <a:rPr lang="en-US" sz="800" u="none" strike="noStrike" dirty="0">
                          <a:effectLst/>
                          <a:latin typeface="Arial" panose="020B0604020202020204" pitchFamily="34" charset="0"/>
                          <a:cs typeface="Arial" panose="020B0604020202020204" pitchFamily="34" charset="0"/>
                        </a:rPr>
                        <a:t> </a:t>
                      </a:r>
                      <a:endParaRPr lang="en-US" sz="800" b="0" i="0" u="none" strike="noStrike" dirty="0">
                        <a:solidFill>
                          <a:srgbClr val="000000"/>
                        </a:solidFill>
                        <a:effectLst/>
                        <a:latin typeface="Arial" panose="020B0604020202020204" pitchFamily="34" charset="0"/>
                        <a:cs typeface="Arial" panose="020B0604020202020204" pitchFamily="34" charset="0"/>
                      </a:endParaRPr>
                    </a:p>
                  </a:txBody>
                  <a:tcPr marL="36000" marR="36000" marT="2856"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ctr" fontAlgn="b"/>
                      <a:r>
                        <a:rPr lang="en-US" sz="800" u="none" strike="noStrike" dirty="0">
                          <a:effectLst/>
                          <a:latin typeface="Arial" panose="020B0604020202020204" pitchFamily="34" charset="0"/>
                          <a:cs typeface="Arial" panose="020B0604020202020204" pitchFamily="34" charset="0"/>
                        </a:rPr>
                        <a:t> </a:t>
                      </a:r>
                      <a:r>
                        <a:rPr lang="pl-PL" sz="800" u="none" strike="noStrike" dirty="0">
                          <a:effectLst/>
                          <a:latin typeface="Arial" panose="020B0604020202020204" pitchFamily="34" charset="0"/>
                          <a:cs typeface="Arial" panose="020B0604020202020204" pitchFamily="34" charset="0"/>
                        </a:rPr>
                        <a:t>-</a:t>
                      </a:r>
                      <a:endParaRPr lang="en-US" sz="800" b="0" i="0" u="none" strike="noStrike" dirty="0">
                        <a:solidFill>
                          <a:srgbClr val="000000"/>
                        </a:solidFill>
                        <a:effectLst/>
                        <a:latin typeface="Arial" panose="020B0604020202020204" pitchFamily="34" charset="0"/>
                        <a:cs typeface="Arial" panose="020B0604020202020204" pitchFamily="34" charset="0"/>
                      </a:endParaRPr>
                    </a:p>
                  </a:txBody>
                  <a:tcPr marL="36000" marR="36000" marT="2856"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ctr" fontAlgn="b"/>
                      <a:r>
                        <a:rPr lang="pl-PL" sz="800" u="none" strike="noStrike" dirty="0">
                          <a:effectLst/>
                          <a:latin typeface="Arial" panose="020B0604020202020204" pitchFamily="34" charset="0"/>
                          <a:cs typeface="Arial" panose="020B0604020202020204" pitchFamily="34" charset="0"/>
                        </a:rPr>
                        <a:t>-</a:t>
                      </a:r>
                      <a:r>
                        <a:rPr lang="en-US" sz="800" u="none" strike="noStrike" dirty="0">
                          <a:effectLst/>
                          <a:latin typeface="Arial" panose="020B0604020202020204" pitchFamily="34" charset="0"/>
                          <a:cs typeface="Arial" panose="020B0604020202020204" pitchFamily="34" charset="0"/>
                        </a:rPr>
                        <a:t> </a:t>
                      </a:r>
                      <a:endParaRPr lang="en-US" sz="800" b="0" i="0" u="none" strike="noStrike" dirty="0">
                        <a:solidFill>
                          <a:srgbClr val="000000"/>
                        </a:solidFill>
                        <a:effectLst/>
                        <a:latin typeface="Arial" panose="020B0604020202020204" pitchFamily="34" charset="0"/>
                        <a:cs typeface="Arial" panose="020B0604020202020204" pitchFamily="34" charset="0"/>
                      </a:endParaRPr>
                    </a:p>
                  </a:txBody>
                  <a:tcPr marL="36000" marR="36000" marT="2856"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r" fontAlgn="b"/>
                      <a:r>
                        <a:rPr lang="en-US" sz="800" u="none" strike="noStrike" dirty="0">
                          <a:effectLst/>
                          <a:latin typeface="Arial" panose="020B0604020202020204" pitchFamily="34" charset="0"/>
                          <a:cs typeface="Arial" panose="020B0604020202020204" pitchFamily="34" charset="0"/>
                        </a:rPr>
                        <a:t>54</a:t>
                      </a:r>
                      <a:r>
                        <a:rPr lang="pl-PL" sz="800" u="none" strike="noStrike" dirty="0">
                          <a:effectLst/>
                          <a:latin typeface="Arial" panose="020B0604020202020204" pitchFamily="34" charset="0"/>
                          <a:cs typeface="Arial" panose="020B0604020202020204" pitchFamily="34" charset="0"/>
                        </a:rPr>
                        <a:t>,</a:t>
                      </a:r>
                      <a:r>
                        <a:rPr lang="en-US" sz="800" u="none" strike="noStrike" dirty="0">
                          <a:effectLst/>
                          <a:latin typeface="Arial" panose="020B0604020202020204" pitchFamily="34" charset="0"/>
                          <a:cs typeface="Arial" panose="020B0604020202020204" pitchFamily="34" charset="0"/>
                        </a:rPr>
                        <a:t>113</a:t>
                      </a:r>
                      <a:endParaRPr lang="en-US" sz="800" b="0" i="0" u="none" strike="noStrike" dirty="0">
                        <a:solidFill>
                          <a:srgbClr val="000000"/>
                        </a:solidFill>
                        <a:effectLst/>
                        <a:latin typeface="Arial" panose="020B0604020202020204" pitchFamily="34" charset="0"/>
                        <a:cs typeface="Arial" panose="020B0604020202020204" pitchFamily="34" charset="0"/>
                      </a:endParaRPr>
                    </a:p>
                  </a:txBody>
                  <a:tcPr marL="36000" marR="36000" marT="2856"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r" fontAlgn="b"/>
                      <a:r>
                        <a:rPr lang="en-US" sz="800" u="none" strike="noStrike" dirty="0">
                          <a:effectLst/>
                          <a:latin typeface="Arial" panose="020B0604020202020204" pitchFamily="34" charset="0"/>
                          <a:cs typeface="Arial" panose="020B0604020202020204" pitchFamily="34" charset="0"/>
                        </a:rPr>
                        <a:t>496</a:t>
                      </a:r>
                      <a:r>
                        <a:rPr lang="pl-PL" sz="800" u="none" strike="noStrike" dirty="0">
                          <a:effectLst/>
                          <a:latin typeface="Arial" panose="020B0604020202020204" pitchFamily="34" charset="0"/>
                          <a:cs typeface="Arial" panose="020B0604020202020204" pitchFamily="34" charset="0"/>
                        </a:rPr>
                        <a:t>,</a:t>
                      </a:r>
                      <a:r>
                        <a:rPr lang="en-US" sz="800" u="none" strike="noStrike" dirty="0">
                          <a:effectLst/>
                          <a:latin typeface="Arial" panose="020B0604020202020204" pitchFamily="34" charset="0"/>
                          <a:cs typeface="Arial" panose="020B0604020202020204" pitchFamily="34" charset="0"/>
                        </a:rPr>
                        <a:t>476</a:t>
                      </a:r>
                      <a:endParaRPr lang="en-US" sz="800" b="0" i="0" u="none" strike="noStrike" dirty="0">
                        <a:solidFill>
                          <a:srgbClr val="000000"/>
                        </a:solidFill>
                        <a:effectLst/>
                        <a:latin typeface="Arial" panose="020B0604020202020204" pitchFamily="34" charset="0"/>
                        <a:cs typeface="Arial" panose="020B0604020202020204" pitchFamily="34" charset="0"/>
                      </a:endParaRPr>
                    </a:p>
                  </a:txBody>
                  <a:tcPr marL="36000" marR="36000" marT="2856"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r" fontAlgn="b"/>
                      <a:r>
                        <a:rPr lang="en-US" sz="800" u="none" strike="noStrike" dirty="0">
                          <a:effectLst/>
                          <a:latin typeface="Arial" panose="020B0604020202020204" pitchFamily="34" charset="0"/>
                          <a:cs typeface="Arial" panose="020B0604020202020204" pitchFamily="34" charset="0"/>
                        </a:rPr>
                        <a:t>496</a:t>
                      </a:r>
                      <a:r>
                        <a:rPr lang="pl-PL" sz="800" u="none" strike="noStrike" dirty="0">
                          <a:effectLst/>
                          <a:latin typeface="Arial" panose="020B0604020202020204" pitchFamily="34" charset="0"/>
                          <a:cs typeface="Arial" panose="020B0604020202020204" pitchFamily="34" charset="0"/>
                        </a:rPr>
                        <a:t>,</a:t>
                      </a:r>
                      <a:r>
                        <a:rPr lang="en-US" sz="800" u="none" strike="noStrike" dirty="0">
                          <a:effectLst/>
                          <a:latin typeface="Arial" panose="020B0604020202020204" pitchFamily="34" charset="0"/>
                          <a:cs typeface="Arial" panose="020B0604020202020204" pitchFamily="34" charset="0"/>
                        </a:rPr>
                        <a:t>476</a:t>
                      </a:r>
                      <a:endParaRPr lang="en-US" sz="800" b="0" i="0" u="none" strike="noStrike" dirty="0">
                        <a:solidFill>
                          <a:srgbClr val="000000"/>
                        </a:solidFill>
                        <a:effectLst/>
                        <a:latin typeface="Arial" panose="020B0604020202020204" pitchFamily="34" charset="0"/>
                        <a:cs typeface="Arial" panose="020B0604020202020204" pitchFamily="34" charset="0"/>
                      </a:endParaRPr>
                    </a:p>
                  </a:txBody>
                  <a:tcPr marL="36000" marR="36000" marT="2856"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r" fontAlgn="b"/>
                      <a:r>
                        <a:rPr lang="en-US" sz="800" u="none" strike="noStrike" dirty="0">
                          <a:effectLst/>
                          <a:latin typeface="Arial" panose="020B0604020202020204" pitchFamily="34" charset="0"/>
                          <a:cs typeface="Arial" panose="020B0604020202020204" pitchFamily="34" charset="0"/>
                        </a:rPr>
                        <a:t>496</a:t>
                      </a:r>
                      <a:r>
                        <a:rPr lang="pl-PL" sz="800" u="none" strike="noStrike" dirty="0">
                          <a:effectLst/>
                          <a:latin typeface="Arial" panose="020B0604020202020204" pitchFamily="34" charset="0"/>
                          <a:cs typeface="Arial" panose="020B0604020202020204" pitchFamily="34" charset="0"/>
                        </a:rPr>
                        <a:t>,</a:t>
                      </a:r>
                      <a:r>
                        <a:rPr lang="en-US" sz="800" u="none" strike="noStrike" dirty="0">
                          <a:effectLst/>
                          <a:latin typeface="Arial" panose="020B0604020202020204" pitchFamily="34" charset="0"/>
                          <a:cs typeface="Arial" panose="020B0604020202020204" pitchFamily="34" charset="0"/>
                        </a:rPr>
                        <a:t>476</a:t>
                      </a:r>
                      <a:endParaRPr lang="en-US" sz="800" b="0" i="0" u="none" strike="noStrike" dirty="0">
                        <a:solidFill>
                          <a:srgbClr val="000000"/>
                        </a:solidFill>
                        <a:effectLst/>
                        <a:latin typeface="Arial" panose="020B0604020202020204" pitchFamily="34" charset="0"/>
                        <a:cs typeface="Arial" panose="020B0604020202020204" pitchFamily="34" charset="0"/>
                      </a:endParaRPr>
                    </a:p>
                  </a:txBody>
                  <a:tcPr marL="36000" marR="36000" marT="2856"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r" fontAlgn="b"/>
                      <a:r>
                        <a:rPr lang="en-US" sz="800" u="none" strike="noStrike" dirty="0">
                          <a:effectLst/>
                          <a:latin typeface="Arial" panose="020B0604020202020204" pitchFamily="34" charset="0"/>
                          <a:cs typeface="Arial" panose="020B0604020202020204" pitchFamily="34" charset="0"/>
                        </a:rPr>
                        <a:t>496</a:t>
                      </a:r>
                      <a:r>
                        <a:rPr lang="pl-PL" sz="800" u="none" strike="noStrike" dirty="0">
                          <a:effectLst/>
                          <a:latin typeface="Arial" panose="020B0604020202020204" pitchFamily="34" charset="0"/>
                          <a:cs typeface="Arial" panose="020B0604020202020204" pitchFamily="34" charset="0"/>
                        </a:rPr>
                        <a:t>,</a:t>
                      </a:r>
                      <a:r>
                        <a:rPr lang="en-US" sz="800" u="none" strike="noStrike" dirty="0">
                          <a:effectLst/>
                          <a:latin typeface="Arial" panose="020B0604020202020204" pitchFamily="34" charset="0"/>
                          <a:cs typeface="Arial" panose="020B0604020202020204" pitchFamily="34" charset="0"/>
                        </a:rPr>
                        <a:t>476</a:t>
                      </a:r>
                      <a:endParaRPr lang="en-US" sz="800" b="0" i="0" u="none" strike="noStrike" dirty="0">
                        <a:solidFill>
                          <a:srgbClr val="000000"/>
                        </a:solidFill>
                        <a:effectLst/>
                        <a:latin typeface="Arial" panose="020B0604020202020204" pitchFamily="34" charset="0"/>
                        <a:cs typeface="Arial" panose="020B0604020202020204" pitchFamily="34" charset="0"/>
                      </a:endParaRPr>
                    </a:p>
                  </a:txBody>
                  <a:tcPr marL="36000" marR="36000" marT="2856"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r" fontAlgn="b"/>
                      <a:r>
                        <a:rPr lang="en-US" sz="800" u="none" strike="noStrike" dirty="0">
                          <a:effectLst/>
                          <a:latin typeface="Arial" panose="020B0604020202020204" pitchFamily="34" charset="0"/>
                          <a:cs typeface="Arial" panose="020B0604020202020204" pitchFamily="34" charset="0"/>
                        </a:rPr>
                        <a:t>496</a:t>
                      </a:r>
                      <a:r>
                        <a:rPr lang="pl-PL" sz="800" u="none" strike="noStrike" dirty="0">
                          <a:effectLst/>
                          <a:latin typeface="Arial" panose="020B0604020202020204" pitchFamily="34" charset="0"/>
                          <a:cs typeface="Arial" panose="020B0604020202020204" pitchFamily="34" charset="0"/>
                        </a:rPr>
                        <a:t>,</a:t>
                      </a:r>
                      <a:r>
                        <a:rPr lang="en-US" sz="800" u="none" strike="noStrike" dirty="0">
                          <a:effectLst/>
                          <a:latin typeface="Arial" panose="020B0604020202020204" pitchFamily="34" charset="0"/>
                          <a:cs typeface="Arial" panose="020B0604020202020204" pitchFamily="34" charset="0"/>
                        </a:rPr>
                        <a:t>476</a:t>
                      </a:r>
                      <a:endParaRPr lang="en-US" sz="800" b="0" i="0" u="none" strike="noStrike" dirty="0">
                        <a:solidFill>
                          <a:srgbClr val="000000"/>
                        </a:solidFill>
                        <a:effectLst/>
                        <a:latin typeface="Arial" panose="020B0604020202020204" pitchFamily="34" charset="0"/>
                        <a:cs typeface="Arial" panose="020B0604020202020204" pitchFamily="34" charset="0"/>
                      </a:endParaRPr>
                    </a:p>
                  </a:txBody>
                  <a:tcPr marL="36000" marR="36000" marT="2856"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r" fontAlgn="b"/>
                      <a:r>
                        <a:rPr lang="en-US" sz="800" u="none" strike="noStrike" dirty="0">
                          <a:effectLst/>
                          <a:latin typeface="Arial" panose="020B0604020202020204" pitchFamily="34" charset="0"/>
                          <a:cs typeface="Arial" panose="020B0604020202020204" pitchFamily="34" charset="0"/>
                        </a:rPr>
                        <a:t>496</a:t>
                      </a:r>
                      <a:r>
                        <a:rPr lang="pl-PL" sz="800" u="none" strike="noStrike" dirty="0">
                          <a:effectLst/>
                          <a:latin typeface="Arial" panose="020B0604020202020204" pitchFamily="34" charset="0"/>
                          <a:cs typeface="Arial" panose="020B0604020202020204" pitchFamily="34" charset="0"/>
                        </a:rPr>
                        <a:t>,</a:t>
                      </a:r>
                      <a:r>
                        <a:rPr lang="en-US" sz="800" u="none" strike="noStrike" dirty="0">
                          <a:effectLst/>
                          <a:latin typeface="Arial" panose="020B0604020202020204" pitchFamily="34" charset="0"/>
                          <a:cs typeface="Arial" panose="020B0604020202020204" pitchFamily="34" charset="0"/>
                        </a:rPr>
                        <a:t>476</a:t>
                      </a:r>
                      <a:endParaRPr lang="en-US" sz="800" b="0" i="0" u="none" strike="noStrike" dirty="0">
                        <a:solidFill>
                          <a:srgbClr val="000000"/>
                        </a:solidFill>
                        <a:effectLst/>
                        <a:latin typeface="Arial" panose="020B0604020202020204" pitchFamily="34" charset="0"/>
                        <a:cs typeface="Arial" panose="020B0604020202020204" pitchFamily="34" charset="0"/>
                      </a:endParaRPr>
                    </a:p>
                  </a:txBody>
                  <a:tcPr marL="36000" marR="36000" marT="2856"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0006"/>
                  </a:ext>
                </a:extLst>
              </a:tr>
              <a:tr h="277176">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l" fontAlgn="b"/>
                      <a:r>
                        <a:rPr lang="en-US" sz="800" b="1" u="none" strike="noStrike" noProof="0" dirty="0">
                          <a:solidFill>
                            <a:schemeClr val="tx1"/>
                          </a:solidFill>
                          <a:effectLst/>
                          <a:latin typeface="Arial" panose="020B0604020202020204" pitchFamily="34" charset="0"/>
                          <a:cs typeface="Arial" panose="020B0604020202020204" pitchFamily="34" charset="0"/>
                        </a:rPr>
                        <a:t>Net</a:t>
                      </a:r>
                      <a:r>
                        <a:rPr lang="en-US" sz="800" b="1" u="none" strike="noStrike" baseline="0" noProof="0" dirty="0">
                          <a:solidFill>
                            <a:schemeClr val="tx1"/>
                          </a:solidFill>
                          <a:effectLst/>
                          <a:latin typeface="Arial" panose="020B0604020202020204" pitchFamily="34" charset="0"/>
                          <a:cs typeface="Arial" panose="020B0604020202020204" pitchFamily="34" charset="0"/>
                        </a:rPr>
                        <a:t> change in cash </a:t>
                      </a:r>
                    </a:p>
                    <a:p>
                      <a:pPr algn="l" fontAlgn="b"/>
                      <a:r>
                        <a:rPr lang="en-US" sz="800" b="1" u="none" strike="noStrike" baseline="0" noProof="0" dirty="0">
                          <a:solidFill>
                            <a:schemeClr val="tx1"/>
                          </a:solidFill>
                          <a:effectLst/>
                          <a:latin typeface="Arial" panose="020B0604020202020204" pitchFamily="34" charset="0"/>
                          <a:cs typeface="Arial" panose="020B0604020202020204" pitchFamily="34" charset="0"/>
                        </a:rPr>
                        <a:t>flow [PLN]</a:t>
                      </a:r>
                      <a:endParaRPr lang="en-US" sz="800" b="1" i="0" u="none" strike="noStrike" noProof="0" dirty="0">
                        <a:solidFill>
                          <a:schemeClr val="tx1"/>
                        </a:solidFill>
                        <a:effectLst/>
                        <a:latin typeface="Arial" panose="020B0604020202020204" pitchFamily="34" charset="0"/>
                        <a:cs typeface="Arial" panose="020B0604020202020204" pitchFamily="34" charset="0"/>
                      </a:endParaRPr>
                    </a:p>
                  </a:txBody>
                  <a:tcPr marL="72000" marR="72000" marT="2856"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75000"/>
                      </a:sysClr>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ctr" fontAlgn="b"/>
                      <a:r>
                        <a:rPr lang="pl-PL" sz="800" b="1" i="0" u="none" strike="noStrike" dirty="0">
                          <a:solidFill>
                            <a:srgbClr val="000000"/>
                          </a:solidFill>
                          <a:effectLst/>
                          <a:latin typeface="Arial" panose="020B0604020202020204" pitchFamily="34" charset="0"/>
                          <a:cs typeface="Arial" panose="020B0604020202020204" pitchFamily="34" charset="0"/>
                        </a:rPr>
                        <a:t>-</a:t>
                      </a:r>
                      <a:endParaRPr lang="en-US" sz="800" b="1" i="0" u="none" strike="noStrike" dirty="0">
                        <a:solidFill>
                          <a:srgbClr val="000000"/>
                        </a:solidFill>
                        <a:effectLst/>
                        <a:latin typeface="Arial" panose="020B0604020202020204" pitchFamily="34" charset="0"/>
                        <a:cs typeface="Arial" panose="020B0604020202020204" pitchFamily="34" charset="0"/>
                      </a:endParaRPr>
                    </a:p>
                  </a:txBody>
                  <a:tcPr marL="36000" marR="36000" marT="9525"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85000"/>
                      </a:sysClr>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r" fontAlgn="b"/>
                      <a:r>
                        <a:rPr lang="en-US" sz="800" b="1" i="0" u="none" strike="noStrike" dirty="0">
                          <a:solidFill>
                            <a:srgbClr val="000000"/>
                          </a:solidFill>
                          <a:effectLst/>
                          <a:latin typeface="Arial" panose="020B0604020202020204" pitchFamily="34" charset="0"/>
                          <a:cs typeface="Arial" panose="020B0604020202020204" pitchFamily="34" charset="0"/>
                        </a:rPr>
                        <a:t>-56 250</a:t>
                      </a:r>
                    </a:p>
                  </a:txBody>
                  <a:tcPr marL="36000" marR="36000" marT="9525"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85000"/>
                      </a:sysClr>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ctr"/>
                      <a:r>
                        <a:rPr lang="pl-PL" sz="800" b="1" dirty="0">
                          <a:latin typeface="Arial" panose="020B0604020202020204" pitchFamily="34" charset="0"/>
                          <a:cs typeface="Arial" panose="020B0604020202020204" pitchFamily="34" charset="0"/>
                        </a:rPr>
                        <a:t>-</a:t>
                      </a:r>
                      <a:endParaRPr lang="en-US" sz="800" b="1" dirty="0">
                        <a:latin typeface="Arial" panose="020B0604020202020204" pitchFamily="34" charset="0"/>
                        <a:cs typeface="Arial" panose="020B0604020202020204" pitchFamily="34" charset="0"/>
                      </a:endParaRPr>
                    </a:p>
                  </a:txBody>
                  <a:tcPr marL="36000" marR="36000" marT="9525"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85000"/>
                      </a:sysClr>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ctr"/>
                      <a:r>
                        <a:rPr lang="pl-PL" sz="800" b="1" dirty="0">
                          <a:latin typeface="Arial" panose="020B0604020202020204" pitchFamily="34" charset="0"/>
                          <a:cs typeface="Arial" panose="020B0604020202020204" pitchFamily="34" charset="0"/>
                        </a:rPr>
                        <a:t>-</a:t>
                      </a:r>
                      <a:endParaRPr lang="en-US" sz="800" b="1" dirty="0">
                        <a:latin typeface="Arial" panose="020B0604020202020204" pitchFamily="34" charset="0"/>
                        <a:cs typeface="Arial" panose="020B0604020202020204" pitchFamily="34" charset="0"/>
                      </a:endParaRPr>
                    </a:p>
                  </a:txBody>
                  <a:tcPr marL="36000" marR="36000" marT="9525"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85000"/>
                      </a:sysClr>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r" fontAlgn="b"/>
                      <a:r>
                        <a:rPr lang="en-US" sz="800" b="1" i="0" u="none" strike="noStrike" dirty="0">
                          <a:solidFill>
                            <a:srgbClr val="000000"/>
                          </a:solidFill>
                          <a:effectLst/>
                          <a:latin typeface="Arial" panose="020B0604020202020204" pitchFamily="34" charset="0"/>
                          <a:cs typeface="Arial" panose="020B0604020202020204" pitchFamily="34" charset="0"/>
                        </a:rPr>
                        <a:t>-64 000</a:t>
                      </a:r>
                    </a:p>
                  </a:txBody>
                  <a:tcPr marL="36000" marR="36000" marT="9525"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85000"/>
                      </a:sysClr>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r" fontAlgn="b"/>
                      <a:r>
                        <a:rPr lang="en-US" sz="800" b="1" i="0" u="none" strike="noStrike" dirty="0">
                          <a:solidFill>
                            <a:srgbClr val="000000"/>
                          </a:solidFill>
                          <a:effectLst/>
                          <a:latin typeface="Arial" panose="020B0604020202020204" pitchFamily="34" charset="0"/>
                          <a:cs typeface="Arial" panose="020B0604020202020204" pitchFamily="34" charset="0"/>
                        </a:rPr>
                        <a:t>-1 026 757</a:t>
                      </a:r>
                    </a:p>
                  </a:txBody>
                  <a:tcPr marL="36000" marR="36000" marT="9525"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85000"/>
                      </a:sysClr>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r" fontAlgn="b"/>
                      <a:r>
                        <a:rPr lang="en-US" sz="800" b="1" i="0" u="none" strike="noStrike" dirty="0">
                          <a:solidFill>
                            <a:srgbClr val="000000"/>
                          </a:solidFill>
                          <a:effectLst/>
                          <a:latin typeface="Arial" panose="020B0604020202020204" pitchFamily="34" charset="0"/>
                          <a:cs typeface="Arial" panose="020B0604020202020204" pitchFamily="34" charset="0"/>
                        </a:rPr>
                        <a:t>-539 239</a:t>
                      </a:r>
                    </a:p>
                  </a:txBody>
                  <a:tcPr marL="36000" marR="36000" marT="9525"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85000"/>
                      </a:sysClr>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r" fontAlgn="b"/>
                      <a:r>
                        <a:rPr lang="en-US" sz="800" b="1" i="0" u="none" strike="noStrike" dirty="0">
                          <a:solidFill>
                            <a:srgbClr val="000000"/>
                          </a:solidFill>
                          <a:effectLst/>
                          <a:latin typeface="Arial" panose="020B0604020202020204" pitchFamily="34" charset="0"/>
                          <a:cs typeface="Arial" panose="020B0604020202020204" pitchFamily="34" charset="0"/>
                        </a:rPr>
                        <a:t>-493 633</a:t>
                      </a:r>
                    </a:p>
                  </a:txBody>
                  <a:tcPr marL="36000" marR="36000" marT="9525"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85000"/>
                      </a:sysClr>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r" fontAlgn="b"/>
                      <a:r>
                        <a:rPr lang="en-US" sz="800" b="1" i="0" u="none" strike="noStrike" dirty="0">
                          <a:solidFill>
                            <a:srgbClr val="000000"/>
                          </a:solidFill>
                          <a:effectLst/>
                          <a:latin typeface="Arial" panose="020B0604020202020204" pitchFamily="34" charset="0"/>
                          <a:cs typeface="Arial" panose="020B0604020202020204" pitchFamily="34" charset="0"/>
                        </a:rPr>
                        <a:t>-447 573</a:t>
                      </a:r>
                    </a:p>
                  </a:txBody>
                  <a:tcPr marL="36000" marR="36000" marT="9525"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85000"/>
                      </a:sysClr>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r" fontAlgn="b"/>
                      <a:r>
                        <a:rPr lang="en-US" sz="800" b="1" i="0" u="none" strike="noStrike" dirty="0">
                          <a:solidFill>
                            <a:srgbClr val="000000"/>
                          </a:solidFill>
                          <a:effectLst/>
                          <a:latin typeface="Arial" panose="020B0604020202020204" pitchFamily="34" charset="0"/>
                          <a:cs typeface="Arial" panose="020B0604020202020204" pitchFamily="34" charset="0"/>
                        </a:rPr>
                        <a:t>-401 054</a:t>
                      </a:r>
                    </a:p>
                  </a:txBody>
                  <a:tcPr marL="36000" marR="36000" marT="9525"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85000"/>
                      </a:sysClr>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r" fontAlgn="b"/>
                      <a:r>
                        <a:rPr lang="en-US" sz="800" b="1" i="0" u="none" strike="noStrike" dirty="0">
                          <a:solidFill>
                            <a:srgbClr val="000000"/>
                          </a:solidFill>
                          <a:effectLst/>
                          <a:latin typeface="Arial" panose="020B0604020202020204" pitchFamily="34" charset="0"/>
                          <a:cs typeface="Arial" panose="020B0604020202020204" pitchFamily="34" charset="0"/>
                        </a:rPr>
                        <a:t>-290 075</a:t>
                      </a:r>
                    </a:p>
                  </a:txBody>
                  <a:tcPr marL="36000" marR="36000" marT="9525"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85000"/>
                      </a:sysClr>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r" fontAlgn="b"/>
                      <a:r>
                        <a:rPr lang="en-US" sz="800" b="1" i="0" u="none" strike="noStrike" dirty="0">
                          <a:solidFill>
                            <a:srgbClr val="000000"/>
                          </a:solidFill>
                          <a:effectLst/>
                          <a:latin typeface="Arial" panose="020B0604020202020204" pitchFamily="34" charset="0"/>
                          <a:cs typeface="Arial" panose="020B0604020202020204" pitchFamily="34" charset="0"/>
                        </a:rPr>
                        <a:t>773 559</a:t>
                      </a:r>
                    </a:p>
                  </a:txBody>
                  <a:tcPr marL="36000" marR="36000" marT="9525"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85000"/>
                      </a:sysClr>
                    </a:solidFill>
                  </a:tcPr>
                </a:tc>
                <a:extLst>
                  <a:ext uri="{0D108BD9-81ED-4DB2-BD59-A6C34878D82A}">
                    <a16:rowId xmlns:a16="http://schemas.microsoft.com/office/drawing/2014/main" val="10007"/>
                  </a:ext>
                </a:extLst>
              </a:tr>
            </a:tbl>
          </a:graphicData>
        </a:graphic>
      </p:graphicFrame>
      <p:graphicFrame>
        <p:nvGraphicFramePr>
          <p:cNvPr id="10" name="Tabela 7"/>
          <p:cNvGraphicFramePr>
            <a:graphicFrameLocks noGrp="1"/>
          </p:cNvGraphicFramePr>
          <p:nvPr>
            <p:extLst>
              <p:ext uri="{D42A27DB-BD31-4B8C-83A1-F6EECF244321}">
                <p14:modId xmlns:p14="http://schemas.microsoft.com/office/powerpoint/2010/main" val="2936501399"/>
              </p:ext>
            </p:extLst>
          </p:nvPr>
        </p:nvGraphicFramePr>
        <p:xfrm>
          <a:off x="204610" y="3951298"/>
          <a:ext cx="9518538" cy="2001456"/>
        </p:xfrm>
        <a:graphic>
          <a:graphicData uri="http://schemas.openxmlformats.org/drawingml/2006/table">
            <a:tbl>
              <a:tblPr/>
              <a:tblGrid>
                <a:gridCol w="1922322">
                  <a:extLst>
                    <a:ext uri="{9D8B030D-6E8A-4147-A177-3AD203B41FA5}">
                      <a16:colId xmlns:a16="http://schemas.microsoft.com/office/drawing/2014/main" val="20000"/>
                    </a:ext>
                  </a:extLst>
                </a:gridCol>
                <a:gridCol w="949527">
                  <a:extLst>
                    <a:ext uri="{9D8B030D-6E8A-4147-A177-3AD203B41FA5}">
                      <a16:colId xmlns:a16="http://schemas.microsoft.com/office/drawing/2014/main" val="20001"/>
                    </a:ext>
                  </a:extLst>
                </a:gridCol>
                <a:gridCol w="949527">
                  <a:extLst>
                    <a:ext uri="{9D8B030D-6E8A-4147-A177-3AD203B41FA5}">
                      <a16:colId xmlns:a16="http://schemas.microsoft.com/office/drawing/2014/main" val="20002"/>
                    </a:ext>
                  </a:extLst>
                </a:gridCol>
                <a:gridCol w="949527">
                  <a:extLst>
                    <a:ext uri="{9D8B030D-6E8A-4147-A177-3AD203B41FA5}">
                      <a16:colId xmlns:a16="http://schemas.microsoft.com/office/drawing/2014/main" val="20003"/>
                    </a:ext>
                  </a:extLst>
                </a:gridCol>
                <a:gridCol w="949527">
                  <a:extLst>
                    <a:ext uri="{9D8B030D-6E8A-4147-A177-3AD203B41FA5}">
                      <a16:colId xmlns:a16="http://schemas.microsoft.com/office/drawing/2014/main" val="20004"/>
                    </a:ext>
                  </a:extLst>
                </a:gridCol>
                <a:gridCol w="949527">
                  <a:extLst>
                    <a:ext uri="{9D8B030D-6E8A-4147-A177-3AD203B41FA5}">
                      <a16:colId xmlns:a16="http://schemas.microsoft.com/office/drawing/2014/main" val="20005"/>
                    </a:ext>
                  </a:extLst>
                </a:gridCol>
                <a:gridCol w="949527">
                  <a:extLst>
                    <a:ext uri="{9D8B030D-6E8A-4147-A177-3AD203B41FA5}">
                      <a16:colId xmlns:a16="http://schemas.microsoft.com/office/drawing/2014/main" val="20006"/>
                    </a:ext>
                  </a:extLst>
                </a:gridCol>
                <a:gridCol w="949527">
                  <a:extLst>
                    <a:ext uri="{9D8B030D-6E8A-4147-A177-3AD203B41FA5}">
                      <a16:colId xmlns:a16="http://schemas.microsoft.com/office/drawing/2014/main" val="20007"/>
                    </a:ext>
                  </a:extLst>
                </a:gridCol>
                <a:gridCol w="949527">
                  <a:extLst>
                    <a:ext uri="{9D8B030D-6E8A-4147-A177-3AD203B41FA5}">
                      <a16:colId xmlns:a16="http://schemas.microsoft.com/office/drawing/2014/main" val="20008"/>
                    </a:ext>
                  </a:extLst>
                </a:gridCol>
              </a:tblGrid>
              <a:tr h="338400">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l" fontAlgn="b"/>
                      <a:r>
                        <a:rPr lang="pl-PL" sz="800" b="1" i="0" u="none" strike="noStrike" dirty="0">
                          <a:solidFill>
                            <a:schemeClr val="bg1"/>
                          </a:solidFill>
                          <a:effectLst/>
                          <a:latin typeface="Arial" panose="020B0604020202020204" pitchFamily="34" charset="0"/>
                          <a:cs typeface="Arial" panose="020B0604020202020204" pitchFamily="34" charset="0"/>
                        </a:rPr>
                        <a:t>PLN</a:t>
                      </a:r>
                      <a:endParaRPr lang="en-US" sz="800" b="1" i="0" u="none" strike="noStrike" dirty="0">
                        <a:solidFill>
                          <a:schemeClr val="bg1"/>
                        </a:solidFill>
                        <a:effectLst/>
                        <a:latin typeface="Arial" panose="020B0604020202020204" pitchFamily="34" charset="0"/>
                        <a:cs typeface="Arial" panose="020B0604020202020204" pitchFamily="34" charset="0"/>
                      </a:endParaRPr>
                    </a:p>
                  </a:txBody>
                  <a:tcPr marL="72000" marR="36000" marT="36000" marB="3600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Text" lastClr="000000"/>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ctr" fontAlgn="b"/>
                      <a:r>
                        <a:rPr lang="pl-PL" sz="800" b="1" u="none" strike="noStrike" dirty="0">
                          <a:solidFill>
                            <a:schemeClr val="bg1"/>
                          </a:solidFill>
                          <a:effectLst/>
                          <a:latin typeface="Arial" panose="020B0604020202020204" pitchFamily="34" charset="0"/>
                          <a:cs typeface="Arial" panose="020B0604020202020204" pitchFamily="34" charset="0"/>
                        </a:rPr>
                        <a:t>2016</a:t>
                      </a:r>
                      <a:endParaRPr lang="en-US" sz="800" b="1" i="0" u="none" strike="noStrike" dirty="0">
                        <a:solidFill>
                          <a:schemeClr val="bg1"/>
                        </a:solidFill>
                        <a:effectLst/>
                        <a:latin typeface="Arial" panose="020B0604020202020204" pitchFamily="34" charset="0"/>
                        <a:cs typeface="Arial" panose="020B0604020202020204" pitchFamily="34" charset="0"/>
                      </a:endParaRPr>
                    </a:p>
                  </a:txBody>
                  <a:tcPr marL="72000" marR="36000" marT="36000" marB="3600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Text" lastClr="000000"/>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ctr" fontAlgn="b"/>
                      <a:r>
                        <a:rPr lang="pl-PL" sz="800" b="1" i="0" u="none" strike="noStrike" dirty="0">
                          <a:solidFill>
                            <a:schemeClr val="bg1"/>
                          </a:solidFill>
                          <a:effectLst/>
                          <a:latin typeface="Arial" panose="020B0604020202020204" pitchFamily="34" charset="0"/>
                          <a:cs typeface="Arial" panose="020B0604020202020204" pitchFamily="34" charset="0"/>
                        </a:rPr>
                        <a:t>2017</a:t>
                      </a:r>
                      <a:endParaRPr lang="en-US" sz="800" b="1" i="0" u="none" strike="noStrike" dirty="0">
                        <a:solidFill>
                          <a:schemeClr val="bg1"/>
                        </a:solidFill>
                        <a:effectLst/>
                        <a:latin typeface="Arial" panose="020B0604020202020204" pitchFamily="34" charset="0"/>
                        <a:cs typeface="Arial" panose="020B0604020202020204" pitchFamily="34" charset="0"/>
                      </a:endParaRPr>
                    </a:p>
                  </a:txBody>
                  <a:tcPr marL="72000" marR="36000" marT="36000" marB="3600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Text" lastClr="000000"/>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ctr" fontAlgn="b"/>
                      <a:r>
                        <a:rPr lang="pl-PL" sz="800" b="1" i="0" u="none" strike="noStrike" dirty="0">
                          <a:solidFill>
                            <a:schemeClr val="bg1"/>
                          </a:solidFill>
                          <a:effectLst/>
                          <a:latin typeface="Arial" panose="020B0604020202020204" pitchFamily="34" charset="0"/>
                          <a:cs typeface="Arial" panose="020B0604020202020204" pitchFamily="34" charset="0"/>
                        </a:rPr>
                        <a:t>2018</a:t>
                      </a:r>
                      <a:endParaRPr lang="en-US" sz="800" b="1" i="0" u="none" strike="noStrike" dirty="0">
                        <a:solidFill>
                          <a:schemeClr val="bg1"/>
                        </a:solidFill>
                        <a:effectLst/>
                        <a:latin typeface="Arial" panose="020B0604020202020204" pitchFamily="34" charset="0"/>
                        <a:cs typeface="Arial" panose="020B0604020202020204" pitchFamily="34" charset="0"/>
                      </a:endParaRPr>
                    </a:p>
                  </a:txBody>
                  <a:tcPr marL="72000" marR="36000" marT="36000" marB="3600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Text" lastClr="000000"/>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ctr" fontAlgn="b"/>
                      <a:r>
                        <a:rPr lang="pl-PL" sz="800" b="1" i="0" u="none" strike="noStrike" dirty="0">
                          <a:solidFill>
                            <a:schemeClr val="bg1"/>
                          </a:solidFill>
                          <a:effectLst/>
                          <a:latin typeface="Arial" panose="020B0604020202020204" pitchFamily="34" charset="0"/>
                          <a:cs typeface="Arial" panose="020B0604020202020204" pitchFamily="34" charset="0"/>
                        </a:rPr>
                        <a:t>2019</a:t>
                      </a:r>
                      <a:endParaRPr lang="en-US" sz="800" b="1" i="0" u="none" strike="noStrike" dirty="0">
                        <a:solidFill>
                          <a:schemeClr val="bg1"/>
                        </a:solidFill>
                        <a:effectLst/>
                        <a:latin typeface="Arial" panose="020B0604020202020204" pitchFamily="34" charset="0"/>
                        <a:cs typeface="Arial" panose="020B0604020202020204" pitchFamily="34" charset="0"/>
                      </a:endParaRPr>
                    </a:p>
                  </a:txBody>
                  <a:tcPr marL="72000" marR="36000" marT="36000" marB="3600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Text" lastClr="000000"/>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ctr" fontAlgn="b"/>
                      <a:r>
                        <a:rPr lang="pl-PL" sz="800" b="1" i="0" u="none" strike="noStrike" dirty="0">
                          <a:solidFill>
                            <a:schemeClr val="bg1"/>
                          </a:solidFill>
                          <a:effectLst/>
                          <a:latin typeface="Arial" panose="020B0604020202020204" pitchFamily="34" charset="0"/>
                          <a:cs typeface="Arial" panose="020B0604020202020204" pitchFamily="34" charset="0"/>
                        </a:rPr>
                        <a:t>2020</a:t>
                      </a:r>
                      <a:endParaRPr lang="en-US" sz="800" b="1" i="0" u="none" strike="noStrike" dirty="0">
                        <a:solidFill>
                          <a:schemeClr val="bg1"/>
                        </a:solidFill>
                        <a:effectLst/>
                        <a:latin typeface="Arial" panose="020B0604020202020204" pitchFamily="34" charset="0"/>
                        <a:cs typeface="Arial" panose="020B0604020202020204" pitchFamily="34" charset="0"/>
                      </a:endParaRPr>
                    </a:p>
                  </a:txBody>
                  <a:tcPr marL="72000" marR="36000" marT="36000" marB="3600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Text" lastClr="000000"/>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ctr" fontAlgn="b"/>
                      <a:r>
                        <a:rPr lang="pl-PL" sz="800" b="1" i="0" u="none" strike="noStrike" dirty="0">
                          <a:solidFill>
                            <a:schemeClr val="bg1"/>
                          </a:solidFill>
                          <a:effectLst/>
                          <a:latin typeface="Arial" panose="020B0604020202020204" pitchFamily="34" charset="0"/>
                          <a:cs typeface="Arial" panose="020B0604020202020204" pitchFamily="34" charset="0"/>
                        </a:rPr>
                        <a:t>2021</a:t>
                      </a:r>
                      <a:endParaRPr lang="en-US" sz="800" b="1" i="0" u="none" strike="noStrike" dirty="0">
                        <a:solidFill>
                          <a:schemeClr val="bg1"/>
                        </a:solidFill>
                        <a:effectLst/>
                        <a:latin typeface="Arial" panose="020B0604020202020204" pitchFamily="34" charset="0"/>
                        <a:cs typeface="Arial" panose="020B0604020202020204" pitchFamily="34" charset="0"/>
                      </a:endParaRPr>
                    </a:p>
                  </a:txBody>
                  <a:tcPr marL="72000" marR="36000" marT="36000" marB="3600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Text" lastClr="000000"/>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ctr" fontAlgn="b"/>
                      <a:r>
                        <a:rPr lang="pl-PL" sz="800" b="1" i="0" u="none" strike="noStrike" dirty="0">
                          <a:solidFill>
                            <a:schemeClr val="bg1"/>
                          </a:solidFill>
                          <a:effectLst/>
                          <a:latin typeface="Arial" panose="020B0604020202020204" pitchFamily="34" charset="0"/>
                          <a:cs typeface="Arial" panose="020B0604020202020204" pitchFamily="34" charset="0"/>
                        </a:rPr>
                        <a:t>2022</a:t>
                      </a:r>
                      <a:endParaRPr lang="en-US" sz="800" b="1" i="0" u="none" strike="noStrike" dirty="0">
                        <a:solidFill>
                          <a:schemeClr val="bg1"/>
                        </a:solidFill>
                        <a:effectLst/>
                        <a:latin typeface="Arial" panose="020B0604020202020204" pitchFamily="34" charset="0"/>
                        <a:cs typeface="Arial" panose="020B0604020202020204" pitchFamily="34" charset="0"/>
                      </a:endParaRPr>
                    </a:p>
                  </a:txBody>
                  <a:tcPr marL="72000" marR="36000" marT="36000" marB="3600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Text" lastClr="000000"/>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ctr" fontAlgn="b"/>
                      <a:r>
                        <a:rPr lang="pl-PL" sz="800" b="1" i="0" u="none" strike="noStrike" dirty="0">
                          <a:solidFill>
                            <a:schemeClr val="bg1"/>
                          </a:solidFill>
                          <a:effectLst/>
                          <a:latin typeface="Arial" panose="020B0604020202020204" pitchFamily="34" charset="0"/>
                          <a:cs typeface="Arial" panose="020B0604020202020204" pitchFamily="34" charset="0"/>
                        </a:rPr>
                        <a:t>2023</a:t>
                      </a:r>
                      <a:endParaRPr lang="en-US" sz="800" b="1" i="0" u="none" strike="noStrike" dirty="0">
                        <a:solidFill>
                          <a:schemeClr val="bg1"/>
                        </a:solidFill>
                        <a:effectLst/>
                        <a:latin typeface="Arial" panose="020B0604020202020204" pitchFamily="34" charset="0"/>
                        <a:cs typeface="Arial" panose="020B0604020202020204" pitchFamily="34" charset="0"/>
                      </a:endParaRPr>
                    </a:p>
                  </a:txBody>
                  <a:tcPr marL="72000" marR="36000" marT="36000" marB="3600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Text" lastClr="000000"/>
                    </a:solidFill>
                  </a:tcPr>
                </a:tc>
                <a:extLst>
                  <a:ext uri="{0D108BD9-81ED-4DB2-BD59-A6C34878D82A}">
                    <a16:rowId xmlns:a16="http://schemas.microsoft.com/office/drawing/2014/main" val="10000"/>
                  </a:ext>
                </a:extLst>
              </a:tr>
              <a:tr h="277176">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l" fontAlgn="b"/>
                      <a:r>
                        <a:rPr lang="en-US" sz="800" b="1" u="none" strike="noStrike" noProof="0" dirty="0">
                          <a:solidFill>
                            <a:schemeClr val="tx1"/>
                          </a:solidFill>
                          <a:effectLst/>
                          <a:latin typeface="Arial" panose="020B0604020202020204" pitchFamily="34" charset="0"/>
                          <a:cs typeface="Arial" panose="020B0604020202020204" pitchFamily="34" charset="0"/>
                        </a:rPr>
                        <a:t>Outflows [PLN]</a:t>
                      </a:r>
                      <a:endParaRPr lang="en-US" sz="800" b="1" i="0" u="none" strike="noStrike" noProof="0" dirty="0">
                        <a:solidFill>
                          <a:schemeClr val="tx1"/>
                        </a:solidFill>
                        <a:effectLst/>
                        <a:latin typeface="Arial" panose="020B0604020202020204" pitchFamily="34" charset="0"/>
                        <a:cs typeface="Arial" panose="020B0604020202020204" pitchFamily="34" charset="0"/>
                      </a:endParaRPr>
                    </a:p>
                  </a:txBody>
                  <a:tcPr marL="72000" marR="36000" marT="2856"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75000"/>
                      </a:sysClr>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ctr" fontAlgn="b"/>
                      <a:r>
                        <a:rPr lang="pl-PL" sz="800" b="1" i="0" u="none" strike="noStrike" dirty="0">
                          <a:solidFill>
                            <a:srgbClr val="000000"/>
                          </a:solidFill>
                          <a:effectLst/>
                          <a:latin typeface="Arial" panose="020B0604020202020204" pitchFamily="34" charset="0"/>
                          <a:cs typeface="Arial" panose="020B0604020202020204" pitchFamily="34" charset="0"/>
                        </a:rPr>
                        <a:t>-</a:t>
                      </a:r>
                      <a:endParaRPr lang="en-US" sz="800" b="1" i="0" u="none" strike="noStrike" dirty="0">
                        <a:solidFill>
                          <a:srgbClr val="000000"/>
                        </a:solidFill>
                        <a:effectLst/>
                        <a:latin typeface="Arial" panose="020B0604020202020204" pitchFamily="34" charset="0"/>
                        <a:cs typeface="Arial" panose="020B0604020202020204" pitchFamily="34" charset="0"/>
                      </a:endParaRPr>
                    </a:p>
                  </a:txBody>
                  <a:tcPr marL="72000" marR="36000" marT="9525"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ctr" fontAlgn="b"/>
                      <a:r>
                        <a:rPr lang="pl-PL" sz="800" b="1" i="0" u="none" strike="noStrike" dirty="0">
                          <a:solidFill>
                            <a:srgbClr val="000000"/>
                          </a:solidFill>
                          <a:effectLst/>
                          <a:latin typeface="Arial" panose="020B0604020202020204" pitchFamily="34" charset="0"/>
                          <a:cs typeface="Arial" panose="020B0604020202020204" pitchFamily="34" charset="0"/>
                        </a:rPr>
                        <a:t>-</a:t>
                      </a:r>
                      <a:endParaRPr lang="en-US" sz="800" b="1" i="0" u="none" strike="noStrike" dirty="0">
                        <a:solidFill>
                          <a:srgbClr val="000000"/>
                        </a:solidFill>
                        <a:effectLst/>
                        <a:latin typeface="Arial" panose="020B0604020202020204" pitchFamily="34" charset="0"/>
                        <a:cs typeface="Arial" panose="020B0604020202020204" pitchFamily="34" charset="0"/>
                      </a:endParaRPr>
                    </a:p>
                  </a:txBody>
                  <a:tcPr marL="72000" marR="36000" marT="9525"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ctr"/>
                      <a:r>
                        <a:rPr lang="pl-PL" sz="800" b="1" dirty="0">
                          <a:latin typeface="Arial" panose="020B0604020202020204" pitchFamily="34" charset="0"/>
                          <a:cs typeface="Arial" panose="020B0604020202020204" pitchFamily="34" charset="0"/>
                        </a:rPr>
                        <a:t>-</a:t>
                      </a:r>
                      <a:endParaRPr lang="en-US" sz="800" b="1" dirty="0">
                        <a:latin typeface="Arial" panose="020B0604020202020204" pitchFamily="34" charset="0"/>
                        <a:cs typeface="Arial" panose="020B0604020202020204" pitchFamily="34" charset="0"/>
                      </a:endParaRPr>
                    </a:p>
                  </a:txBody>
                  <a:tcPr marL="72000" marR="36000" marT="9525"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ctr"/>
                      <a:r>
                        <a:rPr lang="pl-PL" sz="800" b="1" dirty="0">
                          <a:latin typeface="Arial" panose="020B0604020202020204" pitchFamily="34" charset="0"/>
                          <a:cs typeface="Arial" panose="020B0604020202020204" pitchFamily="34" charset="0"/>
                        </a:rPr>
                        <a:t>-</a:t>
                      </a:r>
                      <a:endParaRPr lang="en-US" sz="800" b="1" dirty="0">
                        <a:latin typeface="Arial" panose="020B0604020202020204" pitchFamily="34" charset="0"/>
                        <a:cs typeface="Arial" panose="020B0604020202020204" pitchFamily="34" charset="0"/>
                      </a:endParaRPr>
                    </a:p>
                  </a:txBody>
                  <a:tcPr marL="72000" marR="36000" marT="9525"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ctr" fontAlgn="b"/>
                      <a:r>
                        <a:rPr lang="pl-PL" sz="800" b="1" i="0" u="none" strike="noStrike" dirty="0">
                          <a:solidFill>
                            <a:srgbClr val="000000"/>
                          </a:solidFill>
                          <a:effectLst/>
                          <a:latin typeface="Arial" panose="020B0604020202020204" pitchFamily="34" charset="0"/>
                          <a:cs typeface="Arial" panose="020B0604020202020204" pitchFamily="34" charset="0"/>
                        </a:rPr>
                        <a:t>-</a:t>
                      </a:r>
                      <a:endParaRPr lang="en-US" sz="800" b="1" i="0" u="none" strike="noStrike" dirty="0">
                        <a:solidFill>
                          <a:srgbClr val="000000"/>
                        </a:solidFill>
                        <a:effectLst/>
                        <a:latin typeface="Arial" panose="020B0604020202020204" pitchFamily="34" charset="0"/>
                        <a:cs typeface="Arial" panose="020B0604020202020204" pitchFamily="34" charset="0"/>
                      </a:endParaRPr>
                    </a:p>
                  </a:txBody>
                  <a:tcPr marL="72000" marR="36000" marT="9525"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ctr"/>
                      <a:r>
                        <a:rPr lang="pl-PL" sz="800" b="1" dirty="0">
                          <a:latin typeface="Arial" panose="020B0604020202020204" pitchFamily="34" charset="0"/>
                          <a:cs typeface="Arial" panose="020B0604020202020204" pitchFamily="34" charset="0"/>
                        </a:rPr>
                        <a:t>-</a:t>
                      </a:r>
                      <a:endParaRPr lang="en-US" sz="800" b="1" dirty="0">
                        <a:latin typeface="Arial" panose="020B0604020202020204" pitchFamily="34" charset="0"/>
                        <a:cs typeface="Arial" panose="020B0604020202020204" pitchFamily="34" charset="0"/>
                      </a:endParaRPr>
                    </a:p>
                  </a:txBody>
                  <a:tcPr marL="72000" marR="36000" marT="9525"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ctr"/>
                      <a:r>
                        <a:rPr lang="pl-PL" sz="800" b="1" dirty="0">
                          <a:latin typeface="Arial" panose="020B0604020202020204" pitchFamily="34" charset="0"/>
                          <a:cs typeface="Arial" panose="020B0604020202020204" pitchFamily="34" charset="0"/>
                        </a:rPr>
                        <a:t>-</a:t>
                      </a:r>
                      <a:endParaRPr lang="en-US" sz="800" b="1" dirty="0">
                        <a:latin typeface="Arial" panose="020B0604020202020204" pitchFamily="34" charset="0"/>
                        <a:cs typeface="Arial" panose="020B0604020202020204" pitchFamily="34" charset="0"/>
                      </a:endParaRPr>
                    </a:p>
                  </a:txBody>
                  <a:tcPr marL="72000" marR="36000" marT="9525"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ctr"/>
                      <a:r>
                        <a:rPr lang="pl-PL" sz="800" b="1" dirty="0">
                          <a:latin typeface="Arial" panose="020B0604020202020204" pitchFamily="34" charset="0"/>
                          <a:cs typeface="Arial" panose="020B0604020202020204" pitchFamily="34" charset="0"/>
                        </a:rPr>
                        <a:t>-</a:t>
                      </a:r>
                      <a:endParaRPr lang="en-US" sz="800" b="1" dirty="0">
                        <a:latin typeface="Arial" panose="020B0604020202020204" pitchFamily="34" charset="0"/>
                        <a:cs typeface="Arial" panose="020B0604020202020204" pitchFamily="34" charset="0"/>
                      </a:endParaRPr>
                    </a:p>
                  </a:txBody>
                  <a:tcPr marL="72000" marR="36000" marT="9525"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extLst>
                  <a:ext uri="{0D108BD9-81ED-4DB2-BD59-A6C34878D82A}">
                    <a16:rowId xmlns:a16="http://schemas.microsoft.com/office/drawing/2014/main" val="10001"/>
                  </a:ext>
                </a:extLst>
              </a:tr>
              <a:tr h="277176">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l" fontAlgn="b"/>
                      <a:r>
                        <a:rPr lang="pl-PL" sz="800" b="1" i="0" u="none" strike="noStrike" noProof="0" dirty="0">
                          <a:solidFill>
                            <a:schemeClr val="tx1"/>
                          </a:solidFill>
                          <a:effectLst/>
                          <a:latin typeface="Arial" panose="020B0604020202020204" pitchFamily="34" charset="0"/>
                          <a:cs typeface="Arial" panose="020B0604020202020204" pitchFamily="34" charset="0"/>
                        </a:rPr>
                        <a:t>Capital </a:t>
                      </a:r>
                      <a:r>
                        <a:rPr lang="en-US" sz="800" b="1" i="0" u="none" strike="noStrike" noProof="0" dirty="0">
                          <a:solidFill>
                            <a:schemeClr val="tx1"/>
                          </a:solidFill>
                          <a:effectLst/>
                          <a:latin typeface="Arial" panose="020B0604020202020204" pitchFamily="34" charset="0"/>
                          <a:cs typeface="Arial" panose="020B0604020202020204" pitchFamily="34" charset="0"/>
                        </a:rPr>
                        <a:t>expenditure</a:t>
                      </a:r>
                    </a:p>
                  </a:txBody>
                  <a:tcPr marL="72000" marR="36000" marT="2856"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75000"/>
                      </a:sysClr>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ctr" fontAlgn="b"/>
                      <a:r>
                        <a:rPr lang="pl-PL" sz="800" b="0" i="0" u="none" strike="noStrike" dirty="0">
                          <a:solidFill>
                            <a:srgbClr val="000000"/>
                          </a:solidFill>
                          <a:effectLst/>
                          <a:latin typeface="Arial" panose="020B0604020202020204" pitchFamily="34" charset="0"/>
                          <a:cs typeface="Arial" panose="020B0604020202020204" pitchFamily="34" charset="0"/>
                        </a:rPr>
                        <a:t>-</a:t>
                      </a:r>
                      <a:endParaRPr lang="en-US" sz="800" b="0" i="0" u="none" strike="noStrike" dirty="0">
                        <a:solidFill>
                          <a:srgbClr val="000000"/>
                        </a:solidFill>
                        <a:effectLst/>
                        <a:latin typeface="Arial" panose="020B0604020202020204" pitchFamily="34" charset="0"/>
                        <a:cs typeface="Arial" panose="020B0604020202020204" pitchFamily="34" charset="0"/>
                      </a:endParaRPr>
                    </a:p>
                  </a:txBody>
                  <a:tcPr marL="72000" marR="36000" marT="9525"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ctr" fontAlgn="b"/>
                      <a:r>
                        <a:rPr lang="pl-PL" sz="800" b="0" i="0" u="none" strike="noStrike" dirty="0">
                          <a:solidFill>
                            <a:srgbClr val="000000"/>
                          </a:solidFill>
                          <a:effectLst/>
                          <a:latin typeface="Arial" panose="020B0604020202020204" pitchFamily="34" charset="0"/>
                          <a:cs typeface="Arial" panose="020B0604020202020204" pitchFamily="34" charset="0"/>
                        </a:rPr>
                        <a:t>-</a:t>
                      </a:r>
                      <a:endParaRPr lang="en-US" sz="800" b="0" i="0" u="none" strike="noStrike" dirty="0">
                        <a:solidFill>
                          <a:srgbClr val="000000"/>
                        </a:solidFill>
                        <a:effectLst/>
                        <a:latin typeface="Arial" panose="020B0604020202020204" pitchFamily="34" charset="0"/>
                        <a:cs typeface="Arial" panose="020B0604020202020204" pitchFamily="34" charset="0"/>
                      </a:endParaRPr>
                    </a:p>
                  </a:txBody>
                  <a:tcPr marL="72000" marR="36000" marT="9525"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ctr"/>
                      <a:r>
                        <a:rPr lang="pl-PL" sz="800" dirty="0">
                          <a:latin typeface="Arial" panose="020B0604020202020204" pitchFamily="34" charset="0"/>
                          <a:cs typeface="Arial" panose="020B0604020202020204" pitchFamily="34" charset="0"/>
                        </a:rPr>
                        <a:t>-</a:t>
                      </a:r>
                      <a:endParaRPr lang="en-US" sz="800" dirty="0">
                        <a:latin typeface="Arial" panose="020B0604020202020204" pitchFamily="34" charset="0"/>
                        <a:cs typeface="Arial" panose="020B0604020202020204" pitchFamily="34" charset="0"/>
                      </a:endParaRPr>
                    </a:p>
                  </a:txBody>
                  <a:tcPr marL="72000" marR="36000" marT="9525"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ctr"/>
                      <a:r>
                        <a:rPr lang="pl-PL" sz="800" dirty="0">
                          <a:latin typeface="Arial" panose="020B0604020202020204" pitchFamily="34" charset="0"/>
                          <a:cs typeface="Arial" panose="020B0604020202020204" pitchFamily="34" charset="0"/>
                        </a:rPr>
                        <a:t>-</a:t>
                      </a:r>
                      <a:endParaRPr lang="en-US" sz="800" dirty="0">
                        <a:latin typeface="Arial" panose="020B0604020202020204" pitchFamily="34" charset="0"/>
                        <a:cs typeface="Arial" panose="020B0604020202020204" pitchFamily="34" charset="0"/>
                      </a:endParaRPr>
                    </a:p>
                  </a:txBody>
                  <a:tcPr marL="72000" marR="36000" marT="9525"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ctr"/>
                      <a:r>
                        <a:rPr lang="pl-PL" sz="800" dirty="0">
                          <a:latin typeface="Arial" panose="020B0604020202020204" pitchFamily="34" charset="0"/>
                          <a:cs typeface="Arial" panose="020B0604020202020204" pitchFamily="34" charset="0"/>
                        </a:rPr>
                        <a:t>-</a:t>
                      </a:r>
                      <a:endParaRPr lang="en-US" sz="800" dirty="0">
                        <a:latin typeface="Arial" panose="020B0604020202020204" pitchFamily="34" charset="0"/>
                        <a:cs typeface="Arial" panose="020B0604020202020204" pitchFamily="34" charset="0"/>
                      </a:endParaRPr>
                    </a:p>
                  </a:txBody>
                  <a:tcPr marL="72000" marR="36000" marT="9525"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ctr"/>
                      <a:r>
                        <a:rPr lang="pl-PL" sz="800" dirty="0">
                          <a:latin typeface="Arial" panose="020B0604020202020204" pitchFamily="34" charset="0"/>
                          <a:cs typeface="Arial" panose="020B0604020202020204" pitchFamily="34" charset="0"/>
                        </a:rPr>
                        <a:t>-</a:t>
                      </a:r>
                      <a:endParaRPr lang="en-US" sz="800" dirty="0">
                        <a:latin typeface="Arial" panose="020B0604020202020204" pitchFamily="34" charset="0"/>
                        <a:cs typeface="Arial" panose="020B0604020202020204" pitchFamily="34" charset="0"/>
                      </a:endParaRPr>
                    </a:p>
                  </a:txBody>
                  <a:tcPr marL="72000" marR="36000" marT="9525"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ctr"/>
                      <a:r>
                        <a:rPr lang="pl-PL" sz="800" dirty="0">
                          <a:latin typeface="Arial" panose="020B0604020202020204" pitchFamily="34" charset="0"/>
                          <a:cs typeface="Arial" panose="020B0604020202020204" pitchFamily="34" charset="0"/>
                        </a:rPr>
                        <a:t>-</a:t>
                      </a:r>
                      <a:endParaRPr lang="en-US" sz="800" dirty="0">
                        <a:latin typeface="Arial" panose="020B0604020202020204" pitchFamily="34" charset="0"/>
                        <a:cs typeface="Arial" panose="020B0604020202020204" pitchFamily="34" charset="0"/>
                      </a:endParaRPr>
                    </a:p>
                  </a:txBody>
                  <a:tcPr marL="72000" marR="36000" marT="9525"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ctr"/>
                      <a:r>
                        <a:rPr lang="pl-PL" sz="800" dirty="0">
                          <a:latin typeface="Arial" panose="020B0604020202020204" pitchFamily="34" charset="0"/>
                          <a:cs typeface="Arial" panose="020B0604020202020204" pitchFamily="34" charset="0"/>
                        </a:rPr>
                        <a:t>-</a:t>
                      </a:r>
                      <a:endParaRPr lang="en-US" sz="800" dirty="0">
                        <a:latin typeface="Arial" panose="020B0604020202020204" pitchFamily="34" charset="0"/>
                        <a:cs typeface="Arial" panose="020B0604020202020204" pitchFamily="34" charset="0"/>
                      </a:endParaRPr>
                    </a:p>
                  </a:txBody>
                  <a:tcPr marL="72000" marR="36000" marT="9525"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0002"/>
                  </a:ext>
                </a:extLst>
              </a:tr>
              <a:tr h="277176">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l" fontAlgn="b"/>
                      <a:r>
                        <a:rPr lang="en-US" sz="800" b="1" u="none" strike="noStrike" noProof="0" dirty="0">
                          <a:solidFill>
                            <a:schemeClr val="tx1"/>
                          </a:solidFill>
                          <a:effectLst/>
                          <a:latin typeface="Arial" panose="020B0604020202020204" pitchFamily="34" charset="0"/>
                          <a:cs typeface="Arial" panose="020B0604020202020204" pitchFamily="34" charset="0"/>
                        </a:rPr>
                        <a:t>Inflows [PLN]</a:t>
                      </a:r>
                      <a:endParaRPr lang="en-US" sz="800" b="1" i="0" u="none" strike="noStrike" noProof="0" dirty="0">
                        <a:solidFill>
                          <a:schemeClr val="tx1"/>
                        </a:solidFill>
                        <a:effectLst/>
                        <a:latin typeface="Arial" panose="020B0604020202020204" pitchFamily="34" charset="0"/>
                        <a:cs typeface="Arial" panose="020B0604020202020204" pitchFamily="34" charset="0"/>
                      </a:endParaRPr>
                    </a:p>
                  </a:txBody>
                  <a:tcPr marL="72000" marR="36000" marT="2856"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75000"/>
                      </a:sysClr>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r" fontAlgn="b"/>
                      <a:r>
                        <a:rPr lang="pl-PL" sz="800" b="1" i="0" u="none" strike="noStrike" dirty="0">
                          <a:solidFill>
                            <a:srgbClr val="000000"/>
                          </a:solidFill>
                          <a:effectLst/>
                          <a:latin typeface="Arial" panose="020B0604020202020204" pitchFamily="34" charset="0"/>
                          <a:cs typeface="Arial" panose="020B0604020202020204" pitchFamily="34" charset="0"/>
                        </a:rPr>
                        <a:t>1,110,583</a:t>
                      </a:r>
                      <a:endParaRPr lang="en-US" sz="800" b="1" i="0" u="none" strike="noStrike" dirty="0">
                        <a:solidFill>
                          <a:srgbClr val="000000"/>
                        </a:solidFill>
                        <a:effectLst/>
                        <a:latin typeface="Arial" panose="020B0604020202020204" pitchFamily="34" charset="0"/>
                        <a:cs typeface="Arial" panose="020B0604020202020204" pitchFamily="34" charset="0"/>
                      </a:endParaRPr>
                    </a:p>
                  </a:txBody>
                  <a:tcPr marL="72000" marR="36000" marT="9525"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r" fontAlgn="b"/>
                      <a:r>
                        <a:rPr lang="en-US" sz="800" b="1" i="0" u="none" strike="noStrike" dirty="0">
                          <a:solidFill>
                            <a:srgbClr val="000000"/>
                          </a:solidFill>
                          <a:effectLst/>
                          <a:latin typeface="Arial" panose="020B0604020202020204" pitchFamily="34" charset="0"/>
                          <a:cs typeface="Arial" panose="020B0604020202020204" pitchFamily="34" charset="0"/>
                        </a:rPr>
                        <a:t>1</a:t>
                      </a:r>
                      <a:r>
                        <a:rPr lang="pl-PL" sz="800" b="1" i="0" u="none" strike="noStrike" dirty="0">
                          <a:solidFill>
                            <a:srgbClr val="000000"/>
                          </a:solidFill>
                          <a:effectLst/>
                          <a:latin typeface="Arial" panose="020B0604020202020204" pitchFamily="34" charset="0"/>
                          <a:cs typeface="Arial" panose="020B0604020202020204" pitchFamily="34" charset="0"/>
                        </a:rPr>
                        <a:t>,</a:t>
                      </a:r>
                      <a:r>
                        <a:rPr lang="en-US" sz="800" b="1" i="0" u="none" strike="noStrike" dirty="0">
                          <a:solidFill>
                            <a:srgbClr val="000000"/>
                          </a:solidFill>
                          <a:effectLst/>
                          <a:latin typeface="Arial" panose="020B0604020202020204" pitchFamily="34" charset="0"/>
                          <a:cs typeface="Arial" panose="020B0604020202020204" pitchFamily="34" charset="0"/>
                        </a:rPr>
                        <a:t>132</a:t>
                      </a:r>
                      <a:r>
                        <a:rPr lang="pl-PL" sz="800" b="1" i="0" u="none" strike="noStrike" dirty="0">
                          <a:solidFill>
                            <a:srgbClr val="000000"/>
                          </a:solidFill>
                          <a:effectLst/>
                          <a:latin typeface="Arial" panose="020B0604020202020204" pitchFamily="34" charset="0"/>
                          <a:cs typeface="Arial" panose="020B0604020202020204" pitchFamily="34" charset="0"/>
                        </a:rPr>
                        <a:t>,</a:t>
                      </a:r>
                      <a:r>
                        <a:rPr lang="en-US" sz="800" b="1" i="0" u="none" strike="noStrike" dirty="0">
                          <a:solidFill>
                            <a:srgbClr val="000000"/>
                          </a:solidFill>
                          <a:effectLst/>
                          <a:latin typeface="Arial" panose="020B0604020202020204" pitchFamily="34" charset="0"/>
                          <a:cs typeface="Arial" panose="020B0604020202020204" pitchFamily="34" charset="0"/>
                        </a:rPr>
                        <a:t>962</a:t>
                      </a:r>
                    </a:p>
                  </a:txBody>
                  <a:tcPr marL="72000" marR="36000" marT="9525"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r" fontAlgn="b"/>
                      <a:r>
                        <a:rPr lang="en-US" sz="800" b="1" u="none" strike="noStrike" dirty="0">
                          <a:effectLst/>
                          <a:latin typeface="Arial" panose="020B0604020202020204" pitchFamily="34" charset="0"/>
                          <a:cs typeface="Arial" panose="020B0604020202020204" pitchFamily="34" charset="0"/>
                        </a:rPr>
                        <a:t>1</a:t>
                      </a:r>
                      <a:r>
                        <a:rPr lang="pl-PL" sz="800" b="1" u="none" strike="noStrike" dirty="0">
                          <a:effectLst/>
                          <a:latin typeface="Arial" panose="020B0604020202020204" pitchFamily="34" charset="0"/>
                          <a:cs typeface="Arial" panose="020B0604020202020204" pitchFamily="34" charset="0"/>
                        </a:rPr>
                        <a:t>,</a:t>
                      </a:r>
                      <a:r>
                        <a:rPr lang="en-US" sz="800" b="1" u="none" strike="noStrike" dirty="0">
                          <a:effectLst/>
                          <a:latin typeface="Arial" panose="020B0604020202020204" pitchFamily="34" charset="0"/>
                          <a:cs typeface="Arial" panose="020B0604020202020204" pitchFamily="34" charset="0"/>
                        </a:rPr>
                        <a:t>155</a:t>
                      </a:r>
                      <a:r>
                        <a:rPr lang="pl-PL" sz="800" b="1" u="none" strike="noStrike" dirty="0">
                          <a:effectLst/>
                          <a:latin typeface="Arial" panose="020B0604020202020204" pitchFamily="34" charset="0"/>
                          <a:cs typeface="Arial" panose="020B0604020202020204" pitchFamily="34" charset="0"/>
                        </a:rPr>
                        <a:t>,</a:t>
                      </a:r>
                      <a:r>
                        <a:rPr lang="en-US" sz="800" b="1" u="none" strike="noStrike" dirty="0">
                          <a:effectLst/>
                          <a:latin typeface="Arial" panose="020B0604020202020204" pitchFamily="34" charset="0"/>
                          <a:cs typeface="Arial" panose="020B0604020202020204" pitchFamily="34" charset="0"/>
                        </a:rPr>
                        <a:t>791</a:t>
                      </a:r>
                    </a:p>
                  </a:txBody>
                  <a:tcPr marL="72000" marR="36000" marT="2856"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r" fontAlgn="b"/>
                      <a:r>
                        <a:rPr lang="en-US" sz="800" b="1" u="none" strike="noStrike" dirty="0">
                          <a:effectLst/>
                          <a:latin typeface="Arial" panose="020B0604020202020204" pitchFamily="34" charset="0"/>
                          <a:cs typeface="Arial" panose="020B0604020202020204" pitchFamily="34" charset="0"/>
                        </a:rPr>
                        <a:t>1</a:t>
                      </a:r>
                      <a:r>
                        <a:rPr lang="pl-PL" sz="800" b="1" u="none" strike="noStrike" dirty="0">
                          <a:effectLst/>
                          <a:latin typeface="Arial" panose="020B0604020202020204" pitchFamily="34" charset="0"/>
                          <a:cs typeface="Arial" panose="020B0604020202020204" pitchFamily="34" charset="0"/>
                        </a:rPr>
                        <a:t>,</a:t>
                      </a:r>
                      <a:r>
                        <a:rPr lang="en-US" sz="800" b="1" u="none" strike="noStrike" dirty="0">
                          <a:effectLst/>
                          <a:latin typeface="Arial" panose="020B0604020202020204" pitchFamily="34" charset="0"/>
                          <a:cs typeface="Arial" panose="020B0604020202020204" pitchFamily="34" charset="0"/>
                        </a:rPr>
                        <a:t>179</a:t>
                      </a:r>
                      <a:r>
                        <a:rPr lang="pl-PL" sz="800" b="1" u="none" strike="noStrike" dirty="0">
                          <a:effectLst/>
                          <a:latin typeface="Arial" panose="020B0604020202020204" pitchFamily="34" charset="0"/>
                          <a:cs typeface="Arial" panose="020B0604020202020204" pitchFamily="34" charset="0"/>
                        </a:rPr>
                        <a:t>,</a:t>
                      </a:r>
                      <a:r>
                        <a:rPr lang="en-US" sz="800" b="1" u="none" strike="noStrike" dirty="0">
                          <a:effectLst/>
                          <a:latin typeface="Arial" panose="020B0604020202020204" pitchFamily="34" charset="0"/>
                          <a:cs typeface="Arial" panose="020B0604020202020204" pitchFamily="34" charset="0"/>
                        </a:rPr>
                        <a:t>081</a:t>
                      </a:r>
                    </a:p>
                  </a:txBody>
                  <a:tcPr marL="72000" marR="36000" marT="2856"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r" fontAlgn="b"/>
                      <a:r>
                        <a:rPr lang="en-US" sz="800" b="1" i="0" u="none" strike="noStrike" dirty="0">
                          <a:solidFill>
                            <a:srgbClr val="000000"/>
                          </a:solidFill>
                          <a:effectLst/>
                          <a:latin typeface="Arial" panose="020B0604020202020204" pitchFamily="34" charset="0"/>
                          <a:cs typeface="Arial" panose="020B0604020202020204" pitchFamily="34" charset="0"/>
                        </a:rPr>
                        <a:t>1</a:t>
                      </a:r>
                      <a:r>
                        <a:rPr lang="pl-PL" sz="800" b="1" i="0" u="none" strike="noStrike" dirty="0">
                          <a:solidFill>
                            <a:srgbClr val="000000"/>
                          </a:solidFill>
                          <a:effectLst/>
                          <a:latin typeface="Arial" panose="020B0604020202020204" pitchFamily="34" charset="0"/>
                          <a:cs typeface="Arial" panose="020B0604020202020204" pitchFamily="34" charset="0"/>
                        </a:rPr>
                        <a:t>,</a:t>
                      </a:r>
                      <a:r>
                        <a:rPr lang="en-US" sz="800" b="1" i="0" u="none" strike="noStrike" dirty="0">
                          <a:solidFill>
                            <a:srgbClr val="000000"/>
                          </a:solidFill>
                          <a:effectLst/>
                          <a:latin typeface="Arial" panose="020B0604020202020204" pitchFamily="34" charset="0"/>
                          <a:cs typeface="Arial" panose="020B0604020202020204" pitchFamily="34" charset="0"/>
                        </a:rPr>
                        <a:t>157</a:t>
                      </a:r>
                      <a:r>
                        <a:rPr lang="pl-PL" sz="800" b="1" i="0" u="none" strike="noStrike" dirty="0">
                          <a:solidFill>
                            <a:srgbClr val="000000"/>
                          </a:solidFill>
                          <a:effectLst/>
                          <a:latin typeface="Arial" panose="020B0604020202020204" pitchFamily="34" charset="0"/>
                          <a:cs typeface="Arial" panose="020B0604020202020204" pitchFamily="34" charset="0"/>
                        </a:rPr>
                        <a:t>,</a:t>
                      </a:r>
                      <a:r>
                        <a:rPr lang="en-US" sz="800" b="1" i="0" u="none" strike="noStrike" dirty="0">
                          <a:solidFill>
                            <a:srgbClr val="000000"/>
                          </a:solidFill>
                          <a:effectLst/>
                          <a:latin typeface="Arial" panose="020B0604020202020204" pitchFamily="34" charset="0"/>
                          <a:cs typeface="Arial" panose="020B0604020202020204" pitchFamily="34" charset="0"/>
                        </a:rPr>
                        <a:t>014</a:t>
                      </a:r>
                    </a:p>
                  </a:txBody>
                  <a:tcPr marL="72000" marR="36000" marT="9525"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r" fontAlgn="b"/>
                      <a:r>
                        <a:rPr lang="en-US" sz="800" b="1" i="0" u="none" strike="noStrike" dirty="0">
                          <a:solidFill>
                            <a:srgbClr val="000000"/>
                          </a:solidFill>
                          <a:effectLst/>
                          <a:latin typeface="Arial" panose="020B0604020202020204" pitchFamily="34" charset="0"/>
                          <a:cs typeface="Arial" panose="020B0604020202020204" pitchFamily="34" charset="0"/>
                        </a:rPr>
                        <a:t>1</a:t>
                      </a:r>
                      <a:r>
                        <a:rPr lang="pl-PL" sz="800" b="1" i="0" u="none" strike="noStrike" dirty="0">
                          <a:solidFill>
                            <a:srgbClr val="000000"/>
                          </a:solidFill>
                          <a:effectLst/>
                          <a:latin typeface="Arial" panose="020B0604020202020204" pitchFamily="34" charset="0"/>
                          <a:cs typeface="Arial" panose="020B0604020202020204" pitchFamily="34" charset="0"/>
                        </a:rPr>
                        <a:t>,</a:t>
                      </a:r>
                      <a:r>
                        <a:rPr lang="en-US" sz="800" b="1" i="0" u="none" strike="noStrike" dirty="0">
                          <a:solidFill>
                            <a:srgbClr val="000000"/>
                          </a:solidFill>
                          <a:effectLst/>
                          <a:latin typeface="Arial" panose="020B0604020202020204" pitchFamily="34" charset="0"/>
                          <a:cs typeface="Arial" panose="020B0604020202020204" pitchFamily="34" charset="0"/>
                        </a:rPr>
                        <a:t>041</a:t>
                      </a:r>
                      <a:r>
                        <a:rPr lang="pl-PL" sz="800" b="1" i="0" u="none" strike="noStrike" dirty="0">
                          <a:solidFill>
                            <a:srgbClr val="000000"/>
                          </a:solidFill>
                          <a:effectLst/>
                          <a:latin typeface="Arial" panose="020B0604020202020204" pitchFamily="34" charset="0"/>
                          <a:cs typeface="Arial" panose="020B0604020202020204" pitchFamily="34" charset="0"/>
                        </a:rPr>
                        <a:t>,</a:t>
                      </a:r>
                      <a:r>
                        <a:rPr lang="en-US" sz="800" b="1" i="0" u="none" strike="noStrike" dirty="0">
                          <a:solidFill>
                            <a:srgbClr val="000000"/>
                          </a:solidFill>
                          <a:effectLst/>
                          <a:latin typeface="Arial" panose="020B0604020202020204" pitchFamily="34" charset="0"/>
                          <a:cs typeface="Arial" panose="020B0604020202020204" pitchFamily="34" charset="0"/>
                        </a:rPr>
                        <a:t>469</a:t>
                      </a:r>
                    </a:p>
                  </a:txBody>
                  <a:tcPr marL="72000" marR="36000" marT="9525"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r" fontAlgn="b"/>
                      <a:r>
                        <a:rPr lang="pl-PL" sz="800" b="1" u="none" strike="noStrike" dirty="0">
                          <a:effectLst/>
                          <a:latin typeface="Arial" panose="020B0604020202020204" pitchFamily="34" charset="0"/>
                          <a:cs typeface="Arial" panose="020B0604020202020204" pitchFamily="34" charset="0"/>
                        </a:rPr>
                        <a:t>1,</a:t>
                      </a:r>
                      <a:r>
                        <a:rPr lang="en-US" sz="800" b="1" u="none" strike="noStrike" dirty="0">
                          <a:effectLst/>
                          <a:latin typeface="Arial" panose="020B0604020202020204" pitchFamily="34" charset="0"/>
                          <a:cs typeface="Arial" panose="020B0604020202020204" pitchFamily="34" charset="0"/>
                        </a:rPr>
                        <a:t>062</a:t>
                      </a:r>
                      <a:r>
                        <a:rPr lang="pl-PL" sz="800" b="1" u="none" strike="noStrike" dirty="0">
                          <a:effectLst/>
                          <a:latin typeface="Arial" panose="020B0604020202020204" pitchFamily="34" charset="0"/>
                          <a:cs typeface="Arial" panose="020B0604020202020204" pitchFamily="34" charset="0"/>
                        </a:rPr>
                        <a:t>,</a:t>
                      </a:r>
                      <a:r>
                        <a:rPr lang="en-US" sz="800" b="1" u="none" strike="noStrike" dirty="0">
                          <a:effectLst/>
                          <a:latin typeface="Arial" panose="020B0604020202020204" pitchFamily="34" charset="0"/>
                          <a:cs typeface="Arial" panose="020B0604020202020204" pitchFamily="34" charset="0"/>
                        </a:rPr>
                        <a:t>455</a:t>
                      </a:r>
                    </a:p>
                  </a:txBody>
                  <a:tcPr marL="72000" marR="36000" marT="2856"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r" fontAlgn="b"/>
                      <a:r>
                        <a:rPr lang="en-US" sz="800" b="1" u="none" strike="noStrike" dirty="0">
                          <a:effectLst/>
                          <a:latin typeface="Arial" panose="020B0604020202020204" pitchFamily="34" charset="0"/>
                          <a:cs typeface="Arial" panose="020B0604020202020204" pitchFamily="34" charset="0"/>
                        </a:rPr>
                        <a:t>1</a:t>
                      </a:r>
                      <a:r>
                        <a:rPr lang="pl-PL" sz="800" b="1" u="none" strike="noStrike" dirty="0">
                          <a:effectLst/>
                          <a:latin typeface="Arial" panose="020B0604020202020204" pitchFamily="34" charset="0"/>
                          <a:cs typeface="Arial" panose="020B0604020202020204" pitchFamily="34" charset="0"/>
                        </a:rPr>
                        <a:t>,</a:t>
                      </a:r>
                      <a:r>
                        <a:rPr lang="en-US" sz="800" b="1" u="none" strike="noStrike" dirty="0">
                          <a:effectLst/>
                          <a:latin typeface="Arial" panose="020B0604020202020204" pitchFamily="34" charset="0"/>
                          <a:cs typeface="Arial" panose="020B0604020202020204" pitchFamily="34" charset="0"/>
                        </a:rPr>
                        <a:t>105</a:t>
                      </a:r>
                      <a:r>
                        <a:rPr lang="pl-PL" sz="800" b="1" u="none" strike="noStrike" dirty="0">
                          <a:effectLst/>
                          <a:latin typeface="Arial" panose="020B0604020202020204" pitchFamily="34" charset="0"/>
                          <a:cs typeface="Arial" panose="020B0604020202020204" pitchFamily="34" charset="0"/>
                        </a:rPr>
                        <a:t>,</a:t>
                      </a:r>
                      <a:r>
                        <a:rPr lang="en-US" sz="800" b="1" u="none" strike="noStrike" dirty="0">
                          <a:effectLst/>
                          <a:latin typeface="Arial" panose="020B0604020202020204" pitchFamily="34" charset="0"/>
                          <a:cs typeface="Arial" panose="020B0604020202020204" pitchFamily="34" charset="0"/>
                        </a:rPr>
                        <a:t>166</a:t>
                      </a:r>
                    </a:p>
                  </a:txBody>
                  <a:tcPr marL="72000" marR="36000" marT="2856"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extLst>
                  <a:ext uri="{0D108BD9-81ED-4DB2-BD59-A6C34878D82A}">
                    <a16:rowId xmlns:a16="http://schemas.microsoft.com/office/drawing/2014/main" val="10003"/>
                  </a:ext>
                </a:extLst>
              </a:tr>
              <a:tr h="277176">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l" fontAlgn="b"/>
                      <a:r>
                        <a:rPr lang="en-US" sz="800" b="1" i="0" u="none" strike="noStrike" noProof="0" dirty="0" err="1">
                          <a:solidFill>
                            <a:schemeClr val="tx1"/>
                          </a:solidFill>
                          <a:effectLst/>
                          <a:latin typeface="Arial" panose="020B0604020202020204" pitchFamily="34" charset="0"/>
                          <a:cs typeface="Arial" panose="020B0604020202020204" pitchFamily="34" charset="0"/>
                        </a:rPr>
                        <a:t>MZDiK's</a:t>
                      </a:r>
                      <a:r>
                        <a:rPr lang="en-US" sz="800" b="1" i="0" u="none" strike="noStrike" noProof="0" dirty="0">
                          <a:solidFill>
                            <a:schemeClr val="tx1"/>
                          </a:solidFill>
                          <a:effectLst/>
                          <a:latin typeface="Arial" panose="020B0604020202020204" pitchFamily="34" charset="0"/>
                          <a:cs typeface="Arial" panose="020B0604020202020204" pitchFamily="34" charset="0"/>
                        </a:rPr>
                        <a:t> savings</a:t>
                      </a:r>
                    </a:p>
                  </a:txBody>
                  <a:tcPr marL="72000" marR="36000" marT="2856"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75000"/>
                      </a:sysClr>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r" fontAlgn="b"/>
                      <a:r>
                        <a:rPr lang="pl-PL" sz="800" b="0" i="0" u="none" strike="noStrike" dirty="0">
                          <a:solidFill>
                            <a:srgbClr val="000000"/>
                          </a:solidFill>
                          <a:effectLst/>
                          <a:latin typeface="Arial" panose="020B0604020202020204" pitchFamily="34" charset="0"/>
                          <a:cs typeface="Arial" panose="020B0604020202020204" pitchFamily="34" charset="0"/>
                        </a:rPr>
                        <a:t>1,110,583</a:t>
                      </a:r>
                      <a:endParaRPr lang="en-US" sz="800" b="0" i="0" u="none" strike="noStrike" dirty="0">
                        <a:solidFill>
                          <a:srgbClr val="000000"/>
                        </a:solidFill>
                        <a:effectLst/>
                        <a:latin typeface="Arial" panose="020B0604020202020204" pitchFamily="34" charset="0"/>
                        <a:cs typeface="Arial" panose="020B0604020202020204" pitchFamily="34" charset="0"/>
                      </a:endParaRPr>
                    </a:p>
                  </a:txBody>
                  <a:tcPr marL="72000" marR="36000" marT="9525"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r" fontAlgn="b"/>
                      <a:r>
                        <a:rPr lang="en-US" sz="800" b="0" i="0" u="none" strike="noStrike" dirty="0">
                          <a:solidFill>
                            <a:srgbClr val="000000"/>
                          </a:solidFill>
                          <a:effectLst/>
                          <a:latin typeface="Arial" panose="020B0604020202020204" pitchFamily="34" charset="0"/>
                          <a:cs typeface="Arial" panose="020B0604020202020204" pitchFamily="34" charset="0"/>
                        </a:rPr>
                        <a:t>1</a:t>
                      </a:r>
                      <a:r>
                        <a:rPr lang="pl-PL" sz="800" b="0" i="0" u="none" strike="noStrike" dirty="0">
                          <a:solidFill>
                            <a:srgbClr val="000000"/>
                          </a:solidFill>
                          <a:effectLst/>
                          <a:latin typeface="Arial" panose="020B0604020202020204" pitchFamily="34" charset="0"/>
                          <a:cs typeface="Arial" panose="020B0604020202020204" pitchFamily="34" charset="0"/>
                        </a:rPr>
                        <a:t>,</a:t>
                      </a:r>
                      <a:r>
                        <a:rPr lang="en-US" sz="800" b="0" i="0" u="none" strike="noStrike" dirty="0">
                          <a:solidFill>
                            <a:srgbClr val="000000"/>
                          </a:solidFill>
                          <a:effectLst/>
                          <a:latin typeface="Arial" panose="020B0604020202020204" pitchFamily="34" charset="0"/>
                          <a:cs typeface="Arial" panose="020B0604020202020204" pitchFamily="34" charset="0"/>
                        </a:rPr>
                        <a:t>132</a:t>
                      </a:r>
                      <a:r>
                        <a:rPr lang="pl-PL" sz="800" b="0" i="0" u="none" strike="noStrike" dirty="0">
                          <a:solidFill>
                            <a:srgbClr val="000000"/>
                          </a:solidFill>
                          <a:effectLst/>
                          <a:latin typeface="Arial" panose="020B0604020202020204" pitchFamily="34" charset="0"/>
                          <a:cs typeface="Arial" panose="020B0604020202020204" pitchFamily="34" charset="0"/>
                        </a:rPr>
                        <a:t>,</a:t>
                      </a:r>
                      <a:r>
                        <a:rPr lang="en-US" sz="800" b="0" i="0" u="none" strike="noStrike" dirty="0">
                          <a:solidFill>
                            <a:srgbClr val="000000"/>
                          </a:solidFill>
                          <a:effectLst/>
                          <a:latin typeface="Arial" panose="020B0604020202020204" pitchFamily="34" charset="0"/>
                          <a:cs typeface="Arial" panose="020B0604020202020204" pitchFamily="34" charset="0"/>
                        </a:rPr>
                        <a:t>962</a:t>
                      </a:r>
                    </a:p>
                  </a:txBody>
                  <a:tcPr marL="72000" marR="36000" marT="9525"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r" fontAlgn="b"/>
                      <a:r>
                        <a:rPr lang="en-US" sz="800" u="none" strike="noStrike" dirty="0">
                          <a:effectLst/>
                          <a:latin typeface="Arial" panose="020B0604020202020204" pitchFamily="34" charset="0"/>
                          <a:cs typeface="Arial" panose="020B0604020202020204" pitchFamily="34" charset="0"/>
                        </a:rPr>
                        <a:t>1</a:t>
                      </a:r>
                      <a:r>
                        <a:rPr lang="pl-PL" sz="800" u="none" strike="noStrike" dirty="0">
                          <a:effectLst/>
                          <a:latin typeface="Arial" panose="020B0604020202020204" pitchFamily="34" charset="0"/>
                          <a:cs typeface="Arial" panose="020B0604020202020204" pitchFamily="34" charset="0"/>
                        </a:rPr>
                        <a:t>,</a:t>
                      </a:r>
                      <a:r>
                        <a:rPr lang="en-US" sz="800" u="none" strike="noStrike" dirty="0">
                          <a:effectLst/>
                          <a:latin typeface="Arial" panose="020B0604020202020204" pitchFamily="34" charset="0"/>
                          <a:cs typeface="Arial" panose="020B0604020202020204" pitchFamily="34" charset="0"/>
                        </a:rPr>
                        <a:t>155</a:t>
                      </a:r>
                      <a:r>
                        <a:rPr lang="pl-PL" sz="800" u="none" strike="noStrike" dirty="0">
                          <a:effectLst/>
                          <a:latin typeface="Arial" panose="020B0604020202020204" pitchFamily="34" charset="0"/>
                          <a:cs typeface="Arial" panose="020B0604020202020204" pitchFamily="34" charset="0"/>
                        </a:rPr>
                        <a:t>,</a:t>
                      </a:r>
                      <a:r>
                        <a:rPr lang="en-US" sz="800" u="none" strike="noStrike" dirty="0">
                          <a:effectLst/>
                          <a:latin typeface="Arial" panose="020B0604020202020204" pitchFamily="34" charset="0"/>
                          <a:cs typeface="Arial" panose="020B0604020202020204" pitchFamily="34" charset="0"/>
                        </a:rPr>
                        <a:t>791</a:t>
                      </a:r>
                    </a:p>
                  </a:txBody>
                  <a:tcPr marL="72000" marR="36000" marT="2856"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r" fontAlgn="b"/>
                      <a:r>
                        <a:rPr lang="en-US" sz="800" u="none" strike="noStrike" dirty="0">
                          <a:effectLst/>
                          <a:latin typeface="Arial" panose="020B0604020202020204" pitchFamily="34" charset="0"/>
                          <a:cs typeface="Arial" panose="020B0604020202020204" pitchFamily="34" charset="0"/>
                        </a:rPr>
                        <a:t>1</a:t>
                      </a:r>
                      <a:r>
                        <a:rPr lang="pl-PL" sz="800" u="none" strike="noStrike" dirty="0">
                          <a:effectLst/>
                          <a:latin typeface="Arial" panose="020B0604020202020204" pitchFamily="34" charset="0"/>
                          <a:cs typeface="Arial" panose="020B0604020202020204" pitchFamily="34" charset="0"/>
                        </a:rPr>
                        <a:t>,</a:t>
                      </a:r>
                      <a:r>
                        <a:rPr lang="en-US" sz="800" u="none" strike="noStrike" dirty="0">
                          <a:effectLst/>
                          <a:latin typeface="Arial" panose="020B0604020202020204" pitchFamily="34" charset="0"/>
                          <a:cs typeface="Arial" panose="020B0604020202020204" pitchFamily="34" charset="0"/>
                        </a:rPr>
                        <a:t>179</a:t>
                      </a:r>
                      <a:r>
                        <a:rPr lang="pl-PL" sz="800" u="none" strike="noStrike" dirty="0">
                          <a:effectLst/>
                          <a:latin typeface="Arial" panose="020B0604020202020204" pitchFamily="34" charset="0"/>
                          <a:cs typeface="Arial" panose="020B0604020202020204" pitchFamily="34" charset="0"/>
                        </a:rPr>
                        <a:t>,</a:t>
                      </a:r>
                      <a:r>
                        <a:rPr lang="en-US" sz="800" u="none" strike="noStrike" dirty="0">
                          <a:effectLst/>
                          <a:latin typeface="Arial" panose="020B0604020202020204" pitchFamily="34" charset="0"/>
                          <a:cs typeface="Arial" panose="020B0604020202020204" pitchFamily="34" charset="0"/>
                        </a:rPr>
                        <a:t>081</a:t>
                      </a:r>
                    </a:p>
                  </a:txBody>
                  <a:tcPr marL="72000" marR="36000" marT="2856"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r" fontAlgn="b"/>
                      <a:r>
                        <a:rPr lang="en-US" sz="800" b="0" i="0" u="none" strike="noStrike" dirty="0">
                          <a:solidFill>
                            <a:srgbClr val="000000"/>
                          </a:solidFill>
                          <a:effectLst/>
                          <a:latin typeface="Arial" panose="020B0604020202020204" pitchFamily="34" charset="0"/>
                          <a:cs typeface="Arial" panose="020B0604020202020204" pitchFamily="34" charset="0"/>
                        </a:rPr>
                        <a:t>1</a:t>
                      </a:r>
                      <a:r>
                        <a:rPr lang="pl-PL" sz="800" b="0" i="0" u="none" strike="noStrike" dirty="0">
                          <a:solidFill>
                            <a:srgbClr val="000000"/>
                          </a:solidFill>
                          <a:effectLst/>
                          <a:latin typeface="Arial" panose="020B0604020202020204" pitchFamily="34" charset="0"/>
                          <a:cs typeface="Arial" panose="020B0604020202020204" pitchFamily="34" charset="0"/>
                        </a:rPr>
                        <a:t>,</a:t>
                      </a:r>
                      <a:r>
                        <a:rPr lang="en-US" sz="800" b="0" i="0" u="none" strike="noStrike" dirty="0">
                          <a:solidFill>
                            <a:srgbClr val="000000"/>
                          </a:solidFill>
                          <a:effectLst/>
                          <a:latin typeface="Arial" panose="020B0604020202020204" pitchFamily="34" charset="0"/>
                          <a:cs typeface="Arial" panose="020B0604020202020204" pitchFamily="34" charset="0"/>
                        </a:rPr>
                        <a:t>157</a:t>
                      </a:r>
                      <a:r>
                        <a:rPr lang="pl-PL" sz="800" b="0" i="0" u="none" strike="noStrike" dirty="0">
                          <a:solidFill>
                            <a:srgbClr val="000000"/>
                          </a:solidFill>
                          <a:effectLst/>
                          <a:latin typeface="Arial" panose="020B0604020202020204" pitchFamily="34" charset="0"/>
                          <a:cs typeface="Arial" panose="020B0604020202020204" pitchFamily="34" charset="0"/>
                        </a:rPr>
                        <a:t>,</a:t>
                      </a:r>
                      <a:r>
                        <a:rPr lang="en-US" sz="800" b="0" i="0" u="none" strike="noStrike" dirty="0">
                          <a:solidFill>
                            <a:srgbClr val="000000"/>
                          </a:solidFill>
                          <a:effectLst/>
                          <a:latin typeface="Arial" panose="020B0604020202020204" pitchFamily="34" charset="0"/>
                          <a:cs typeface="Arial" panose="020B0604020202020204" pitchFamily="34" charset="0"/>
                        </a:rPr>
                        <a:t>014</a:t>
                      </a:r>
                    </a:p>
                  </a:txBody>
                  <a:tcPr marL="72000" marR="36000" marT="9525"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r" fontAlgn="b"/>
                      <a:r>
                        <a:rPr lang="en-US" sz="800" b="0" i="0" u="none" strike="noStrike" dirty="0">
                          <a:solidFill>
                            <a:srgbClr val="000000"/>
                          </a:solidFill>
                          <a:effectLst/>
                          <a:latin typeface="Arial" panose="020B0604020202020204" pitchFamily="34" charset="0"/>
                          <a:cs typeface="Arial" panose="020B0604020202020204" pitchFamily="34" charset="0"/>
                        </a:rPr>
                        <a:t>1</a:t>
                      </a:r>
                      <a:r>
                        <a:rPr lang="pl-PL" sz="800" b="0" i="0" u="none" strike="noStrike" dirty="0">
                          <a:solidFill>
                            <a:srgbClr val="000000"/>
                          </a:solidFill>
                          <a:effectLst/>
                          <a:latin typeface="Arial" panose="020B0604020202020204" pitchFamily="34" charset="0"/>
                          <a:cs typeface="Arial" panose="020B0604020202020204" pitchFamily="34" charset="0"/>
                        </a:rPr>
                        <a:t>,</a:t>
                      </a:r>
                      <a:r>
                        <a:rPr lang="en-US" sz="800" b="0" i="0" u="none" strike="noStrike" dirty="0">
                          <a:solidFill>
                            <a:srgbClr val="000000"/>
                          </a:solidFill>
                          <a:effectLst/>
                          <a:latin typeface="Arial" panose="020B0604020202020204" pitchFamily="34" charset="0"/>
                          <a:cs typeface="Arial" panose="020B0604020202020204" pitchFamily="34" charset="0"/>
                        </a:rPr>
                        <a:t>041</a:t>
                      </a:r>
                      <a:r>
                        <a:rPr lang="pl-PL" sz="800" b="0" i="0" u="none" strike="noStrike" dirty="0">
                          <a:solidFill>
                            <a:srgbClr val="000000"/>
                          </a:solidFill>
                          <a:effectLst/>
                          <a:latin typeface="Arial" panose="020B0604020202020204" pitchFamily="34" charset="0"/>
                          <a:cs typeface="Arial" panose="020B0604020202020204" pitchFamily="34" charset="0"/>
                        </a:rPr>
                        <a:t>,</a:t>
                      </a:r>
                      <a:r>
                        <a:rPr lang="en-US" sz="800" b="0" i="0" u="none" strike="noStrike" dirty="0">
                          <a:solidFill>
                            <a:srgbClr val="000000"/>
                          </a:solidFill>
                          <a:effectLst/>
                          <a:latin typeface="Arial" panose="020B0604020202020204" pitchFamily="34" charset="0"/>
                          <a:cs typeface="Arial" panose="020B0604020202020204" pitchFamily="34" charset="0"/>
                        </a:rPr>
                        <a:t>469</a:t>
                      </a:r>
                    </a:p>
                  </a:txBody>
                  <a:tcPr marL="72000" marR="36000" marT="9525"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r" fontAlgn="b"/>
                      <a:r>
                        <a:rPr lang="en-US" sz="800" u="none" strike="noStrike" dirty="0">
                          <a:effectLst/>
                          <a:latin typeface="Arial" panose="020B0604020202020204" pitchFamily="34" charset="0"/>
                          <a:cs typeface="Arial" panose="020B0604020202020204" pitchFamily="34" charset="0"/>
                        </a:rPr>
                        <a:t>1</a:t>
                      </a:r>
                      <a:r>
                        <a:rPr lang="pl-PL" sz="800" u="none" strike="noStrike" dirty="0">
                          <a:effectLst/>
                          <a:latin typeface="Arial" panose="020B0604020202020204" pitchFamily="34" charset="0"/>
                          <a:cs typeface="Arial" panose="020B0604020202020204" pitchFamily="34" charset="0"/>
                        </a:rPr>
                        <a:t>,</a:t>
                      </a:r>
                      <a:r>
                        <a:rPr lang="en-US" sz="800" u="none" strike="noStrike" dirty="0">
                          <a:effectLst/>
                          <a:latin typeface="Arial" panose="020B0604020202020204" pitchFamily="34" charset="0"/>
                          <a:cs typeface="Arial" panose="020B0604020202020204" pitchFamily="34" charset="0"/>
                        </a:rPr>
                        <a:t>062</a:t>
                      </a:r>
                      <a:r>
                        <a:rPr lang="pl-PL" sz="800" u="none" strike="noStrike" dirty="0">
                          <a:effectLst/>
                          <a:latin typeface="Arial" panose="020B0604020202020204" pitchFamily="34" charset="0"/>
                          <a:cs typeface="Arial" panose="020B0604020202020204" pitchFamily="34" charset="0"/>
                        </a:rPr>
                        <a:t>,</a:t>
                      </a:r>
                      <a:r>
                        <a:rPr lang="en-US" sz="800" u="none" strike="noStrike" dirty="0">
                          <a:effectLst/>
                          <a:latin typeface="Arial" panose="020B0604020202020204" pitchFamily="34" charset="0"/>
                          <a:cs typeface="Arial" panose="020B0604020202020204" pitchFamily="34" charset="0"/>
                        </a:rPr>
                        <a:t>455</a:t>
                      </a:r>
                    </a:p>
                  </a:txBody>
                  <a:tcPr marL="72000" marR="36000" marT="2856"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r" fontAlgn="b"/>
                      <a:r>
                        <a:rPr lang="en-US" sz="800" u="none" strike="noStrike" dirty="0">
                          <a:effectLst/>
                          <a:latin typeface="Arial" panose="020B0604020202020204" pitchFamily="34" charset="0"/>
                          <a:cs typeface="Arial" panose="020B0604020202020204" pitchFamily="34" charset="0"/>
                        </a:rPr>
                        <a:t>1</a:t>
                      </a:r>
                      <a:r>
                        <a:rPr lang="pl-PL" sz="800" u="none" strike="noStrike" dirty="0">
                          <a:effectLst/>
                          <a:latin typeface="Arial" panose="020B0604020202020204" pitchFamily="34" charset="0"/>
                          <a:cs typeface="Arial" panose="020B0604020202020204" pitchFamily="34" charset="0"/>
                        </a:rPr>
                        <a:t>,</a:t>
                      </a:r>
                      <a:r>
                        <a:rPr lang="en-US" sz="800" u="none" strike="noStrike" dirty="0">
                          <a:effectLst/>
                          <a:latin typeface="Arial" panose="020B0604020202020204" pitchFamily="34" charset="0"/>
                          <a:cs typeface="Arial" panose="020B0604020202020204" pitchFamily="34" charset="0"/>
                        </a:rPr>
                        <a:t>105</a:t>
                      </a:r>
                      <a:r>
                        <a:rPr lang="pl-PL" sz="800" u="none" strike="noStrike" dirty="0">
                          <a:effectLst/>
                          <a:latin typeface="Arial" panose="020B0604020202020204" pitchFamily="34" charset="0"/>
                          <a:cs typeface="Arial" panose="020B0604020202020204" pitchFamily="34" charset="0"/>
                        </a:rPr>
                        <a:t>,</a:t>
                      </a:r>
                      <a:r>
                        <a:rPr lang="en-US" sz="800" u="none" strike="noStrike" dirty="0">
                          <a:effectLst/>
                          <a:latin typeface="Arial" panose="020B0604020202020204" pitchFamily="34" charset="0"/>
                          <a:cs typeface="Arial" panose="020B0604020202020204" pitchFamily="34" charset="0"/>
                        </a:rPr>
                        <a:t>166</a:t>
                      </a:r>
                    </a:p>
                  </a:txBody>
                  <a:tcPr marL="72000" marR="36000" marT="2856"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0004"/>
                  </a:ext>
                </a:extLst>
              </a:tr>
              <a:tr h="277176">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l" fontAlgn="b"/>
                      <a:r>
                        <a:rPr lang="pl-PL" sz="800" b="1" i="0" u="none" strike="noStrike" noProof="0" dirty="0">
                          <a:solidFill>
                            <a:schemeClr val="tx1"/>
                          </a:solidFill>
                          <a:effectLst/>
                          <a:latin typeface="Arial" panose="020B0604020202020204" pitchFamily="34" charset="0"/>
                          <a:cs typeface="Arial" panose="020B0604020202020204" pitchFamily="34" charset="0"/>
                        </a:rPr>
                        <a:t>SOWA (</a:t>
                      </a:r>
                      <a:r>
                        <a:rPr lang="pl-PL" sz="800" b="1" i="0" u="none" strike="noStrike" noProof="0" dirty="0" err="1">
                          <a:solidFill>
                            <a:schemeClr val="tx1"/>
                          </a:solidFill>
                          <a:effectLst/>
                          <a:latin typeface="Arial" panose="020B0604020202020204" pitchFamily="34" charset="0"/>
                          <a:cs typeface="Arial" panose="020B0604020202020204" pitchFamily="34" charset="0"/>
                        </a:rPr>
                        <a:t>subsidy</a:t>
                      </a:r>
                      <a:r>
                        <a:rPr lang="pl-PL" sz="800" b="1" i="0" u="none" strike="noStrike" noProof="0" dirty="0">
                          <a:solidFill>
                            <a:schemeClr val="tx1"/>
                          </a:solidFill>
                          <a:effectLst/>
                          <a:latin typeface="Arial" panose="020B0604020202020204" pitchFamily="34" charset="0"/>
                          <a:cs typeface="Arial" panose="020B0604020202020204" pitchFamily="34" charset="0"/>
                        </a:rPr>
                        <a:t>) </a:t>
                      </a:r>
                      <a:endParaRPr lang="en-US" sz="800" b="1" i="0" u="none" strike="noStrike" noProof="0" dirty="0">
                        <a:solidFill>
                          <a:schemeClr val="tx1"/>
                        </a:solidFill>
                        <a:effectLst/>
                        <a:latin typeface="Arial" panose="020B0604020202020204" pitchFamily="34" charset="0"/>
                        <a:cs typeface="Arial" panose="020B0604020202020204" pitchFamily="34" charset="0"/>
                      </a:endParaRPr>
                    </a:p>
                  </a:txBody>
                  <a:tcPr marL="72000" marR="36000" marT="2856"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75000"/>
                      </a:sysClr>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ctr" fontAlgn="b"/>
                      <a:r>
                        <a:rPr lang="en-US" sz="800" u="none" strike="noStrike" dirty="0">
                          <a:effectLst/>
                          <a:latin typeface="Arial" panose="020B0604020202020204" pitchFamily="34" charset="0"/>
                          <a:cs typeface="Arial" panose="020B0604020202020204" pitchFamily="34" charset="0"/>
                        </a:rPr>
                        <a:t> </a:t>
                      </a:r>
                      <a:r>
                        <a:rPr lang="pl-PL" sz="800" u="none" strike="noStrike" dirty="0">
                          <a:effectLst/>
                          <a:latin typeface="Arial" panose="020B0604020202020204" pitchFamily="34" charset="0"/>
                          <a:cs typeface="Arial" panose="020B0604020202020204" pitchFamily="34" charset="0"/>
                        </a:rPr>
                        <a:t>-</a:t>
                      </a:r>
                      <a:endParaRPr lang="en-US" sz="800" b="0" i="0" u="none" strike="noStrike" dirty="0">
                        <a:solidFill>
                          <a:srgbClr val="000000"/>
                        </a:solidFill>
                        <a:effectLst/>
                        <a:latin typeface="Arial" panose="020B0604020202020204" pitchFamily="34" charset="0"/>
                        <a:cs typeface="Arial" panose="020B0604020202020204" pitchFamily="34" charset="0"/>
                      </a:endParaRPr>
                    </a:p>
                  </a:txBody>
                  <a:tcPr marL="72000" marR="36000" marT="2856"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ctr" fontAlgn="b"/>
                      <a:r>
                        <a:rPr lang="en-US" sz="800" u="none" strike="noStrike" dirty="0">
                          <a:effectLst/>
                          <a:latin typeface="Arial" panose="020B0604020202020204" pitchFamily="34" charset="0"/>
                          <a:cs typeface="Arial" panose="020B0604020202020204" pitchFamily="34" charset="0"/>
                        </a:rPr>
                        <a:t> </a:t>
                      </a:r>
                      <a:r>
                        <a:rPr lang="pl-PL" sz="800" u="none" strike="noStrike" dirty="0">
                          <a:effectLst/>
                          <a:latin typeface="Arial" panose="020B0604020202020204" pitchFamily="34" charset="0"/>
                          <a:cs typeface="Arial" panose="020B0604020202020204" pitchFamily="34" charset="0"/>
                        </a:rPr>
                        <a:t>-</a:t>
                      </a:r>
                      <a:endParaRPr lang="en-US" sz="800" b="0" i="0" u="none" strike="noStrike" dirty="0">
                        <a:solidFill>
                          <a:srgbClr val="000000"/>
                        </a:solidFill>
                        <a:effectLst/>
                        <a:latin typeface="Arial" panose="020B0604020202020204" pitchFamily="34" charset="0"/>
                        <a:cs typeface="Arial" panose="020B0604020202020204" pitchFamily="34" charset="0"/>
                      </a:endParaRPr>
                    </a:p>
                  </a:txBody>
                  <a:tcPr marL="72000" marR="36000" marT="2856"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ctr" fontAlgn="b"/>
                      <a:r>
                        <a:rPr lang="pl-PL" sz="800" u="none" strike="noStrike" dirty="0">
                          <a:effectLst/>
                          <a:latin typeface="Arial" panose="020B0604020202020204" pitchFamily="34" charset="0"/>
                          <a:cs typeface="Arial" panose="020B0604020202020204" pitchFamily="34" charset="0"/>
                        </a:rPr>
                        <a:t>-</a:t>
                      </a:r>
                      <a:r>
                        <a:rPr lang="en-US" sz="800" u="none" strike="noStrike" dirty="0">
                          <a:effectLst/>
                          <a:latin typeface="Arial" panose="020B0604020202020204" pitchFamily="34" charset="0"/>
                          <a:cs typeface="Arial" panose="020B0604020202020204" pitchFamily="34" charset="0"/>
                        </a:rPr>
                        <a:t> </a:t>
                      </a:r>
                      <a:endParaRPr lang="en-US" sz="800" b="0" i="0" u="none" strike="noStrike" dirty="0">
                        <a:solidFill>
                          <a:srgbClr val="000000"/>
                        </a:solidFill>
                        <a:effectLst/>
                        <a:latin typeface="Arial" panose="020B0604020202020204" pitchFamily="34" charset="0"/>
                        <a:cs typeface="Arial" panose="020B0604020202020204" pitchFamily="34" charset="0"/>
                      </a:endParaRPr>
                    </a:p>
                  </a:txBody>
                  <a:tcPr marL="72000" marR="36000" marT="2856"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ctr" fontAlgn="b"/>
                      <a:r>
                        <a:rPr lang="en-US" sz="800" u="none" strike="noStrike" dirty="0">
                          <a:effectLst/>
                          <a:latin typeface="Arial" panose="020B0604020202020204" pitchFamily="34" charset="0"/>
                          <a:cs typeface="Arial" panose="020B0604020202020204" pitchFamily="34" charset="0"/>
                        </a:rPr>
                        <a:t> </a:t>
                      </a:r>
                      <a:r>
                        <a:rPr lang="pl-PL" sz="800" u="none" strike="noStrike" dirty="0">
                          <a:effectLst/>
                          <a:latin typeface="Arial" panose="020B0604020202020204" pitchFamily="34" charset="0"/>
                          <a:cs typeface="Arial" panose="020B0604020202020204" pitchFamily="34" charset="0"/>
                        </a:rPr>
                        <a:t>-</a:t>
                      </a:r>
                      <a:endParaRPr lang="en-US" sz="800" b="0" i="0" u="none" strike="noStrike" dirty="0">
                        <a:solidFill>
                          <a:srgbClr val="000000"/>
                        </a:solidFill>
                        <a:effectLst/>
                        <a:latin typeface="Arial" panose="020B0604020202020204" pitchFamily="34" charset="0"/>
                        <a:cs typeface="Arial" panose="020B0604020202020204" pitchFamily="34" charset="0"/>
                      </a:endParaRPr>
                    </a:p>
                  </a:txBody>
                  <a:tcPr marL="72000" marR="36000" marT="2856"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ctr" fontAlgn="b"/>
                      <a:r>
                        <a:rPr lang="pl-PL" sz="800" u="none" strike="noStrike" dirty="0">
                          <a:effectLst/>
                          <a:latin typeface="Arial" panose="020B0604020202020204" pitchFamily="34" charset="0"/>
                          <a:cs typeface="Arial" panose="020B0604020202020204" pitchFamily="34" charset="0"/>
                        </a:rPr>
                        <a:t>-</a:t>
                      </a:r>
                      <a:r>
                        <a:rPr lang="en-US" sz="800" u="none" strike="noStrike" dirty="0">
                          <a:effectLst/>
                          <a:latin typeface="Arial" panose="020B0604020202020204" pitchFamily="34" charset="0"/>
                          <a:cs typeface="Arial" panose="020B0604020202020204" pitchFamily="34" charset="0"/>
                        </a:rPr>
                        <a:t> </a:t>
                      </a:r>
                      <a:endParaRPr lang="en-US" sz="800" b="0" i="0" u="none" strike="noStrike" dirty="0">
                        <a:solidFill>
                          <a:srgbClr val="000000"/>
                        </a:solidFill>
                        <a:effectLst/>
                        <a:latin typeface="Arial" panose="020B0604020202020204" pitchFamily="34" charset="0"/>
                        <a:cs typeface="Arial" panose="020B0604020202020204" pitchFamily="34" charset="0"/>
                      </a:endParaRPr>
                    </a:p>
                  </a:txBody>
                  <a:tcPr marL="72000" marR="36000" marT="2856"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ctr" fontAlgn="b"/>
                      <a:r>
                        <a:rPr lang="pl-PL" sz="800" u="none" strike="noStrike" dirty="0">
                          <a:effectLst/>
                          <a:latin typeface="Arial" panose="020B0604020202020204" pitchFamily="34" charset="0"/>
                          <a:cs typeface="Arial" panose="020B0604020202020204" pitchFamily="34" charset="0"/>
                        </a:rPr>
                        <a:t>-</a:t>
                      </a:r>
                      <a:endParaRPr lang="en-US" sz="800" b="0" i="0" u="none" strike="noStrike" dirty="0">
                        <a:solidFill>
                          <a:srgbClr val="000000"/>
                        </a:solidFill>
                        <a:effectLst/>
                        <a:latin typeface="Arial" panose="020B0604020202020204" pitchFamily="34" charset="0"/>
                        <a:cs typeface="Arial" panose="020B0604020202020204" pitchFamily="34" charset="0"/>
                      </a:endParaRPr>
                    </a:p>
                  </a:txBody>
                  <a:tcPr marL="72000" marR="36000" marT="2856"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ctr" fontAlgn="b"/>
                      <a:r>
                        <a:rPr lang="pl-PL" sz="800" u="none" strike="noStrike" dirty="0">
                          <a:effectLst/>
                          <a:latin typeface="Arial" panose="020B0604020202020204" pitchFamily="34" charset="0"/>
                          <a:cs typeface="Arial" panose="020B0604020202020204" pitchFamily="34" charset="0"/>
                        </a:rPr>
                        <a:t>-</a:t>
                      </a:r>
                      <a:endParaRPr lang="en-US" sz="800" b="0" i="0" u="none" strike="noStrike" dirty="0">
                        <a:solidFill>
                          <a:srgbClr val="000000"/>
                        </a:solidFill>
                        <a:effectLst/>
                        <a:latin typeface="Arial" panose="020B0604020202020204" pitchFamily="34" charset="0"/>
                        <a:cs typeface="Arial" panose="020B0604020202020204" pitchFamily="34" charset="0"/>
                      </a:endParaRPr>
                    </a:p>
                  </a:txBody>
                  <a:tcPr marL="72000" marR="36000" marT="2856"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ctr" fontAlgn="b"/>
                      <a:r>
                        <a:rPr lang="pl-PL" sz="800" u="none" strike="noStrike" dirty="0">
                          <a:effectLst/>
                          <a:latin typeface="Arial" panose="020B0604020202020204" pitchFamily="34" charset="0"/>
                          <a:cs typeface="Arial" panose="020B0604020202020204" pitchFamily="34" charset="0"/>
                        </a:rPr>
                        <a:t>-</a:t>
                      </a:r>
                      <a:endParaRPr lang="en-US" sz="800" b="0" i="0" u="none" strike="noStrike" dirty="0">
                        <a:solidFill>
                          <a:srgbClr val="000000"/>
                        </a:solidFill>
                        <a:effectLst/>
                        <a:latin typeface="Arial" panose="020B0604020202020204" pitchFamily="34" charset="0"/>
                        <a:cs typeface="Arial" panose="020B0604020202020204" pitchFamily="34" charset="0"/>
                      </a:endParaRPr>
                    </a:p>
                  </a:txBody>
                  <a:tcPr marL="72000" marR="36000" marT="2856"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0005"/>
                  </a:ext>
                </a:extLst>
              </a:tr>
              <a:tr h="277176">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l" fontAlgn="b"/>
                      <a:r>
                        <a:rPr lang="en-US" sz="800" b="1" u="none" strike="noStrike" noProof="0" dirty="0">
                          <a:solidFill>
                            <a:schemeClr val="tx1"/>
                          </a:solidFill>
                          <a:effectLst/>
                          <a:latin typeface="Arial" panose="020B0604020202020204" pitchFamily="34" charset="0"/>
                          <a:cs typeface="Arial" panose="020B0604020202020204" pitchFamily="34" charset="0"/>
                        </a:rPr>
                        <a:t>Net</a:t>
                      </a:r>
                      <a:r>
                        <a:rPr lang="en-US" sz="800" b="1" u="none" strike="noStrike" baseline="0" noProof="0" dirty="0">
                          <a:solidFill>
                            <a:schemeClr val="tx1"/>
                          </a:solidFill>
                          <a:effectLst/>
                          <a:latin typeface="Arial" panose="020B0604020202020204" pitchFamily="34" charset="0"/>
                          <a:cs typeface="Arial" panose="020B0604020202020204" pitchFamily="34" charset="0"/>
                        </a:rPr>
                        <a:t> change in cash </a:t>
                      </a:r>
                    </a:p>
                    <a:p>
                      <a:pPr algn="l" fontAlgn="b"/>
                      <a:r>
                        <a:rPr lang="en-US" sz="800" b="1" u="none" strike="noStrike" baseline="0" noProof="0" dirty="0">
                          <a:solidFill>
                            <a:schemeClr val="tx1"/>
                          </a:solidFill>
                          <a:effectLst/>
                          <a:latin typeface="Arial" panose="020B0604020202020204" pitchFamily="34" charset="0"/>
                          <a:cs typeface="Arial" panose="020B0604020202020204" pitchFamily="34" charset="0"/>
                        </a:rPr>
                        <a:t>flow [PLN]</a:t>
                      </a:r>
                      <a:endParaRPr lang="en-US" sz="800" b="1" i="0" u="none" strike="noStrike" noProof="0" dirty="0">
                        <a:solidFill>
                          <a:schemeClr val="tx1"/>
                        </a:solidFill>
                        <a:effectLst/>
                        <a:latin typeface="Arial" panose="020B0604020202020204" pitchFamily="34" charset="0"/>
                        <a:cs typeface="Arial" panose="020B0604020202020204" pitchFamily="34" charset="0"/>
                      </a:endParaRPr>
                    </a:p>
                  </a:txBody>
                  <a:tcPr marL="72000" marR="36000" marT="2856"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75000"/>
                      </a:sysClr>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r" fontAlgn="b"/>
                      <a:r>
                        <a:rPr lang="pl-PL" sz="800" b="1" i="0" u="none" strike="noStrike" dirty="0">
                          <a:solidFill>
                            <a:srgbClr val="000000"/>
                          </a:solidFill>
                          <a:effectLst/>
                          <a:latin typeface="Arial" panose="020B0604020202020204" pitchFamily="34" charset="0"/>
                          <a:cs typeface="Arial" panose="020B0604020202020204" pitchFamily="34" charset="0"/>
                        </a:rPr>
                        <a:t>1,110,583</a:t>
                      </a:r>
                      <a:endParaRPr lang="en-US" sz="800" b="1" i="0" u="none" strike="noStrike" dirty="0">
                        <a:solidFill>
                          <a:srgbClr val="000000"/>
                        </a:solidFill>
                        <a:effectLst/>
                        <a:latin typeface="Arial" panose="020B0604020202020204" pitchFamily="34" charset="0"/>
                        <a:cs typeface="Arial" panose="020B0604020202020204" pitchFamily="34" charset="0"/>
                      </a:endParaRPr>
                    </a:p>
                  </a:txBody>
                  <a:tcPr marL="72000" marR="36000" marT="9525"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85000"/>
                      </a:sysClr>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r" fontAlgn="b"/>
                      <a:r>
                        <a:rPr lang="en-US" sz="800" b="1" i="0" u="none" strike="noStrike" dirty="0">
                          <a:solidFill>
                            <a:srgbClr val="000000"/>
                          </a:solidFill>
                          <a:effectLst/>
                          <a:latin typeface="Arial" panose="020B0604020202020204" pitchFamily="34" charset="0"/>
                          <a:cs typeface="Arial" panose="020B0604020202020204" pitchFamily="34" charset="0"/>
                        </a:rPr>
                        <a:t>1</a:t>
                      </a:r>
                      <a:r>
                        <a:rPr lang="pl-PL" sz="800" b="1" i="0" u="none" strike="noStrike" dirty="0">
                          <a:solidFill>
                            <a:srgbClr val="000000"/>
                          </a:solidFill>
                          <a:effectLst/>
                          <a:latin typeface="Arial" panose="020B0604020202020204" pitchFamily="34" charset="0"/>
                          <a:cs typeface="Arial" panose="020B0604020202020204" pitchFamily="34" charset="0"/>
                        </a:rPr>
                        <a:t>,</a:t>
                      </a:r>
                      <a:r>
                        <a:rPr lang="en-US" sz="800" b="1" i="0" u="none" strike="noStrike" dirty="0">
                          <a:solidFill>
                            <a:srgbClr val="000000"/>
                          </a:solidFill>
                          <a:effectLst/>
                          <a:latin typeface="Arial" panose="020B0604020202020204" pitchFamily="34" charset="0"/>
                          <a:cs typeface="Arial" panose="020B0604020202020204" pitchFamily="34" charset="0"/>
                        </a:rPr>
                        <a:t>132</a:t>
                      </a:r>
                      <a:r>
                        <a:rPr lang="pl-PL" sz="800" b="1" i="0" u="none" strike="noStrike" dirty="0">
                          <a:solidFill>
                            <a:srgbClr val="000000"/>
                          </a:solidFill>
                          <a:effectLst/>
                          <a:latin typeface="Arial" panose="020B0604020202020204" pitchFamily="34" charset="0"/>
                          <a:cs typeface="Arial" panose="020B0604020202020204" pitchFamily="34" charset="0"/>
                        </a:rPr>
                        <a:t>,</a:t>
                      </a:r>
                      <a:r>
                        <a:rPr lang="en-US" sz="800" b="1" i="0" u="none" strike="noStrike" dirty="0">
                          <a:solidFill>
                            <a:srgbClr val="000000"/>
                          </a:solidFill>
                          <a:effectLst/>
                          <a:latin typeface="Arial" panose="020B0604020202020204" pitchFamily="34" charset="0"/>
                          <a:cs typeface="Arial" panose="020B0604020202020204" pitchFamily="34" charset="0"/>
                        </a:rPr>
                        <a:t>962</a:t>
                      </a:r>
                    </a:p>
                  </a:txBody>
                  <a:tcPr marL="72000" marR="36000" marT="9525"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85000"/>
                      </a:sysClr>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r" fontAlgn="b"/>
                      <a:r>
                        <a:rPr lang="en-US" sz="800" b="1" u="none" strike="noStrike" dirty="0">
                          <a:effectLst/>
                          <a:latin typeface="Arial" panose="020B0604020202020204" pitchFamily="34" charset="0"/>
                          <a:cs typeface="Arial" panose="020B0604020202020204" pitchFamily="34" charset="0"/>
                        </a:rPr>
                        <a:t>1</a:t>
                      </a:r>
                      <a:r>
                        <a:rPr lang="pl-PL" sz="800" b="1" u="none" strike="noStrike" dirty="0">
                          <a:effectLst/>
                          <a:latin typeface="Arial" panose="020B0604020202020204" pitchFamily="34" charset="0"/>
                          <a:cs typeface="Arial" panose="020B0604020202020204" pitchFamily="34" charset="0"/>
                        </a:rPr>
                        <a:t>,</a:t>
                      </a:r>
                      <a:r>
                        <a:rPr lang="en-US" sz="800" b="1" u="none" strike="noStrike" dirty="0">
                          <a:effectLst/>
                          <a:latin typeface="Arial" panose="020B0604020202020204" pitchFamily="34" charset="0"/>
                          <a:cs typeface="Arial" panose="020B0604020202020204" pitchFamily="34" charset="0"/>
                        </a:rPr>
                        <a:t>155</a:t>
                      </a:r>
                      <a:r>
                        <a:rPr lang="pl-PL" sz="800" b="1" u="none" strike="noStrike" dirty="0">
                          <a:effectLst/>
                          <a:latin typeface="Arial" panose="020B0604020202020204" pitchFamily="34" charset="0"/>
                          <a:cs typeface="Arial" panose="020B0604020202020204" pitchFamily="34" charset="0"/>
                        </a:rPr>
                        <a:t>,</a:t>
                      </a:r>
                      <a:r>
                        <a:rPr lang="en-US" sz="800" b="1" u="none" strike="noStrike" dirty="0">
                          <a:effectLst/>
                          <a:latin typeface="Arial" panose="020B0604020202020204" pitchFamily="34" charset="0"/>
                          <a:cs typeface="Arial" panose="020B0604020202020204" pitchFamily="34" charset="0"/>
                        </a:rPr>
                        <a:t>791</a:t>
                      </a:r>
                    </a:p>
                  </a:txBody>
                  <a:tcPr marL="72000" marR="36000" marT="2856"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85000"/>
                      </a:sysClr>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r" fontAlgn="b"/>
                      <a:r>
                        <a:rPr lang="en-US" sz="800" b="1" u="none" strike="noStrike" dirty="0">
                          <a:effectLst/>
                          <a:latin typeface="Arial" panose="020B0604020202020204" pitchFamily="34" charset="0"/>
                          <a:cs typeface="Arial" panose="020B0604020202020204" pitchFamily="34" charset="0"/>
                        </a:rPr>
                        <a:t>1</a:t>
                      </a:r>
                      <a:r>
                        <a:rPr lang="pl-PL" sz="800" b="1" u="none" strike="noStrike" dirty="0">
                          <a:effectLst/>
                          <a:latin typeface="Arial" panose="020B0604020202020204" pitchFamily="34" charset="0"/>
                          <a:cs typeface="Arial" panose="020B0604020202020204" pitchFamily="34" charset="0"/>
                        </a:rPr>
                        <a:t>,</a:t>
                      </a:r>
                      <a:r>
                        <a:rPr lang="en-US" sz="800" b="1" u="none" strike="noStrike" dirty="0">
                          <a:effectLst/>
                          <a:latin typeface="Arial" panose="020B0604020202020204" pitchFamily="34" charset="0"/>
                          <a:cs typeface="Arial" panose="020B0604020202020204" pitchFamily="34" charset="0"/>
                        </a:rPr>
                        <a:t>179</a:t>
                      </a:r>
                      <a:r>
                        <a:rPr lang="pl-PL" sz="800" b="1" u="none" strike="noStrike" dirty="0">
                          <a:effectLst/>
                          <a:latin typeface="Arial" panose="020B0604020202020204" pitchFamily="34" charset="0"/>
                          <a:cs typeface="Arial" panose="020B0604020202020204" pitchFamily="34" charset="0"/>
                        </a:rPr>
                        <a:t>,</a:t>
                      </a:r>
                      <a:r>
                        <a:rPr lang="en-US" sz="800" b="1" u="none" strike="noStrike" dirty="0">
                          <a:effectLst/>
                          <a:latin typeface="Arial" panose="020B0604020202020204" pitchFamily="34" charset="0"/>
                          <a:cs typeface="Arial" panose="020B0604020202020204" pitchFamily="34" charset="0"/>
                        </a:rPr>
                        <a:t>081</a:t>
                      </a:r>
                    </a:p>
                  </a:txBody>
                  <a:tcPr marL="72000" marR="36000" marT="2856"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85000"/>
                      </a:sysClr>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r" fontAlgn="b"/>
                      <a:r>
                        <a:rPr lang="en-US" sz="800" b="1" i="0" u="none" strike="noStrike" dirty="0">
                          <a:solidFill>
                            <a:srgbClr val="000000"/>
                          </a:solidFill>
                          <a:effectLst/>
                          <a:latin typeface="Arial" panose="020B0604020202020204" pitchFamily="34" charset="0"/>
                          <a:cs typeface="Arial" panose="020B0604020202020204" pitchFamily="34" charset="0"/>
                        </a:rPr>
                        <a:t>1</a:t>
                      </a:r>
                      <a:r>
                        <a:rPr lang="pl-PL" sz="800" b="1" i="0" u="none" strike="noStrike" dirty="0">
                          <a:solidFill>
                            <a:srgbClr val="000000"/>
                          </a:solidFill>
                          <a:effectLst/>
                          <a:latin typeface="Arial" panose="020B0604020202020204" pitchFamily="34" charset="0"/>
                          <a:cs typeface="Arial" panose="020B0604020202020204" pitchFamily="34" charset="0"/>
                        </a:rPr>
                        <a:t>,</a:t>
                      </a:r>
                      <a:r>
                        <a:rPr lang="en-US" sz="800" b="1" i="0" u="none" strike="noStrike" dirty="0">
                          <a:solidFill>
                            <a:srgbClr val="000000"/>
                          </a:solidFill>
                          <a:effectLst/>
                          <a:latin typeface="Arial" panose="020B0604020202020204" pitchFamily="34" charset="0"/>
                          <a:cs typeface="Arial" panose="020B0604020202020204" pitchFamily="34" charset="0"/>
                        </a:rPr>
                        <a:t>157</a:t>
                      </a:r>
                      <a:r>
                        <a:rPr lang="pl-PL" sz="800" b="1" i="0" u="none" strike="noStrike" dirty="0">
                          <a:solidFill>
                            <a:srgbClr val="000000"/>
                          </a:solidFill>
                          <a:effectLst/>
                          <a:latin typeface="Arial" panose="020B0604020202020204" pitchFamily="34" charset="0"/>
                          <a:cs typeface="Arial" panose="020B0604020202020204" pitchFamily="34" charset="0"/>
                        </a:rPr>
                        <a:t>,</a:t>
                      </a:r>
                      <a:r>
                        <a:rPr lang="en-US" sz="800" b="1" i="0" u="none" strike="noStrike" dirty="0">
                          <a:solidFill>
                            <a:srgbClr val="000000"/>
                          </a:solidFill>
                          <a:effectLst/>
                          <a:latin typeface="Arial" panose="020B0604020202020204" pitchFamily="34" charset="0"/>
                          <a:cs typeface="Arial" panose="020B0604020202020204" pitchFamily="34" charset="0"/>
                        </a:rPr>
                        <a:t>014</a:t>
                      </a:r>
                    </a:p>
                  </a:txBody>
                  <a:tcPr marL="72000" marR="36000" marT="9525"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85000"/>
                      </a:sysClr>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r" fontAlgn="b"/>
                      <a:r>
                        <a:rPr lang="en-US" sz="800" b="1" i="0" u="none" strike="noStrike" dirty="0">
                          <a:solidFill>
                            <a:srgbClr val="000000"/>
                          </a:solidFill>
                          <a:effectLst/>
                          <a:latin typeface="Arial" panose="020B0604020202020204" pitchFamily="34" charset="0"/>
                          <a:cs typeface="Arial" panose="020B0604020202020204" pitchFamily="34" charset="0"/>
                        </a:rPr>
                        <a:t>1</a:t>
                      </a:r>
                      <a:r>
                        <a:rPr lang="pl-PL" sz="800" b="1" i="0" u="none" strike="noStrike" dirty="0">
                          <a:solidFill>
                            <a:srgbClr val="000000"/>
                          </a:solidFill>
                          <a:effectLst/>
                          <a:latin typeface="Arial" panose="020B0604020202020204" pitchFamily="34" charset="0"/>
                          <a:cs typeface="Arial" panose="020B0604020202020204" pitchFamily="34" charset="0"/>
                        </a:rPr>
                        <a:t>,</a:t>
                      </a:r>
                      <a:r>
                        <a:rPr lang="en-US" sz="800" b="1" i="0" u="none" strike="noStrike" dirty="0">
                          <a:solidFill>
                            <a:srgbClr val="000000"/>
                          </a:solidFill>
                          <a:effectLst/>
                          <a:latin typeface="Arial" panose="020B0604020202020204" pitchFamily="34" charset="0"/>
                          <a:cs typeface="Arial" panose="020B0604020202020204" pitchFamily="34" charset="0"/>
                        </a:rPr>
                        <a:t>041</a:t>
                      </a:r>
                      <a:r>
                        <a:rPr lang="pl-PL" sz="800" b="1" i="0" u="none" strike="noStrike" dirty="0">
                          <a:solidFill>
                            <a:srgbClr val="000000"/>
                          </a:solidFill>
                          <a:effectLst/>
                          <a:latin typeface="Arial" panose="020B0604020202020204" pitchFamily="34" charset="0"/>
                          <a:cs typeface="Arial" panose="020B0604020202020204" pitchFamily="34" charset="0"/>
                        </a:rPr>
                        <a:t>,</a:t>
                      </a:r>
                      <a:r>
                        <a:rPr lang="en-US" sz="800" b="1" i="0" u="none" strike="noStrike" dirty="0">
                          <a:solidFill>
                            <a:srgbClr val="000000"/>
                          </a:solidFill>
                          <a:effectLst/>
                          <a:latin typeface="Arial" panose="020B0604020202020204" pitchFamily="34" charset="0"/>
                          <a:cs typeface="Arial" panose="020B0604020202020204" pitchFamily="34" charset="0"/>
                        </a:rPr>
                        <a:t>469</a:t>
                      </a:r>
                    </a:p>
                  </a:txBody>
                  <a:tcPr marL="72000" marR="36000" marT="9525"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85000"/>
                      </a:sysClr>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r" fontAlgn="b"/>
                      <a:r>
                        <a:rPr lang="en-US" sz="800" b="1" u="none" strike="noStrike" dirty="0">
                          <a:effectLst/>
                          <a:latin typeface="Arial" panose="020B0604020202020204" pitchFamily="34" charset="0"/>
                          <a:cs typeface="Arial" panose="020B0604020202020204" pitchFamily="34" charset="0"/>
                        </a:rPr>
                        <a:t>1</a:t>
                      </a:r>
                      <a:r>
                        <a:rPr lang="pl-PL" sz="800" b="1" u="none" strike="noStrike" dirty="0">
                          <a:effectLst/>
                          <a:latin typeface="Arial" panose="020B0604020202020204" pitchFamily="34" charset="0"/>
                          <a:cs typeface="Arial" panose="020B0604020202020204" pitchFamily="34" charset="0"/>
                        </a:rPr>
                        <a:t>,</a:t>
                      </a:r>
                      <a:r>
                        <a:rPr lang="en-US" sz="800" b="1" u="none" strike="noStrike" dirty="0">
                          <a:effectLst/>
                          <a:latin typeface="Arial" panose="020B0604020202020204" pitchFamily="34" charset="0"/>
                          <a:cs typeface="Arial" panose="020B0604020202020204" pitchFamily="34" charset="0"/>
                        </a:rPr>
                        <a:t>062</a:t>
                      </a:r>
                      <a:r>
                        <a:rPr lang="pl-PL" sz="800" b="1" u="none" strike="noStrike" dirty="0">
                          <a:effectLst/>
                          <a:latin typeface="Arial" panose="020B0604020202020204" pitchFamily="34" charset="0"/>
                          <a:cs typeface="Arial" panose="020B0604020202020204" pitchFamily="34" charset="0"/>
                        </a:rPr>
                        <a:t>,</a:t>
                      </a:r>
                      <a:r>
                        <a:rPr lang="en-US" sz="800" b="1" u="none" strike="noStrike" dirty="0">
                          <a:effectLst/>
                          <a:latin typeface="Arial" panose="020B0604020202020204" pitchFamily="34" charset="0"/>
                          <a:cs typeface="Arial" panose="020B0604020202020204" pitchFamily="34" charset="0"/>
                        </a:rPr>
                        <a:t>455</a:t>
                      </a:r>
                    </a:p>
                  </a:txBody>
                  <a:tcPr marL="72000" marR="36000" marT="2856"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85000"/>
                      </a:sysClr>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r" fontAlgn="b"/>
                      <a:r>
                        <a:rPr lang="en-US" sz="800" b="1" u="none" strike="noStrike" dirty="0">
                          <a:effectLst/>
                          <a:latin typeface="Arial" panose="020B0604020202020204" pitchFamily="34" charset="0"/>
                          <a:cs typeface="Arial" panose="020B0604020202020204" pitchFamily="34" charset="0"/>
                        </a:rPr>
                        <a:t>1</a:t>
                      </a:r>
                      <a:r>
                        <a:rPr lang="pl-PL" sz="800" b="1" u="none" strike="noStrike" dirty="0">
                          <a:effectLst/>
                          <a:latin typeface="Arial" panose="020B0604020202020204" pitchFamily="34" charset="0"/>
                          <a:cs typeface="Arial" panose="020B0604020202020204" pitchFamily="34" charset="0"/>
                        </a:rPr>
                        <a:t>,</a:t>
                      </a:r>
                      <a:r>
                        <a:rPr lang="en-US" sz="800" b="1" u="none" strike="noStrike" dirty="0">
                          <a:effectLst/>
                          <a:latin typeface="Arial" panose="020B0604020202020204" pitchFamily="34" charset="0"/>
                          <a:cs typeface="Arial" panose="020B0604020202020204" pitchFamily="34" charset="0"/>
                        </a:rPr>
                        <a:t>105</a:t>
                      </a:r>
                      <a:r>
                        <a:rPr lang="pl-PL" sz="800" b="1" u="none" strike="noStrike" dirty="0">
                          <a:effectLst/>
                          <a:latin typeface="Arial" panose="020B0604020202020204" pitchFamily="34" charset="0"/>
                          <a:cs typeface="Arial" panose="020B0604020202020204" pitchFamily="34" charset="0"/>
                        </a:rPr>
                        <a:t>,</a:t>
                      </a:r>
                      <a:r>
                        <a:rPr lang="en-US" sz="800" b="1" u="none" strike="noStrike" dirty="0">
                          <a:effectLst/>
                          <a:latin typeface="Arial" panose="020B0604020202020204" pitchFamily="34" charset="0"/>
                          <a:cs typeface="Arial" panose="020B0604020202020204" pitchFamily="34" charset="0"/>
                        </a:rPr>
                        <a:t>166</a:t>
                      </a:r>
                    </a:p>
                  </a:txBody>
                  <a:tcPr marL="72000" marR="36000" marT="2856"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85000"/>
                      </a:sysClr>
                    </a:solidFill>
                  </a:tcPr>
                </a:tc>
                <a:extLst>
                  <a:ext uri="{0D108BD9-81ED-4DB2-BD59-A6C34878D82A}">
                    <a16:rowId xmlns:a16="http://schemas.microsoft.com/office/drawing/2014/main" val="10006"/>
                  </a:ext>
                </a:extLst>
              </a:tr>
            </a:tbl>
          </a:graphicData>
        </a:graphic>
      </p:graphicFrame>
      <p:sp>
        <p:nvSpPr>
          <p:cNvPr id="4" name="TextBox 3"/>
          <p:cNvSpPr txBox="1"/>
          <p:nvPr/>
        </p:nvSpPr>
        <p:spPr>
          <a:xfrm>
            <a:off x="204610" y="1018852"/>
            <a:ext cx="10058401" cy="646331"/>
          </a:xfrm>
          <a:prstGeom prst="rect">
            <a:avLst/>
          </a:prstGeom>
          <a:noFill/>
        </p:spPr>
        <p:txBody>
          <a:bodyPr wrap="square" rtlCol="0">
            <a:spAutoFit/>
          </a:bodyPr>
          <a:lstStyle/>
          <a:p>
            <a:r>
              <a:rPr lang="de-DE" sz="1200" dirty="0">
                <a:latin typeface="Arial" panose="020B0604020202020204" pitchFamily="34" charset="0"/>
                <a:cs typeface="Arial" panose="020B0604020202020204" pitchFamily="34" charset="0"/>
              </a:rPr>
              <a:t>Das Einsparpotential beim Energieverbrauch von </a:t>
            </a:r>
            <a:r>
              <a:rPr lang="de-DE" sz="1200" dirty="0" err="1">
                <a:latin typeface="Arial" panose="020B0604020202020204" pitchFamily="34" charset="0"/>
                <a:cs typeface="Arial" panose="020B0604020202020204" pitchFamily="34" charset="0"/>
              </a:rPr>
              <a:t>MZDiK</a:t>
            </a:r>
            <a:r>
              <a:rPr lang="de-DE" sz="1200" dirty="0">
                <a:latin typeface="Arial" panose="020B0604020202020204" pitchFamily="34" charset="0"/>
                <a:cs typeface="Arial" panose="020B0604020202020204" pitchFamily="34" charset="0"/>
              </a:rPr>
              <a:t> wurde von den Autoren der Durchführbarkeitsstudie auf ca. 1,1 bis 1,2 Mio. PLN jährlich geschätzt. Die durch das Projekt generierten Zahlungsströme wurden in der Tabelle dargestellt.</a:t>
            </a:r>
            <a:endParaRPr lang="en-US" sz="1200" dirty="0">
              <a:latin typeface="Arial" panose="020B0604020202020204" pitchFamily="34" charset="0"/>
              <a:cs typeface="Arial" panose="020B0604020202020204" pitchFamily="34" charset="0"/>
            </a:endParaRPr>
          </a:p>
          <a:p>
            <a:endParaRPr lang="en-US" sz="1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652856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C77C6C3F-668B-4AF5-BFA9-0F657EB068D6}" type="slidenum">
              <a:rPr lang="pl-PL" smtClean="0"/>
              <a:pPr/>
              <a:t>59</a:t>
            </a:fld>
            <a:endParaRPr lang="pl-PL" dirty="0"/>
          </a:p>
        </p:txBody>
      </p:sp>
      <p:sp>
        <p:nvSpPr>
          <p:cNvPr id="6" name="Rectangle 5">
            <a:extLst>
              <a:ext uri="{FF2B5EF4-FFF2-40B4-BE49-F238E27FC236}">
                <a16:creationId xmlns:a16="http://schemas.microsoft.com/office/drawing/2014/main" id="{383E1335-119D-4914-8DF2-438EEAD7D3A2}"/>
              </a:ext>
            </a:extLst>
          </p:cNvPr>
          <p:cNvSpPr/>
          <p:nvPr/>
        </p:nvSpPr>
        <p:spPr>
          <a:xfrm>
            <a:off x="0" y="0"/>
            <a:ext cx="409221" cy="228600"/>
          </a:xfrm>
          <a:prstGeom prst="rect">
            <a:avLst/>
          </a:prstGeom>
          <a:solidFill>
            <a:schemeClr val="accent6"/>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GB" b="1" dirty="0">
                <a:solidFill>
                  <a:prstClr val="white"/>
                </a:solidFill>
                <a:latin typeface="Calibri" panose="020F0502020204030204"/>
              </a:rPr>
              <a:t>7</a:t>
            </a:r>
          </a:p>
        </p:txBody>
      </p:sp>
      <p:sp>
        <p:nvSpPr>
          <p:cNvPr id="7" name="Title 3"/>
          <p:cNvSpPr>
            <a:spLocks noGrp="1"/>
          </p:cNvSpPr>
          <p:nvPr>
            <p:ph type="title"/>
          </p:nvPr>
        </p:nvSpPr>
        <p:spPr/>
        <p:txBody>
          <a:bodyPr/>
          <a:lstStyle/>
          <a:p>
            <a:r>
              <a:rPr lang="en-US" dirty="0" err="1"/>
              <a:t>Wirtschaftlichkeit</a:t>
            </a:r>
            <a:r>
              <a:rPr lang="en-US" dirty="0"/>
              <a:t> des </a:t>
            </a:r>
            <a:r>
              <a:rPr lang="en-US" dirty="0" err="1"/>
              <a:t>Projekts</a:t>
            </a:r>
            <a:r>
              <a:rPr lang="en-US" dirty="0"/>
              <a:t> (2/3)</a:t>
            </a:r>
          </a:p>
        </p:txBody>
      </p:sp>
      <p:sp>
        <p:nvSpPr>
          <p:cNvPr id="8" name="Symbol zastępczy zawartości 4"/>
          <p:cNvSpPr txBox="1">
            <a:spLocks/>
          </p:cNvSpPr>
          <p:nvPr/>
        </p:nvSpPr>
        <p:spPr>
          <a:xfrm>
            <a:off x="289436" y="1842052"/>
            <a:ext cx="11729560" cy="2781707"/>
          </a:xfrm>
          <a:prstGeom prst="rect">
            <a:avLst/>
          </a:prstGeom>
        </p:spPr>
        <p:txBody>
          <a:bodyPr vert="horz" lIns="91440" tIns="45720" rIns="91440" bIns="45720" numCol="1" spcCol="324000" rtlCol="0">
            <a:noAutofit/>
          </a:bodyPr>
          <a:lstStyle>
            <a:lvl1pPr marL="0" indent="0" algn="l" defTabSz="914400" rtl="0" eaLnBrk="1" latinLnBrk="0" hangingPunct="1">
              <a:spcBef>
                <a:spcPts val="300"/>
              </a:spcBef>
              <a:spcAft>
                <a:spcPts val="300"/>
              </a:spcAft>
              <a:buFont typeface="Arial" panose="020B0604020202020204" pitchFamily="34" charset="0"/>
              <a:buNone/>
              <a:defRPr sz="80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12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12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12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12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de-DE" sz="1000" dirty="0"/>
              <a:t>Die Durchführbarkeit des Projekts wurde anhand von zwei Szenarien analysiert: ohne Förderungen (100% Finanzierung aus Eigenkapital) und mit EU-Förderungen (45% Förderung, 55% Eigenkapital). Der Abzinsungssatz für die Analyse wurde mit 6,2% angenommen (Realer Zinssatz von 4,0% + Inflationsrate von 2,2%). Kapitalwert- und interner Zinsfuß-Berechnungen für beide Szenarien sind nachstehend aufgeführt:</a:t>
            </a:r>
            <a:endParaRPr lang="en-US" sz="1000" dirty="0"/>
          </a:p>
          <a:p>
            <a:pPr lvl="0">
              <a:spcBef>
                <a:spcPts val="600"/>
              </a:spcBef>
              <a:spcAft>
                <a:spcPts val="600"/>
              </a:spcAft>
              <a:defRPr/>
            </a:pPr>
            <a:r>
              <a:rPr lang="de-DE" sz="1000" b="1" dirty="0">
                <a:solidFill>
                  <a:sysClr val="windowText" lastClr="000000"/>
                </a:solidFill>
              </a:rPr>
              <a:t>Die Wirtschaftlichkeit des Projekts ohne SOWA-Zuschuss</a:t>
            </a:r>
            <a:endParaRPr kumimoji="0" lang="en-GB" sz="1000" b="1" i="0" u="none" strike="noStrike" kern="1200" cap="none" spc="0" normalizeH="0" baseline="0" noProof="0" dirty="0">
              <a:ln>
                <a:noFill/>
              </a:ln>
              <a:solidFill>
                <a:sysClr val="windowText" lastClr="000000"/>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600"/>
              </a:spcBef>
              <a:spcAft>
                <a:spcPts val="600"/>
              </a:spcAft>
              <a:buClrTx/>
              <a:buSzTx/>
              <a:buFont typeface="Arial" panose="020B0604020202020204" pitchFamily="34" charset="0"/>
              <a:buNone/>
              <a:tabLst/>
              <a:defRPr/>
            </a:pPr>
            <a:endParaRPr kumimoji="0" lang="en-GB" sz="1000" b="1" i="0" u="none" strike="noStrike" kern="1200" cap="none" spc="0" normalizeH="0" baseline="0" noProof="0" dirty="0">
              <a:ln>
                <a:noFill/>
              </a:ln>
              <a:solidFill>
                <a:sysClr val="windowText" lastClr="000000"/>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600"/>
              </a:spcBef>
              <a:spcAft>
                <a:spcPts val="600"/>
              </a:spcAft>
              <a:buClrTx/>
              <a:buSzTx/>
              <a:buFont typeface="Arial" panose="020B0604020202020204" pitchFamily="34" charset="0"/>
              <a:buNone/>
              <a:tabLst/>
              <a:defRPr/>
            </a:pPr>
            <a:endParaRPr kumimoji="0" lang="en-GB" sz="1000" b="1" i="0" u="none" strike="noStrike" kern="1200" cap="none" spc="0" normalizeH="0" baseline="0" noProof="0" dirty="0">
              <a:ln>
                <a:noFill/>
              </a:ln>
              <a:solidFill>
                <a:sysClr val="windowText" lastClr="000000"/>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600"/>
              </a:spcBef>
              <a:spcAft>
                <a:spcPts val="600"/>
              </a:spcAft>
              <a:buClrTx/>
              <a:buSzTx/>
              <a:buFont typeface="Arial" panose="020B0604020202020204" pitchFamily="34" charset="0"/>
              <a:buNone/>
              <a:tabLst/>
              <a:defRPr/>
            </a:pPr>
            <a:endParaRPr kumimoji="0" lang="en-GB" sz="1000" b="0" i="0" u="none" strike="noStrike" kern="1200" cap="none" spc="0" normalizeH="0" baseline="0" noProof="0" dirty="0">
              <a:ln>
                <a:noFill/>
              </a:ln>
              <a:solidFill>
                <a:sysClr val="windowText" lastClr="000000"/>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600"/>
              </a:spcBef>
              <a:spcAft>
                <a:spcPts val="600"/>
              </a:spcAft>
              <a:buClrTx/>
              <a:buSzTx/>
              <a:buFont typeface="Arial" panose="020B0604020202020204" pitchFamily="34" charset="0"/>
              <a:buNone/>
              <a:tabLst/>
              <a:defRPr/>
            </a:pPr>
            <a:endParaRPr kumimoji="0" lang="en-GB" sz="1000" b="0" i="0" u="none" strike="noStrike" kern="1200" cap="none" spc="0" normalizeH="0" baseline="0" noProof="0" dirty="0">
              <a:ln>
                <a:noFill/>
              </a:ln>
              <a:solidFill>
                <a:sysClr val="windowText" lastClr="000000"/>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600"/>
              </a:spcBef>
              <a:spcAft>
                <a:spcPts val="600"/>
              </a:spcAft>
              <a:buClrTx/>
              <a:buSzTx/>
              <a:buFont typeface="Arial" panose="020B0604020202020204" pitchFamily="34" charset="0"/>
              <a:buNone/>
              <a:tabLst/>
              <a:defRPr/>
            </a:pPr>
            <a:endParaRPr kumimoji="0" lang="en-GB" sz="1000" b="0" i="0" u="none" strike="noStrike" kern="1200" cap="none" spc="0" normalizeH="0" baseline="0" noProof="0" dirty="0">
              <a:ln>
                <a:noFill/>
              </a:ln>
              <a:solidFill>
                <a:sysClr val="windowText" lastClr="000000"/>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600"/>
              </a:spcBef>
              <a:spcAft>
                <a:spcPts val="600"/>
              </a:spcAft>
              <a:buClrTx/>
              <a:buSzTx/>
              <a:buFont typeface="Arial" panose="020B0604020202020204" pitchFamily="34" charset="0"/>
              <a:buNone/>
              <a:tabLst/>
              <a:defRPr/>
            </a:pPr>
            <a:br>
              <a:rPr kumimoji="0" lang="pl-PL" sz="1000" b="0" i="0" u="none" strike="noStrike" kern="1200" cap="none" spc="0" normalizeH="0" baseline="0" noProof="0" dirty="0">
                <a:ln>
                  <a:noFill/>
                </a:ln>
                <a:solidFill>
                  <a:sysClr val="windowText" lastClr="000000"/>
                </a:solidFill>
                <a:effectLst/>
                <a:uLnTx/>
                <a:uFillTx/>
                <a:latin typeface="Arial" panose="020B0604020202020204" pitchFamily="34" charset="0"/>
                <a:ea typeface="+mn-ea"/>
                <a:cs typeface="Arial" panose="020B0604020202020204" pitchFamily="34" charset="0"/>
              </a:rPr>
            </a:br>
            <a:endParaRPr kumimoji="0" lang="en-GB" sz="1000" b="0" i="0" u="none" strike="noStrike" kern="1200" cap="none" spc="0" normalizeH="0" baseline="0" noProof="0" dirty="0">
              <a:ln>
                <a:noFill/>
              </a:ln>
              <a:solidFill>
                <a:sysClr val="windowText" lastClr="000000"/>
              </a:solidFill>
              <a:effectLst/>
              <a:uLnTx/>
              <a:uFillTx/>
              <a:latin typeface="Arial" panose="020B0604020202020204" pitchFamily="34" charset="0"/>
              <a:ea typeface="+mn-ea"/>
              <a:cs typeface="Arial" panose="020B0604020202020204" pitchFamily="34" charset="0"/>
            </a:endParaRPr>
          </a:p>
        </p:txBody>
      </p:sp>
      <p:graphicFrame>
        <p:nvGraphicFramePr>
          <p:cNvPr id="10" name="Tabela 6"/>
          <p:cNvGraphicFramePr>
            <a:graphicFrameLocks noGrp="1"/>
          </p:cNvGraphicFramePr>
          <p:nvPr>
            <p:extLst>
              <p:ext uri="{D42A27DB-BD31-4B8C-83A1-F6EECF244321}">
                <p14:modId xmlns:p14="http://schemas.microsoft.com/office/powerpoint/2010/main" val="3972909384"/>
              </p:ext>
            </p:extLst>
          </p:nvPr>
        </p:nvGraphicFramePr>
        <p:xfrm>
          <a:off x="363476" y="2665522"/>
          <a:ext cx="11037793" cy="1735072"/>
        </p:xfrm>
        <a:graphic>
          <a:graphicData uri="http://schemas.openxmlformats.org/drawingml/2006/table">
            <a:tbl>
              <a:tblPr/>
              <a:tblGrid>
                <a:gridCol w="1856225">
                  <a:extLst>
                    <a:ext uri="{9D8B030D-6E8A-4147-A177-3AD203B41FA5}">
                      <a16:colId xmlns:a16="http://schemas.microsoft.com/office/drawing/2014/main" val="20000"/>
                    </a:ext>
                  </a:extLst>
                </a:gridCol>
                <a:gridCol w="834688">
                  <a:extLst>
                    <a:ext uri="{9D8B030D-6E8A-4147-A177-3AD203B41FA5}">
                      <a16:colId xmlns:a16="http://schemas.microsoft.com/office/drawing/2014/main" val="20001"/>
                    </a:ext>
                  </a:extLst>
                </a:gridCol>
                <a:gridCol w="834688">
                  <a:extLst>
                    <a:ext uri="{9D8B030D-6E8A-4147-A177-3AD203B41FA5}">
                      <a16:colId xmlns:a16="http://schemas.microsoft.com/office/drawing/2014/main" val="20002"/>
                    </a:ext>
                  </a:extLst>
                </a:gridCol>
                <a:gridCol w="834688">
                  <a:extLst>
                    <a:ext uri="{9D8B030D-6E8A-4147-A177-3AD203B41FA5}">
                      <a16:colId xmlns:a16="http://schemas.microsoft.com/office/drawing/2014/main" val="20003"/>
                    </a:ext>
                  </a:extLst>
                </a:gridCol>
                <a:gridCol w="834688">
                  <a:extLst>
                    <a:ext uri="{9D8B030D-6E8A-4147-A177-3AD203B41FA5}">
                      <a16:colId xmlns:a16="http://schemas.microsoft.com/office/drawing/2014/main" val="20004"/>
                    </a:ext>
                  </a:extLst>
                </a:gridCol>
                <a:gridCol w="834688">
                  <a:extLst>
                    <a:ext uri="{9D8B030D-6E8A-4147-A177-3AD203B41FA5}">
                      <a16:colId xmlns:a16="http://schemas.microsoft.com/office/drawing/2014/main" val="20005"/>
                    </a:ext>
                  </a:extLst>
                </a:gridCol>
                <a:gridCol w="834688">
                  <a:extLst>
                    <a:ext uri="{9D8B030D-6E8A-4147-A177-3AD203B41FA5}">
                      <a16:colId xmlns:a16="http://schemas.microsoft.com/office/drawing/2014/main" val="20006"/>
                    </a:ext>
                  </a:extLst>
                </a:gridCol>
                <a:gridCol w="834688">
                  <a:extLst>
                    <a:ext uri="{9D8B030D-6E8A-4147-A177-3AD203B41FA5}">
                      <a16:colId xmlns:a16="http://schemas.microsoft.com/office/drawing/2014/main" val="20007"/>
                    </a:ext>
                  </a:extLst>
                </a:gridCol>
                <a:gridCol w="834688">
                  <a:extLst>
                    <a:ext uri="{9D8B030D-6E8A-4147-A177-3AD203B41FA5}">
                      <a16:colId xmlns:a16="http://schemas.microsoft.com/office/drawing/2014/main" val="20008"/>
                    </a:ext>
                  </a:extLst>
                </a:gridCol>
                <a:gridCol w="834688">
                  <a:extLst>
                    <a:ext uri="{9D8B030D-6E8A-4147-A177-3AD203B41FA5}">
                      <a16:colId xmlns:a16="http://schemas.microsoft.com/office/drawing/2014/main" val="20009"/>
                    </a:ext>
                  </a:extLst>
                </a:gridCol>
                <a:gridCol w="834688">
                  <a:extLst>
                    <a:ext uri="{9D8B030D-6E8A-4147-A177-3AD203B41FA5}">
                      <a16:colId xmlns:a16="http://schemas.microsoft.com/office/drawing/2014/main" val="20010"/>
                    </a:ext>
                  </a:extLst>
                </a:gridCol>
                <a:gridCol w="834688">
                  <a:extLst>
                    <a:ext uri="{9D8B030D-6E8A-4147-A177-3AD203B41FA5}">
                      <a16:colId xmlns:a16="http://schemas.microsoft.com/office/drawing/2014/main" val="20011"/>
                    </a:ext>
                  </a:extLst>
                </a:gridCol>
              </a:tblGrid>
              <a:tr h="236144">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ctr" fontAlgn="b"/>
                      <a:endParaRPr lang="en-US" sz="900" b="1" i="0" u="none" strike="noStrike" dirty="0">
                        <a:solidFill>
                          <a:schemeClr val="bg1"/>
                        </a:solidFill>
                        <a:effectLst/>
                        <a:latin typeface="Arial" panose="020B0604020202020204" pitchFamily="34" charset="0"/>
                        <a:cs typeface="Arial" panose="020B0604020202020204" pitchFamily="34" charset="0"/>
                      </a:endParaRPr>
                    </a:p>
                  </a:txBody>
                  <a:tcPr marL="72000" marR="36000" marT="2856"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Text" lastClr="000000"/>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ctr" fontAlgn="b"/>
                      <a:r>
                        <a:rPr lang="pl-PL" sz="900" b="1" i="0" u="none" strike="noStrike" dirty="0">
                          <a:solidFill>
                            <a:schemeClr val="bg1"/>
                          </a:solidFill>
                          <a:effectLst/>
                          <a:latin typeface="Arial" panose="020B0604020202020204" pitchFamily="34" charset="0"/>
                          <a:cs typeface="Arial" panose="020B0604020202020204" pitchFamily="34" charset="0"/>
                        </a:rPr>
                        <a:t>2013</a:t>
                      </a:r>
                      <a:endParaRPr lang="en-US" sz="900" b="1" i="0" u="none" strike="noStrike" dirty="0">
                        <a:solidFill>
                          <a:schemeClr val="bg1"/>
                        </a:solidFill>
                        <a:effectLst/>
                        <a:latin typeface="Arial" panose="020B0604020202020204" pitchFamily="34" charset="0"/>
                        <a:cs typeface="Arial" panose="020B0604020202020204" pitchFamily="34" charset="0"/>
                      </a:endParaRPr>
                    </a:p>
                  </a:txBody>
                  <a:tcPr marL="72000" marR="36000" marT="2856"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Text" lastClr="000000"/>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ctr" fontAlgn="b"/>
                      <a:r>
                        <a:rPr lang="pl-PL" sz="900" b="1" i="0" u="none" strike="noStrike" dirty="0">
                          <a:solidFill>
                            <a:schemeClr val="bg1"/>
                          </a:solidFill>
                          <a:effectLst/>
                          <a:latin typeface="Arial" panose="020B0604020202020204" pitchFamily="34" charset="0"/>
                          <a:cs typeface="Arial" panose="020B0604020202020204" pitchFamily="34" charset="0"/>
                        </a:rPr>
                        <a:t>2014</a:t>
                      </a:r>
                      <a:endParaRPr lang="en-US" sz="900" b="1" i="0" u="none" strike="noStrike" dirty="0">
                        <a:solidFill>
                          <a:schemeClr val="bg1"/>
                        </a:solidFill>
                        <a:effectLst/>
                        <a:latin typeface="Arial" panose="020B0604020202020204" pitchFamily="34" charset="0"/>
                        <a:cs typeface="Arial" panose="020B0604020202020204" pitchFamily="34" charset="0"/>
                      </a:endParaRPr>
                    </a:p>
                  </a:txBody>
                  <a:tcPr marL="72000" marR="36000" marT="2856"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Text" lastClr="000000"/>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ctr" fontAlgn="b"/>
                      <a:r>
                        <a:rPr lang="pl-PL" sz="900" b="1" i="0" u="none" strike="noStrike" dirty="0">
                          <a:solidFill>
                            <a:schemeClr val="bg1"/>
                          </a:solidFill>
                          <a:effectLst/>
                          <a:latin typeface="Arial" panose="020B0604020202020204" pitchFamily="34" charset="0"/>
                          <a:cs typeface="Arial" panose="020B0604020202020204" pitchFamily="34" charset="0"/>
                        </a:rPr>
                        <a:t>2015</a:t>
                      </a:r>
                      <a:endParaRPr lang="en-US" sz="900" b="1" i="0" u="none" strike="noStrike" dirty="0">
                        <a:solidFill>
                          <a:schemeClr val="bg1"/>
                        </a:solidFill>
                        <a:effectLst/>
                        <a:latin typeface="Arial" panose="020B0604020202020204" pitchFamily="34" charset="0"/>
                        <a:cs typeface="Arial" panose="020B0604020202020204" pitchFamily="34" charset="0"/>
                      </a:endParaRPr>
                    </a:p>
                  </a:txBody>
                  <a:tcPr marL="72000" marR="36000" marT="2856"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Text" lastClr="000000"/>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ctr" fontAlgn="b"/>
                      <a:r>
                        <a:rPr lang="pl-PL" sz="900" b="1" u="none" strike="noStrike" dirty="0">
                          <a:solidFill>
                            <a:schemeClr val="bg1"/>
                          </a:solidFill>
                          <a:effectLst/>
                          <a:latin typeface="Arial" panose="020B0604020202020204" pitchFamily="34" charset="0"/>
                          <a:cs typeface="Arial" panose="020B0604020202020204" pitchFamily="34" charset="0"/>
                        </a:rPr>
                        <a:t>2016</a:t>
                      </a:r>
                      <a:endParaRPr lang="en-US" sz="900" b="1" i="0" u="none" strike="noStrike" dirty="0">
                        <a:solidFill>
                          <a:schemeClr val="bg1"/>
                        </a:solidFill>
                        <a:effectLst/>
                        <a:latin typeface="Arial" panose="020B0604020202020204" pitchFamily="34" charset="0"/>
                        <a:cs typeface="Arial" panose="020B0604020202020204" pitchFamily="34" charset="0"/>
                      </a:endParaRPr>
                    </a:p>
                  </a:txBody>
                  <a:tcPr marL="72000" marR="36000" marT="2856"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Text" lastClr="000000"/>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ctr" fontAlgn="b"/>
                      <a:r>
                        <a:rPr lang="pl-PL" sz="900" b="1" i="0" u="none" strike="noStrike" dirty="0">
                          <a:solidFill>
                            <a:schemeClr val="bg1"/>
                          </a:solidFill>
                          <a:effectLst/>
                          <a:latin typeface="Arial" panose="020B0604020202020204" pitchFamily="34" charset="0"/>
                          <a:cs typeface="Arial" panose="020B0604020202020204" pitchFamily="34" charset="0"/>
                        </a:rPr>
                        <a:t>2017</a:t>
                      </a:r>
                      <a:endParaRPr lang="en-US" sz="900" b="1" i="0" u="none" strike="noStrike" dirty="0">
                        <a:solidFill>
                          <a:schemeClr val="bg1"/>
                        </a:solidFill>
                        <a:effectLst/>
                        <a:latin typeface="Arial" panose="020B0604020202020204" pitchFamily="34" charset="0"/>
                        <a:cs typeface="Arial" panose="020B0604020202020204" pitchFamily="34" charset="0"/>
                      </a:endParaRPr>
                    </a:p>
                  </a:txBody>
                  <a:tcPr marL="72000" marR="36000" marT="2856"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Text" lastClr="000000"/>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ctr" fontAlgn="b"/>
                      <a:r>
                        <a:rPr lang="pl-PL" sz="900" b="1" i="0" u="none" strike="noStrike" dirty="0">
                          <a:solidFill>
                            <a:schemeClr val="bg1"/>
                          </a:solidFill>
                          <a:effectLst/>
                          <a:latin typeface="Arial" panose="020B0604020202020204" pitchFamily="34" charset="0"/>
                          <a:cs typeface="Arial" panose="020B0604020202020204" pitchFamily="34" charset="0"/>
                        </a:rPr>
                        <a:t>2018</a:t>
                      </a:r>
                      <a:endParaRPr lang="en-US" sz="900" b="1" i="0" u="none" strike="noStrike" dirty="0">
                        <a:solidFill>
                          <a:schemeClr val="bg1"/>
                        </a:solidFill>
                        <a:effectLst/>
                        <a:latin typeface="Arial" panose="020B0604020202020204" pitchFamily="34" charset="0"/>
                        <a:cs typeface="Arial" panose="020B0604020202020204" pitchFamily="34" charset="0"/>
                      </a:endParaRPr>
                    </a:p>
                  </a:txBody>
                  <a:tcPr marL="72000" marR="36000" marT="2856"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Text" lastClr="000000"/>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ctr" fontAlgn="b"/>
                      <a:r>
                        <a:rPr lang="pl-PL" sz="900" b="1" i="0" u="none" strike="noStrike" dirty="0">
                          <a:solidFill>
                            <a:schemeClr val="bg1"/>
                          </a:solidFill>
                          <a:effectLst/>
                          <a:latin typeface="Arial" panose="020B0604020202020204" pitchFamily="34" charset="0"/>
                          <a:cs typeface="Arial" panose="020B0604020202020204" pitchFamily="34" charset="0"/>
                        </a:rPr>
                        <a:t>2019</a:t>
                      </a:r>
                      <a:endParaRPr lang="en-US" sz="900" b="1" i="0" u="none" strike="noStrike" dirty="0">
                        <a:solidFill>
                          <a:schemeClr val="bg1"/>
                        </a:solidFill>
                        <a:effectLst/>
                        <a:latin typeface="Arial" panose="020B0604020202020204" pitchFamily="34" charset="0"/>
                        <a:cs typeface="Arial" panose="020B0604020202020204" pitchFamily="34" charset="0"/>
                      </a:endParaRPr>
                    </a:p>
                  </a:txBody>
                  <a:tcPr marL="72000" marR="36000" marT="2856"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Text" lastClr="000000"/>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ctr" fontAlgn="b"/>
                      <a:r>
                        <a:rPr lang="pl-PL" sz="900" b="1" i="0" u="none" strike="noStrike" dirty="0">
                          <a:solidFill>
                            <a:schemeClr val="bg1"/>
                          </a:solidFill>
                          <a:effectLst/>
                          <a:latin typeface="Arial" panose="020B0604020202020204" pitchFamily="34" charset="0"/>
                          <a:cs typeface="Arial" panose="020B0604020202020204" pitchFamily="34" charset="0"/>
                        </a:rPr>
                        <a:t>2020</a:t>
                      </a:r>
                      <a:endParaRPr lang="en-US" sz="900" b="1" i="0" u="none" strike="noStrike" dirty="0">
                        <a:solidFill>
                          <a:schemeClr val="bg1"/>
                        </a:solidFill>
                        <a:effectLst/>
                        <a:latin typeface="Arial" panose="020B0604020202020204" pitchFamily="34" charset="0"/>
                        <a:cs typeface="Arial" panose="020B0604020202020204" pitchFamily="34" charset="0"/>
                      </a:endParaRPr>
                    </a:p>
                  </a:txBody>
                  <a:tcPr marL="72000" marR="36000" marT="2856"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Text" lastClr="000000"/>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ctr" fontAlgn="b"/>
                      <a:r>
                        <a:rPr lang="pl-PL" sz="900" b="1" i="0" u="none" strike="noStrike" dirty="0">
                          <a:solidFill>
                            <a:schemeClr val="bg1"/>
                          </a:solidFill>
                          <a:effectLst/>
                          <a:latin typeface="Arial" panose="020B0604020202020204" pitchFamily="34" charset="0"/>
                          <a:cs typeface="Arial" panose="020B0604020202020204" pitchFamily="34" charset="0"/>
                        </a:rPr>
                        <a:t>2021</a:t>
                      </a:r>
                      <a:endParaRPr lang="en-US" sz="900" b="1" i="0" u="none" strike="noStrike" dirty="0">
                        <a:solidFill>
                          <a:schemeClr val="bg1"/>
                        </a:solidFill>
                        <a:effectLst/>
                        <a:latin typeface="Arial" panose="020B0604020202020204" pitchFamily="34" charset="0"/>
                        <a:cs typeface="Arial" panose="020B0604020202020204" pitchFamily="34" charset="0"/>
                      </a:endParaRPr>
                    </a:p>
                  </a:txBody>
                  <a:tcPr marL="72000" marR="36000" marT="2856"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Text" lastClr="000000"/>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ctr" fontAlgn="b"/>
                      <a:r>
                        <a:rPr lang="pl-PL" sz="900" b="1" i="0" u="none" strike="noStrike" dirty="0">
                          <a:solidFill>
                            <a:schemeClr val="bg1"/>
                          </a:solidFill>
                          <a:effectLst/>
                          <a:latin typeface="Arial" panose="020B0604020202020204" pitchFamily="34" charset="0"/>
                          <a:cs typeface="Arial" panose="020B0604020202020204" pitchFamily="34" charset="0"/>
                        </a:rPr>
                        <a:t>2022</a:t>
                      </a:r>
                      <a:endParaRPr lang="en-US" sz="900" b="1" i="0" u="none" strike="noStrike" dirty="0">
                        <a:solidFill>
                          <a:schemeClr val="bg1"/>
                        </a:solidFill>
                        <a:effectLst/>
                        <a:latin typeface="Arial" panose="020B0604020202020204" pitchFamily="34" charset="0"/>
                        <a:cs typeface="Arial" panose="020B0604020202020204" pitchFamily="34" charset="0"/>
                      </a:endParaRPr>
                    </a:p>
                  </a:txBody>
                  <a:tcPr marL="72000" marR="36000" marT="2856"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Text" lastClr="000000"/>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ctr" fontAlgn="b"/>
                      <a:r>
                        <a:rPr lang="pl-PL" sz="900" b="1" i="0" u="none" strike="noStrike" dirty="0">
                          <a:solidFill>
                            <a:schemeClr val="bg1"/>
                          </a:solidFill>
                          <a:effectLst/>
                          <a:latin typeface="Arial" panose="020B0604020202020204" pitchFamily="34" charset="0"/>
                          <a:cs typeface="Arial" panose="020B0604020202020204" pitchFamily="34" charset="0"/>
                        </a:rPr>
                        <a:t>2023</a:t>
                      </a:r>
                      <a:endParaRPr lang="en-US" sz="900" b="1" i="0" u="none" strike="noStrike" dirty="0">
                        <a:solidFill>
                          <a:schemeClr val="bg1"/>
                        </a:solidFill>
                        <a:effectLst/>
                        <a:latin typeface="Arial" panose="020B0604020202020204" pitchFamily="34" charset="0"/>
                        <a:cs typeface="Arial" panose="020B0604020202020204" pitchFamily="34" charset="0"/>
                      </a:endParaRPr>
                    </a:p>
                  </a:txBody>
                  <a:tcPr marL="72000" marR="36000" marT="2856"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Text" lastClr="000000"/>
                    </a:solidFill>
                  </a:tcPr>
                </a:tc>
                <a:extLst>
                  <a:ext uri="{0D108BD9-81ED-4DB2-BD59-A6C34878D82A}">
                    <a16:rowId xmlns:a16="http://schemas.microsoft.com/office/drawing/2014/main" val="10000"/>
                  </a:ext>
                </a:extLst>
              </a:tr>
              <a:tr h="236144">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l" fontAlgn="b"/>
                      <a:r>
                        <a:rPr lang="en-US" sz="900" b="1" u="none" strike="noStrike" noProof="0" dirty="0">
                          <a:solidFill>
                            <a:schemeClr val="tx1"/>
                          </a:solidFill>
                          <a:effectLst/>
                          <a:latin typeface="Arial" panose="020B0604020202020204" pitchFamily="34" charset="0"/>
                          <a:cs typeface="Arial" panose="020B0604020202020204" pitchFamily="34" charset="0"/>
                        </a:rPr>
                        <a:t>Outflows [PLN]</a:t>
                      </a:r>
                      <a:endParaRPr lang="en-US" sz="900" b="1" i="0" u="none" strike="noStrike" noProof="0" dirty="0">
                        <a:solidFill>
                          <a:schemeClr val="tx1"/>
                        </a:solidFill>
                        <a:effectLst/>
                        <a:latin typeface="Arial" panose="020B0604020202020204" pitchFamily="34" charset="0"/>
                        <a:cs typeface="Arial" panose="020B0604020202020204" pitchFamily="34" charset="0"/>
                      </a:endParaRPr>
                    </a:p>
                  </a:txBody>
                  <a:tcPr marL="72000" marR="36000" marT="2856"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75000"/>
                      </a:sysClr>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r" fontAlgn="b"/>
                      <a:r>
                        <a:rPr lang="en-US" sz="900" b="0" i="0" u="none" strike="noStrike" dirty="0">
                          <a:solidFill>
                            <a:srgbClr val="000000"/>
                          </a:solidFill>
                          <a:effectLst/>
                          <a:latin typeface="Arial" panose="020B0604020202020204" pitchFamily="34" charset="0"/>
                          <a:cs typeface="Arial" panose="020B0604020202020204" pitchFamily="34" charset="0"/>
                        </a:rPr>
                        <a:t>56</a:t>
                      </a:r>
                      <a:r>
                        <a:rPr lang="pl-PL" sz="900" b="0" i="0" u="none" strike="noStrike" dirty="0">
                          <a:solidFill>
                            <a:srgbClr val="000000"/>
                          </a:solidFill>
                          <a:effectLst/>
                          <a:latin typeface="Arial" panose="020B0604020202020204" pitchFamily="34" charset="0"/>
                          <a:cs typeface="Arial" panose="020B0604020202020204" pitchFamily="34" charset="0"/>
                        </a:rPr>
                        <a:t>,</a:t>
                      </a:r>
                      <a:r>
                        <a:rPr lang="en-US" sz="900" b="0" i="0" u="none" strike="noStrike" dirty="0">
                          <a:solidFill>
                            <a:srgbClr val="000000"/>
                          </a:solidFill>
                          <a:effectLst/>
                          <a:latin typeface="Arial" panose="020B0604020202020204" pitchFamily="34" charset="0"/>
                          <a:cs typeface="Arial" panose="020B0604020202020204" pitchFamily="34" charset="0"/>
                        </a:rPr>
                        <a:t>250</a:t>
                      </a:r>
                    </a:p>
                  </a:txBody>
                  <a:tcPr marL="72000" marR="36000" marT="9525"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r" fontAlgn="b"/>
                      <a:r>
                        <a:rPr lang="en-US" sz="900" b="0" i="0" u="none" strike="noStrike" dirty="0">
                          <a:solidFill>
                            <a:srgbClr val="000000"/>
                          </a:solidFill>
                          <a:effectLst/>
                          <a:latin typeface="Arial" panose="020B0604020202020204" pitchFamily="34" charset="0"/>
                          <a:cs typeface="Arial" panose="020B0604020202020204" pitchFamily="34" charset="0"/>
                        </a:rPr>
                        <a:t>3</a:t>
                      </a:r>
                      <a:r>
                        <a:rPr lang="pl-PL" sz="900" b="0" i="0" u="none" strike="noStrike" dirty="0">
                          <a:solidFill>
                            <a:srgbClr val="000000"/>
                          </a:solidFill>
                          <a:effectLst/>
                          <a:latin typeface="Arial" panose="020B0604020202020204" pitchFamily="34" charset="0"/>
                          <a:cs typeface="Arial" panose="020B0604020202020204" pitchFamily="34" charset="0"/>
                        </a:rPr>
                        <a:t>,</a:t>
                      </a:r>
                      <a:r>
                        <a:rPr lang="en-US" sz="900" b="0" i="0" u="none" strike="noStrike" dirty="0">
                          <a:solidFill>
                            <a:srgbClr val="000000"/>
                          </a:solidFill>
                          <a:effectLst/>
                          <a:latin typeface="Arial" panose="020B0604020202020204" pitchFamily="34" charset="0"/>
                          <a:cs typeface="Arial" panose="020B0604020202020204" pitchFamily="34" charset="0"/>
                        </a:rPr>
                        <a:t>373</a:t>
                      </a:r>
                      <a:r>
                        <a:rPr lang="pl-PL" sz="900" b="0" i="0" u="none" strike="noStrike" dirty="0">
                          <a:solidFill>
                            <a:srgbClr val="000000"/>
                          </a:solidFill>
                          <a:effectLst/>
                          <a:latin typeface="Arial" panose="020B0604020202020204" pitchFamily="34" charset="0"/>
                          <a:cs typeface="Arial" panose="020B0604020202020204" pitchFamily="34" charset="0"/>
                        </a:rPr>
                        <a:t>,</a:t>
                      </a:r>
                      <a:r>
                        <a:rPr lang="en-US" sz="900" b="0" i="0" u="none" strike="noStrike" dirty="0">
                          <a:solidFill>
                            <a:srgbClr val="000000"/>
                          </a:solidFill>
                          <a:effectLst/>
                          <a:latin typeface="Arial" panose="020B0604020202020204" pitchFamily="34" charset="0"/>
                          <a:cs typeface="Arial" panose="020B0604020202020204" pitchFamily="34" charset="0"/>
                        </a:rPr>
                        <a:t>840</a:t>
                      </a:r>
                    </a:p>
                  </a:txBody>
                  <a:tcPr marL="72000" marR="36000" marT="9525"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r" fontAlgn="b"/>
                      <a:r>
                        <a:rPr lang="en-US" sz="900" b="0" i="0" u="none" strike="noStrike" dirty="0">
                          <a:solidFill>
                            <a:srgbClr val="000000"/>
                          </a:solidFill>
                          <a:effectLst/>
                          <a:latin typeface="Arial" panose="020B0604020202020204" pitchFamily="34" charset="0"/>
                          <a:cs typeface="Arial" panose="020B0604020202020204" pitchFamily="34" charset="0"/>
                        </a:rPr>
                        <a:t>3</a:t>
                      </a:r>
                      <a:r>
                        <a:rPr lang="pl-PL" sz="900" b="0" i="0" u="none" strike="noStrike" dirty="0">
                          <a:solidFill>
                            <a:srgbClr val="000000"/>
                          </a:solidFill>
                          <a:effectLst/>
                          <a:latin typeface="Arial" panose="020B0604020202020204" pitchFamily="34" charset="0"/>
                          <a:cs typeface="Arial" panose="020B0604020202020204" pitchFamily="34" charset="0"/>
                        </a:rPr>
                        <a:t>,</a:t>
                      </a:r>
                      <a:r>
                        <a:rPr lang="en-US" sz="900" b="0" i="0" u="none" strike="noStrike" dirty="0">
                          <a:solidFill>
                            <a:srgbClr val="000000"/>
                          </a:solidFill>
                          <a:effectLst/>
                          <a:latin typeface="Arial" panose="020B0604020202020204" pitchFamily="34" charset="0"/>
                          <a:cs typeface="Arial" panose="020B0604020202020204" pitchFamily="34" charset="0"/>
                        </a:rPr>
                        <a:t>245</a:t>
                      </a:r>
                      <a:r>
                        <a:rPr lang="pl-PL" sz="900" b="0" i="0" u="none" strike="noStrike" dirty="0">
                          <a:solidFill>
                            <a:srgbClr val="000000"/>
                          </a:solidFill>
                          <a:effectLst/>
                          <a:latin typeface="Arial" panose="020B0604020202020204" pitchFamily="34" charset="0"/>
                          <a:cs typeface="Arial" panose="020B0604020202020204" pitchFamily="34" charset="0"/>
                        </a:rPr>
                        <a:t>,</a:t>
                      </a:r>
                      <a:r>
                        <a:rPr lang="en-US" sz="900" b="0" i="0" u="none" strike="noStrike" dirty="0">
                          <a:solidFill>
                            <a:srgbClr val="000000"/>
                          </a:solidFill>
                          <a:effectLst/>
                          <a:latin typeface="Arial" panose="020B0604020202020204" pitchFamily="34" charset="0"/>
                          <a:cs typeface="Arial" panose="020B0604020202020204" pitchFamily="34" charset="0"/>
                        </a:rPr>
                        <a:t>840</a:t>
                      </a:r>
                    </a:p>
                  </a:txBody>
                  <a:tcPr marL="72000" marR="36000" marT="9525"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ctr"/>
                      <a:r>
                        <a:rPr lang="pl-PL" sz="900" dirty="0">
                          <a:latin typeface="Arial" panose="020B0604020202020204" pitchFamily="34" charset="0"/>
                          <a:cs typeface="Arial" panose="020B0604020202020204" pitchFamily="34" charset="0"/>
                        </a:rPr>
                        <a:t>-</a:t>
                      </a:r>
                      <a:endParaRPr lang="en-US" sz="900" dirty="0">
                        <a:latin typeface="Arial" panose="020B0604020202020204" pitchFamily="34" charset="0"/>
                        <a:cs typeface="Arial" panose="020B0604020202020204" pitchFamily="34" charset="0"/>
                      </a:endParaRPr>
                    </a:p>
                  </a:txBody>
                  <a:tcPr marL="72000" marR="36000" marT="9525"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ctr"/>
                      <a:r>
                        <a:rPr lang="pl-PL" sz="900" dirty="0">
                          <a:latin typeface="Arial" panose="020B0604020202020204" pitchFamily="34" charset="0"/>
                          <a:cs typeface="Arial" panose="020B0604020202020204" pitchFamily="34" charset="0"/>
                        </a:rPr>
                        <a:t>-</a:t>
                      </a:r>
                      <a:endParaRPr lang="en-US" sz="900" dirty="0">
                        <a:latin typeface="Arial" panose="020B0604020202020204" pitchFamily="34" charset="0"/>
                        <a:cs typeface="Arial" panose="020B0604020202020204" pitchFamily="34" charset="0"/>
                      </a:endParaRPr>
                    </a:p>
                  </a:txBody>
                  <a:tcPr marL="72000" marR="36000" marT="9525"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ctr"/>
                      <a:r>
                        <a:rPr lang="pl-PL" sz="900" dirty="0">
                          <a:latin typeface="Arial" panose="020B0604020202020204" pitchFamily="34" charset="0"/>
                          <a:cs typeface="Arial" panose="020B0604020202020204" pitchFamily="34" charset="0"/>
                        </a:rPr>
                        <a:t>-</a:t>
                      </a:r>
                      <a:endParaRPr lang="en-US" sz="900" dirty="0">
                        <a:latin typeface="Arial" panose="020B0604020202020204" pitchFamily="34" charset="0"/>
                        <a:cs typeface="Arial" panose="020B0604020202020204" pitchFamily="34" charset="0"/>
                      </a:endParaRPr>
                    </a:p>
                  </a:txBody>
                  <a:tcPr marL="72000" marR="36000" marT="9525"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ctr"/>
                      <a:r>
                        <a:rPr lang="pl-PL" sz="900" dirty="0">
                          <a:latin typeface="Arial" panose="020B0604020202020204" pitchFamily="34" charset="0"/>
                          <a:cs typeface="Arial" panose="020B0604020202020204" pitchFamily="34" charset="0"/>
                        </a:rPr>
                        <a:t>-</a:t>
                      </a:r>
                      <a:endParaRPr lang="en-US" sz="900" dirty="0">
                        <a:latin typeface="Arial" panose="020B0604020202020204" pitchFamily="34" charset="0"/>
                        <a:cs typeface="Arial" panose="020B0604020202020204" pitchFamily="34" charset="0"/>
                      </a:endParaRPr>
                    </a:p>
                  </a:txBody>
                  <a:tcPr marL="72000" marR="36000" marT="9525"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ctr"/>
                      <a:r>
                        <a:rPr lang="pl-PL" sz="900" dirty="0">
                          <a:latin typeface="Arial" panose="020B0604020202020204" pitchFamily="34" charset="0"/>
                          <a:cs typeface="Arial" panose="020B0604020202020204" pitchFamily="34" charset="0"/>
                        </a:rPr>
                        <a:t>-</a:t>
                      </a:r>
                      <a:endParaRPr lang="en-US" sz="900" dirty="0">
                        <a:latin typeface="Arial" panose="020B0604020202020204" pitchFamily="34" charset="0"/>
                        <a:cs typeface="Arial" panose="020B0604020202020204" pitchFamily="34" charset="0"/>
                      </a:endParaRPr>
                    </a:p>
                  </a:txBody>
                  <a:tcPr marL="72000" marR="36000" marT="9525"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ctr"/>
                      <a:r>
                        <a:rPr lang="pl-PL" sz="900" dirty="0">
                          <a:latin typeface="Arial" panose="020B0604020202020204" pitchFamily="34" charset="0"/>
                          <a:cs typeface="Arial" panose="020B0604020202020204" pitchFamily="34" charset="0"/>
                        </a:rPr>
                        <a:t>-</a:t>
                      </a:r>
                      <a:endParaRPr lang="en-US" sz="900" dirty="0">
                        <a:latin typeface="Arial" panose="020B0604020202020204" pitchFamily="34" charset="0"/>
                        <a:cs typeface="Arial" panose="020B0604020202020204" pitchFamily="34" charset="0"/>
                      </a:endParaRPr>
                    </a:p>
                  </a:txBody>
                  <a:tcPr marL="72000" marR="36000" marT="9525"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ctr"/>
                      <a:r>
                        <a:rPr lang="pl-PL" sz="900" dirty="0">
                          <a:latin typeface="Arial" panose="020B0604020202020204" pitchFamily="34" charset="0"/>
                          <a:cs typeface="Arial" panose="020B0604020202020204" pitchFamily="34" charset="0"/>
                        </a:rPr>
                        <a:t>-</a:t>
                      </a:r>
                      <a:endParaRPr lang="en-US" sz="900" dirty="0">
                        <a:latin typeface="Arial" panose="020B0604020202020204" pitchFamily="34" charset="0"/>
                        <a:cs typeface="Arial" panose="020B0604020202020204" pitchFamily="34" charset="0"/>
                      </a:endParaRPr>
                    </a:p>
                  </a:txBody>
                  <a:tcPr marL="72000" marR="36000" marT="9525"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ctr"/>
                      <a:r>
                        <a:rPr lang="pl-PL" sz="900" dirty="0">
                          <a:latin typeface="Arial" panose="020B0604020202020204" pitchFamily="34" charset="0"/>
                          <a:cs typeface="Arial" panose="020B0604020202020204" pitchFamily="34" charset="0"/>
                        </a:rPr>
                        <a:t>-</a:t>
                      </a:r>
                      <a:endParaRPr lang="en-US" sz="900" dirty="0">
                        <a:latin typeface="Arial" panose="020B0604020202020204" pitchFamily="34" charset="0"/>
                        <a:cs typeface="Arial" panose="020B0604020202020204" pitchFamily="34" charset="0"/>
                      </a:endParaRPr>
                    </a:p>
                  </a:txBody>
                  <a:tcPr marL="72000" marR="36000" marT="9525"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0001"/>
                  </a:ext>
                </a:extLst>
              </a:tr>
              <a:tr h="236144">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l" fontAlgn="b"/>
                      <a:r>
                        <a:rPr lang="en-US" sz="900" b="1" u="none" strike="noStrike" noProof="0" dirty="0">
                          <a:solidFill>
                            <a:schemeClr val="tx1"/>
                          </a:solidFill>
                          <a:effectLst/>
                          <a:latin typeface="Arial" panose="020B0604020202020204" pitchFamily="34" charset="0"/>
                          <a:cs typeface="Arial" panose="020B0604020202020204" pitchFamily="34" charset="0"/>
                        </a:rPr>
                        <a:t>Inflows [PLN]</a:t>
                      </a:r>
                      <a:endParaRPr lang="en-US" sz="900" b="1" i="0" u="none" strike="noStrike" noProof="0" dirty="0">
                        <a:solidFill>
                          <a:schemeClr val="tx1"/>
                        </a:solidFill>
                        <a:effectLst/>
                        <a:latin typeface="Arial" panose="020B0604020202020204" pitchFamily="34" charset="0"/>
                        <a:cs typeface="Arial" panose="020B0604020202020204" pitchFamily="34" charset="0"/>
                      </a:endParaRPr>
                    </a:p>
                  </a:txBody>
                  <a:tcPr marL="72000" marR="36000" marT="2856"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75000"/>
                      </a:sysClr>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ctr" fontAlgn="b"/>
                      <a:r>
                        <a:rPr lang="pl-PL" sz="900" b="0" i="0" u="none" strike="noStrike" dirty="0">
                          <a:solidFill>
                            <a:srgbClr val="000000"/>
                          </a:solidFill>
                          <a:effectLst/>
                          <a:latin typeface="Arial" panose="020B0604020202020204" pitchFamily="34" charset="0"/>
                          <a:cs typeface="Arial" panose="020B0604020202020204" pitchFamily="34" charset="0"/>
                        </a:rPr>
                        <a:t>-</a:t>
                      </a:r>
                      <a:endParaRPr lang="en-US" sz="900" b="0" i="0" u="none" strike="noStrike" dirty="0">
                        <a:solidFill>
                          <a:srgbClr val="000000"/>
                        </a:solidFill>
                        <a:effectLst/>
                        <a:latin typeface="Arial" panose="020B0604020202020204" pitchFamily="34" charset="0"/>
                        <a:cs typeface="Arial" panose="020B0604020202020204" pitchFamily="34" charset="0"/>
                      </a:endParaRPr>
                    </a:p>
                  </a:txBody>
                  <a:tcPr marL="72000" marR="36000" marT="9525"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r" fontAlgn="b"/>
                      <a:r>
                        <a:rPr lang="en-US" sz="900" b="0" i="0" u="none" strike="noStrike" dirty="0">
                          <a:solidFill>
                            <a:srgbClr val="000000"/>
                          </a:solidFill>
                          <a:effectLst/>
                          <a:latin typeface="Arial" panose="020B0604020202020204" pitchFamily="34" charset="0"/>
                          <a:cs typeface="Arial" panose="020B0604020202020204" pitchFamily="34" charset="0"/>
                        </a:rPr>
                        <a:t>203</a:t>
                      </a:r>
                      <a:r>
                        <a:rPr lang="pl-PL" sz="900" b="0" i="0" u="none" strike="noStrike" dirty="0">
                          <a:solidFill>
                            <a:srgbClr val="000000"/>
                          </a:solidFill>
                          <a:effectLst/>
                          <a:latin typeface="Arial" panose="020B0604020202020204" pitchFamily="34" charset="0"/>
                          <a:cs typeface="Arial" panose="020B0604020202020204" pitchFamily="34" charset="0"/>
                        </a:rPr>
                        <a:t>,</a:t>
                      </a:r>
                      <a:r>
                        <a:rPr lang="en-US" sz="900" b="0" i="0" u="none" strike="noStrike" dirty="0">
                          <a:solidFill>
                            <a:srgbClr val="000000"/>
                          </a:solidFill>
                          <a:effectLst/>
                          <a:latin typeface="Arial" panose="020B0604020202020204" pitchFamily="34" charset="0"/>
                          <a:cs typeface="Arial" panose="020B0604020202020204" pitchFamily="34" charset="0"/>
                        </a:rPr>
                        <a:t>146</a:t>
                      </a:r>
                    </a:p>
                  </a:txBody>
                  <a:tcPr marL="72000" marR="36000" marT="9525"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r" fontAlgn="b"/>
                      <a:r>
                        <a:rPr lang="en-US" sz="900" b="0" i="0" u="none" strike="noStrike" dirty="0">
                          <a:solidFill>
                            <a:srgbClr val="000000"/>
                          </a:solidFill>
                          <a:effectLst/>
                          <a:latin typeface="Arial" panose="020B0604020202020204" pitchFamily="34" charset="0"/>
                          <a:cs typeface="Arial" panose="020B0604020202020204" pitchFamily="34" charset="0"/>
                        </a:rPr>
                        <a:t>894</a:t>
                      </a:r>
                      <a:r>
                        <a:rPr lang="pl-PL" sz="900" b="0" i="0" u="none" strike="noStrike" dirty="0">
                          <a:solidFill>
                            <a:srgbClr val="000000"/>
                          </a:solidFill>
                          <a:effectLst/>
                          <a:latin typeface="Arial" panose="020B0604020202020204" pitchFamily="34" charset="0"/>
                          <a:cs typeface="Arial" panose="020B0604020202020204" pitchFamily="34" charset="0"/>
                        </a:rPr>
                        <a:t>,</a:t>
                      </a:r>
                      <a:r>
                        <a:rPr lang="en-US" sz="900" b="0" i="0" u="none" strike="noStrike" dirty="0">
                          <a:solidFill>
                            <a:srgbClr val="000000"/>
                          </a:solidFill>
                          <a:effectLst/>
                          <a:latin typeface="Arial" panose="020B0604020202020204" pitchFamily="34" charset="0"/>
                          <a:cs typeface="Arial" panose="020B0604020202020204" pitchFamily="34" charset="0"/>
                        </a:rPr>
                        <a:t>793</a:t>
                      </a:r>
                    </a:p>
                  </a:txBody>
                  <a:tcPr marL="72000" marR="36000" marT="9525"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r" fontAlgn="b"/>
                      <a:r>
                        <a:rPr lang="en-US" sz="900" b="0" i="0" u="none" strike="noStrike" dirty="0">
                          <a:solidFill>
                            <a:srgbClr val="000000"/>
                          </a:solidFill>
                          <a:effectLst/>
                          <a:latin typeface="Arial" panose="020B0604020202020204" pitchFamily="34" charset="0"/>
                          <a:cs typeface="Arial" panose="020B0604020202020204" pitchFamily="34" charset="0"/>
                        </a:rPr>
                        <a:t>1</a:t>
                      </a:r>
                      <a:r>
                        <a:rPr lang="pl-PL" sz="900" b="0" i="0" u="none" strike="noStrike" dirty="0">
                          <a:solidFill>
                            <a:srgbClr val="000000"/>
                          </a:solidFill>
                          <a:effectLst/>
                          <a:latin typeface="Arial" panose="020B0604020202020204" pitchFamily="34" charset="0"/>
                          <a:cs typeface="Arial" panose="020B0604020202020204" pitchFamily="34" charset="0"/>
                        </a:rPr>
                        <a:t>,</a:t>
                      </a:r>
                      <a:r>
                        <a:rPr lang="en-US" sz="900" b="0" i="0" u="none" strike="noStrike" dirty="0">
                          <a:solidFill>
                            <a:srgbClr val="000000"/>
                          </a:solidFill>
                          <a:effectLst/>
                          <a:latin typeface="Arial" panose="020B0604020202020204" pitchFamily="34" charset="0"/>
                          <a:cs typeface="Arial" panose="020B0604020202020204" pitchFamily="34" charset="0"/>
                        </a:rPr>
                        <a:t>110</a:t>
                      </a:r>
                      <a:r>
                        <a:rPr lang="pl-PL" sz="900" b="0" i="0" u="none" strike="noStrike" dirty="0">
                          <a:solidFill>
                            <a:srgbClr val="000000"/>
                          </a:solidFill>
                          <a:effectLst/>
                          <a:latin typeface="Arial" panose="020B0604020202020204" pitchFamily="34" charset="0"/>
                          <a:cs typeface="Arial" panose="020B0604020202020204" pitchFamily="34" charset="0"/>
                        </a:rPr>
                        <a:t>,</a:t>
                      </a:r>
                      <a:r>
                        <a:rPr lang="en-US" sz="900" b="0" i="0" u="none" strike="noStrike" dirty="0">
                          <a:solidFill>
                            <a:srgbClr val="000000"/>
                          </a:solidFill>
                          <a:effectLst/>
                          <a:latin typeface="Arial" panose="020B0604020202020204" pitchFamily="34" charset="0"/>
                          <a:cs typeface="Arial" panose="020B0604020202020204" pitchFamily="34" charset="0"/>
                        </a:rPr>
                        <a:t>583</a:t>
                      </a:r>
                    </a:p>
                  </a:txBody>
                  <a:tcPr marL="72000" marR="36000" marT="9525"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r" fontAlgn="b"/>
                      <a:r>
                        <a:rPr lang="en-US" sz="900" b="0" i="0" u="none" strike="noStrike" dirty="0">
                          <a:solidFill>
                            <a:srgbClr val="000000"/>
                          </a:solidFill>
                          <a:effectLst/>
                          <a:latin typeface="Arial" panose="020B0604020202020204" pitchFamily="34" charset="0"/>
                          <a:cs typeface="Arial" panose="020B0604020202020204" pitchFamily="34" charset="0"/>
                        </a:rPr>
                        <a:t>1</a:t>
                      </a:r>
                      <a:r>
                        <a:rPr lang="pl-PL" sz="900" b="0" i="0" u="none" strike="noStrike" dirty="0">
                          <a:solidFill>
                            <a:srgbClr val="000000"/>
                          </a:solidFill>
                          <a:effectLst/>
                          <a:latin typeface="Arial" panose="020B0604020202020204" pitchFamily="34" charset="0"/>
                          <a:cs typeface="Arial" panose="020B0604020202020204" pitchFamily="34" charset="0"/>
                        </a:rPr>
                        <a:t>,</a:t>
                      </a:r>
                      <a:r>
                        <a:rPr lang="en-US" sz="900" b="0" i="0" u="none" strike="noStrike" dirty="0">
                          <a:solidFill>
                            <a:srgbClr val="000000"/>
                          </a:solidFill>
                          <a:effectLst/>
                          <a:latin typeface="Arial" panose="020B0604020202020204" pitchFamily="34" charset="0"/>
                          <a:cs typeface="Arial" panose="020B0604020202020204" pitchFamily="34" charset="0"/>
                        </a:rPr>
                        <a:t>132</a:t>
                      </a:r>
                      <a:r>
                        <a:rPr lang="pl-PL" sz="900" b="0" i="0" u="none" strike="noStrike" dirty="0">
                          <a:solidFill>
                            <a:srgbClr val="000000"/>
                          </a:solidFill>
                          <a:effectLst/>
                          <a:latin typeface="Arial" panose="020B0604020202020204" pitchFamily="34" charset="0"/>
                          <a:cs typeface="Arial" panose="020B0604020202020204" pitchFamily="34" charset="0"/>
                        </a:rPr>
                        <a:t>,</a:t>
                      </a:r>
                      <a:r>
                        <a:rPr lang="en-US" sz="900" b="0" i="0" u="none" strike="noStrike" dirty="0">
                          <a:solidFill>
                            <a:srgbClr val="000000"/>
                          </a:solidFill>
                          <a:effectLst/>
                          <a:latin typeface="Arial" panose="020B0604020202020204" pitchFamily="34" charset="0"/>
                          <a:cs typeface="Arial" panose="020B0604020202020204" pitchFamily="34" charset="0"/>
                        </a:rPr>
                        <a:t>962</a:t>
                      </a:r>
                    </a:p>
                  </a:txBody>
                  <a:tcPr marL="72000" marR="36000" marT="9525"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r" fontAlgn="b"/>
                      <a:r>
                        <a:rPr lang="en-US" sz="900" b="0" i="0" u="none" strike="noStrike" dirty="0">
                          <a:solidFill>
                            <a:srgbClr val="000000"/>
                          </a:solidFill>
                          <a:effectLst/>
                          <a:latin typeface="Arial" panose="020B0604020202020204" pitchFamily="34" charset="0"/>
                          <a:cs typeface="Arial" panose="020B0604020202020204" pitchFamily="34" charset="0"/>
                        </a:rPr>
                        <a:t>1</a:t>
                      </a:r>
                      <a:r>
                        <a:rPr lang="pl-PL" sz="900" b="0" i="0" u="none" strike="noStrike" dirty="0">
                          <a:solidFill>
                            <a:srgbClr val="000000"/>
                          </a:solidFill>
                          <a:effectLst/>
                          <a:latin typeface="Arial" panose="020B0604020202020204" pitchFamily="34" charset="0"/>
                          <a:cs typeface="Arial" panose="020B0604020202020204" pitchFamily="34" charset="0"/>
                        </a:rPr>
                        <a:t>,</a:t>
                      </a:r>
                      <a:r>
                        <a:rPr lang="en-US" sz="900" b="0" i="0" u="none" strike="noStrike" dirty="0">
                          <a:solidFill>
                            <a:srgbClr val="000000"/>
                          </a:solidFill>
                          <a:effectLst/>
                          <a:latin typeface="Arial" panose="020B0604020202020204" pitchFamily="34" charset="0"/>
                          <a:cs typeface="Arial" panose="020B0604020202020204" pitchFamily="34" charset="0"/>
                        </a:rPr>
                        <a:t>155</a:t>
                      </a:r>
                      <a:r>
                        <a:rPr lang="pl-PL" sz="900" b="0" i="0" u="none" strike="noStrike" dirty="0">
                          <a:solidFill>
                            <a:srgbClr val="000000"/>
                          </a:solidFill>
                          <a:effectLst/>
                          <a:latin typeface="Arial" panose="020B0604020202020204" pitchFamily="34" charset="0"/>
                          <a:cs typeface="Arial" panose="020B0604020202020204" pitchFamily="34" charset="0"/>
                        </a:rPr>
                        <a:t>,</a:t>
                      </a:r>
                      <a:r>
                        <a:rPr lang="en-US" sz="900" b="0" i="0" u="none" strike="noStrike" dirty="0">
                          <a:solidFill>
                            <a:srgbClr val="000000"/>
                          </a:solidFill>
                          <a:effectLst/>
                          <a:latin typeface="Arial" panose="020B0604020202020204" pitchFamily="34" charset="0"/>
                          <a:cs typeface="Arial" panose="020B0604020202020204" pitchFamily="34" charset="0"/>
                        </a:rPr>
                        <a:t>791</a:t>
                      </a:r>
                    </a:p>
                  </a:txBody>
                  <a:tcPr marL="72000" marR="36000" marT="9525"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r" fontAlgn="b"/>
                      <a:r>
                        <a:rPr lang="en-US" sz="900" b="0" i="0" u="none" strike="noStrike" dirty="0">
                          <a:solidFill>
                            <a:srgbClr val="000000"/>
                          </a:solidFill>
                          <a:effectLst/>
                          <a:latin typeface="Arial" panose="020B0604020202020204" pitchFamily="34" charset="0"/>
                          <a:cs typeface="Arial" panose="020B0604020202020204" pitchFamily="34" charset="0"/>
                        </a:rPr>
                        <a:t>1</a:t>
                      </a:r>
                      <a:r>
                        <a:rPr lang="pl-PL" sz="900" b="0" i="0" u="none" strike="noStrike" dirty="0">
                          <a:solidFill>
                            <a:srgbClr val="000000"/>
                          </a:solidFill>
                          <a:effectLst/>
                          <a:latin typeface="Arial" panose="020B0604020202020204" pitchFamily="34" charset="0"/>
                          <a:cs typeface="Arial" panose="020B0604020202020204" pitchFamily="34" charset="0"/>
                        </a:rPr>
                        <a:t>,</a:t>
                      </a:r>
                      <a:r>
                        <a:rPr lang="en-US" sz="900" b="0" i="0" u="none" strike="noStrike" dirty="0">
                          <a:solidFill>
                            <a:srgbClr val="000000"/>
                          </a:solidFill>
                          <a:effectLst/>
                          <a:latin typeface="Arial" panose="020B0604020202020204" pitchFamily="34" charset="0"/>
                          <a:cs typeface="Arial" panose="020B0604020202020204" pitchFamily="34" charset="0"/>
                        </a:rPr>
                        <a:t>179</a:t>
                      </a:r>
                      <a:r>
                        <a:rPr lang="pl-PL" sz="900" b="0" i="0" u="none" strike="noStrike" dirty="0">
                          <a:solidFill>
                            <a:srgbClr val="000000"/>
                          </a:solidFill>
                          <a:effectLst/>
                          <a:latin typeface="Arial" panose="020B0604020202020204" pitchFamily="34" charset="0"/>
                          <a:cs typeface="Arial" panose="020B0604020202020204" pitchFamily="34" charset="0"/>
                        </a:rPr>
                        <a:t>,</a:t>
                      </a:r>
                      <a:r>
                        <a:rPr lang="en-US" sz="900" b="0" i="0" u="none" strike="noStrike" dirty="0">
                          <a:solidFill>
                            <a:srgbClr val="000000"/>
                          </a:solidFill>
                          <a:effectLst/>
                          <a:latin typeface="Arial" panose="020B0604020202020204" pitchFamily="34" charset="0"/>
                          <a:cs typeface="Arial" panose="020B0604020202020204" pitchFamily="34" charset="0"/>
                        </a:rPr>
                        <a:t>081</a:t>
                      </a:r>
                    </a:p>
                  </a:txBody>
                  <a:tcPr marL="72000" marR="36000" marT="9525"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r" fontAlgn="b"/>
                      <a:r>
                        <a:rPr lang="en-US" sz="900" b="0" i="0" u="none" strike="noStrike" dirty="0">
                          <a:solidFill>
                            <a:srgbClr val="000000"/>
                          </a:solidFill>
                          <a:effectLst/>
                          <a:latin typeface="Arial" panose="020B0604020202020204" pitchFamily="34" charset="0"/>
                          <a:cs typeface="Arial" panose="020B0604020202020204" pitchFamily="34" charset="0"/>
                        </a:rPr>
                        <a:t>1</a:t>
                      </a:r>
                      <a:r>
                        <a:rPr lang="pl-PL" sz="900" b="0" i="0" u="none" strike="noStrike" dirty="0">
                          <a:solidFill>
                            <a:srgbClr val="000000"/>
                          </a:solidFill>
                          <a:effectLst/>
                          <a:latin typeface="Arial" panose="020B0604020202020204" pitchFamily="34" charset="0"/>
                          <a:cs typeface="Arial" panose="020B0604020202020204" pitchFamily="34" charset="0"/>
                        </a:rPr>
                        <a:t>,</a:t>
                      </a:r>
                      <a:r>
                        <a:rPr lang="en-US" sz="900" b="0" i="0" u="none" strike="noStrike" dirty="0">
                          <a:solidFill>
                            <a:srgbClr val="000000"/>
                          </a:solidFill>
                          <a:effectLst/>
                          <a:latin typeface="Arial" panose="020B0604020202020204" pitchFamily="34" charset="0"/>
                          <a:cs typeface="Arial" panose="020B0604020202020204" pitchFamily="34" charset="0"/>
                        </a:rPr>
                        <a:t>157</a:t>
                      </a:r>
                      <a:r>
                        <a:rPr lang="pl-PL" sz="900" b="0" i="0" u="none" strike="noStrike" dirty="0">
                          <a:solidFill>
                            <a:srgbClr val="000000"/>
                          </a:solidFill>
                          <a:effectLst/>
                          <a:latin typeface="Arial" panose="020B0604020202020204" pitchFamily="34" charset="0"/>
                          <a:cs typeface="Arial" panose="020B0604020202020204" pitchFamily="34" charset="0"/>
                        </a:rPr>
                        <a:t>,</a:t>
                      </a:r>
                      <a:r>
                        <a:rPr lang="en-US" sz="900" b="0" i="0" u="none" strike="noStrike" dirty="0">
                          <a:solidFill>
                            <a:srgbClr val="000000"/>
                          </a:solidFill>
                          <a:effectLst/>
                          <a:latin typeface="Arial" panose="020B0604020202020204" pitchFamily="34" charset="0"/>
                          <a:cs typeface="Arial" panose="020B0604020202020204" pitchFamily="34" charset="0"/>
                        </a:rPr>
                        <a:t>014</a:t>
                      </a:r>
                    </a:p>
                  </a:txBody>
                  <a:tcPr marL="72000" marR="36000" marT="9525"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r" fontAlgn="b"/>
                      <a:r>
                        <a:rPr lang="en-US" sz="900" b="0" i="0" u="none" strike="noStrike" dirty="0">
                          <a:solidFill>
                            <a:srgbClr val="000000"/>
                          </a:solidFill>
                          <a:effectLst/>
                          <a:latin typeface="Arial" panose="020B0604020202020204" pitchFamily="34" charset="0"/>
                          <a:cs typeface="Arial" panose="020B0604020202020204" pitchFamily="34" charset="0"/>
                        </a:rPr>
                        <a:t>1</a:t>
                      </a:r>
                      <a:r>
                        <a:rPr lang="pl-PL" sz="900" b="0" i="0" u="none" strike="noStrike" dirty="0">
                          <a:solidFill>
                            <a:srgbClr val="000000"/>
                          </a:solidFill>
                          <a:effectLst/>
                          <a:latin typeface="Arial" panose="020B0604020202020204" pitchFamily="34" charset="0"/>
                          <a:cs typeface="Arial" panose="020B0604020202020204" pitchFamily="34" charset="0"/>
                        </a:rPr>
                        <a:t>,</a:t>
                      </a:r>
                      <a:r>
                        <a:rPr lang="en-US" sz="900" b="0" i="0" u="none" strike="noStrike" dirty="0">
                          <a:solidFill>
                            <a:srgbClr val="000000"/>
                          </a:solidFill>
                          <a:effectLst/>
                          <a:latin typeface="Arial" panose="020B0604020202020204" pitchFamily="34" charset="0"/>
                          <a:cs typeface="Arial" panose="020B0604020202020204" pitchFamily="34" charset="0"/>
                        </a:rPr>
                        <a:t>041</a:t>
                      </a:r>
                      <a:r>
                        <a:rPr lang="pl-PL" sz="900" b="0" i="0" u="none" strike="noStrike" dirty="0">
                          <a:solidFill>
                            <a:srgbClr val="000000"/>
                          </a:solidFill>
                          <a:effectLst/>
                          <a:latin typeface="Arial" panose="020B0604020202020204" pitchFamily="34" charset="0"/>
                          <a:cs typeface="Arial" panose="020B0604020202020204" pitchFamily="34" charset="0"/>
                        </a:rPr>
                        <a:t>,</a:t>
                      </a:r>
                      <a:r>
                        <a:rPr lang="en-US" sz="900" b="0" i="0" u="none" strike="noStrike" dirty="0">
                          <a:solidFill>
                            <a:srgbClr val="000000"/>
                          </a:solidFill>
                          <a:effectLst/>
                          <a:latin typeface="Arial" panose="020B0604020202020204" pitchFamily="34" charset="0"/>
                          <a:cs typeface="Arial" panose="020B0604020202020204" pitchFamily="34" charset="0"/>
                        </a:rPr>
                        <a:t>469</a:t>
                      </a:r>
                    </a:p>
                  </a:txBody>
                  <a:tcPr marL="72000" marR="36000" marT="9525"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r" fontAlgn="b"/>
                      <a:r>
                        <a:rPr lang="en-US" sz="900" b="0" i="0" u="none" strike="noStrike" dirty="0">
                          <a:solidFill>
                            <a:srgbClr val="000000"/>
                          </a:solidFill>
                          <a:effectLst/>
                          <a:latin typeface="Arial" panose="020B0604020202020204" pitchFamily="34" charset="0"/>
                          <a:cs typeface="Arial" panose="020B0604020202020204" pitchFamily="34" charset="0"/>
                        </a:rPr>
                        <a:t>1</a:t>
                      </a:r>
                      <a:r>
                        <a:rPr lang="pl-PL" sz="900" b="0" i="0" u="none" strike="noStrike" dirty="0">
                          <a:solidFill>
                            <a:srgbClr val="000000"/>
                          </a:solidFill>
                          <a:effectLst/>
                          <a:latin typeface="Arial" panose="020B0604020202020204" pitchFamily="34" charset="0"/>
                          <a:cs typeface="Arial" panose="020B0604020202020204" pitchFamily="34" charset="0"/>
                        </a:rPr>
                        <a:t>,</a:t>
                      </a:r>
                      <a:r>
                        <a:rPr lang="en-US" sz="900" b="0" i="0" u="none" strike="noStrike" dirty="0">
                          <a:solidFill>
                            <a:srgbClr val="000000"/>
                          </a:solidFill>
                          <a:effectLst/>
                          <a:latin typeface="Arial" panose="020B0604020202020204" pitchFamily="34" charset="0"/>
                          <a:cs typeface="Arial" panose="020B0604020202020204" pitchFamily="34" charset="0"/>
                        </a:rPr>
                        <a:t>062</a:t>
                      </a:r>
                      <a:r>
                        <a:rPr lang="pl-PL" sz="900" b="0" i="0" u="none" strike="noStrike" dirty="0">
                          <a:solidFill>
                            <a:srgbClr val="000000"/>
                          </a:solidFill>
                          <a:effectLst/>
                          <a:latin typeface="Arial" panose="020B0604020202020204" pitchFamily="34" charset="0"/>
                          <a:cs typeface="Arial" panose="020B0604020202020204" pitchFamily="34" charset="0"/>
                        </a:rPr>
                        <a:t>,</a:t>
                      </a:r>
                      <a:r>
                        <a:rPr lang="en-US" sz="900" b="0" i="0" u="none" strike="noStrike" dirty="0">
                          <a:solidFill>
                            <a:srgbClr val="000000"/>
                          </a:solidFill>
                          <a:effectLst/>
                          <a:latin typeface="Arial" panose="020B0604020202020204" pitchFamily="34" charset="0"/>
                          <a:cs typeface="Arial" panose="020B0604020202020204" pitchFamily="34" charset="0"/>
                        </a:rPr>
                        <a:t>455</a:t>
                      </a:r>
                    </a:p>
                  </a:txBody>
                  <a:tcPr marL="72000" marR="36000" marT="9525"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r" fontAlgn="b"/>
                      <a:r>
                        <a:rPr lang="en-US" sz="900" b="0" i="0" u="none" strike="noStrike" dirty="0">
                          <a:solidFill>
                            <a:srgbClr val="000000"/>
                          </a:solidFill>
                          <a:effectLst/>
                          <a:latin typeface="Arial" panose="020B0604020202020204" pitchFamily="34" charset="0"/>
                          <a:cs typeface="Arial" panose="020B0604020202020204" pitchFamily="34" charset="0"/>
                        </a:rPr>
                        <a:t>1</a:t>
                      </a:r>
                      <a:r>
                        <a:rPr lang="pl-PL" sz="900" b="0" i="0" u="none" strike="noStrike" dirty="0">
                          <a:solidFill>
                            <a:srgbClr val="000000"/>
                          </a:solidFill>
                          <a:effectLst/>
                          <a:latin typeface="Arial" panose="020B0604020202020204" pitchFamily="34" charset="0"/>
                          <a:cs typeface="Arial" panose="020B0604020202020204" pitchFamily="34" charset="0"/>
                        </a:rPr>
                        <a:t>,</a:t>
                      </a:r>
                      <a:r>
                        <a:rPr lang="en-US" sz="900" b="0" i="0" u="none" strike="noStrike" dirty="0">
                          <a:solidFill>
                            <a:srgbClr val="000000"/>
                          </a:solidFill>
                          <a:effectLst/>
                          <a:latin typeface="Arial" panose="020B0604020202020204" pitchFamily="34" charset="0"/>
                          <a:cs typeface="Arial" panose="020B0604020202020204" pitchFamily="34" charset="0"/>
                        </a:rPr>
                        <a:t>105</a:t>
                      </a:r>
                      <a:r>
                        <a:rPr lang="pl-PL" sz="900" b="0" i="0" u="none" strike="noStrike" dirty="0">
                          <a:solidFill>
                            <a:srgbClr val="000000"/>
                          </a:solidFill>
                          <a:effectLst/>
                          <a:latin typeface="Arial" panose="020B0604020202020204" pitchFamily="34" charset="0"/>
                          <a:cs typeface="Arial" panose="020B0604020202020204" pitchFamily="34" charset="0"/>
                        </a:rPr>
                        <a:t>,</a:t>
                      </a:r>
                      <a:r>
                        <a:rPr lang="en-US" sz="900" b="0" i="0" u="none" strike="noStrike" dirty="0">
                          <a:solidFill>
                            <a:srgbClr val="000000"/>
                          </a:solidFill>
                          <a:effectLst/>
                          <a:latin typeface="Arial" panose="020B0604020202020204" pitchFamily="34" charset="0"/>
                          <a:cs typeface="Arial" panose="020B0604020202020204" pitchFamily="34" charset="0"/>
                        </a:rPr>
                        <a:t>166</a:t>
                      </a:r>
                    </a:p>
                  </a:txBody>
                  <a:tcPr marL="72000" marR="36000" marT="9525"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0002"/>
                  </a:ext>
                </a:extLst>
              </a:tr>
              <a:tr h="259735">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l" fontAlgn="b"/>
                      <a:r>
                        <a:rPr lang="en-US" sz="900" b="1" u="none" strike="noStrike" noProof="0" dirty="0">
                          <a:solidFill>
                            <a:schemeClr val="tx1"/>
                          </a:solidFill>
                          <a:effectLst/>
                          <a:latin typeface="Arial" panose="020B0604020202020204" pitchFamily="34" charset="0"/>
                          <a:cs typeface="Arial" panose="020B0604020202020204" pitchFamily="34" charset="0"/>
                        </a:rPr>
                        <a:t>Net</a:t>
                      </a:r>
                      <a:r>
                        <a:rPr lang="en-US" sz="900" b="1" u="none" strike="noStrike" baseline="0" noProof="0" dirty="0">
                          <a:solidFill>
                            <a:schemeClr val="tx1"/>
                          </a:solidFill>
                          <a:effectLst/>
                          <a:latin typeface="Arial" panose="020B0604020202020204" pitchFamily="34" charset="0"/>
                          <a:cs typeface="Arial" panose="020B0604020202020204" pitchFamily="34" charset="0"/>
                        </a:rPr>
                        <a:t> change in cash </a:t>
                      </a:r>
                    </a:p>
                    <a:p>
                      <a:pPr algn="l" fontAlgn="b"/>
                      <a:r>
                        <a:rPr lang="en-US" sz="900" b="1" u="none" strike="noStrike" baseline="0" noProof="0" dirty="0">
                          <a:solidFill>
                            <a:schemeClr val="tx1"/>
                          </a:solidFill>
                          <a:effectLst/>
                          <a:latin typeface="Arial" panose="020B0604020202020204" pitchFamily="34" charset="0"/>
                          <a:cs typeface="Arial" panose="020B0604020202020204" pitchFamily="34" charset="0"/>
                        </a:rPr>
                        <a:t>flow [PLN]</a:t>
                      </a:r>
                      <a:endParaRPr lang="en-US" sz="900" b="1" i="0" u="none" strike="noStrike" noProof="0" dirty="0">
                        <a:solidFill>
                          <a:schemeClr val="tx1"/>
                        </a:solidFill>
                        <a:effectLst/>
                        <a:latin typeface="Arial" panose="020B0604020202020204" pitchFamily="34" charset="0"/>
                        <a:cs typeface="Arial" panose="020B0604020202020204" pitchFamily="34" charset="0"/>
                      </a:endParaRPr>
                    </a:p>
                  </a:txBody>
                  <a:tcPr marL="72000" marR="36000" marT="2856"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75000"/>
                      </a:sysClr>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r" fontAlgn="b"/>
                      <a:r>
                        <a:rPr lang="en-US" sz="900" b="0" i="0" u="none" strike="noStrike" dirty="0">
                          <a:solidFill>
                            <a:srgbClr val="000000"/>
                          </a:solidFill>
                          <a:effectLst/>
                          <a:latin typeface="Arial" panose="020B0604020202020204" pitchFamily="34" charset="0"/>
                          <a:cs typeface="Arial" panose="020B0604020202020204" pitchFamily="34" charset="0"/>
                        </a:rPr>
                        <a:t>-56</a:t>
                      </a:r>
                      <a:r>
                        <a:rPr lang="pl-PL" sz="900" b="0" i="0" u="none" strike="noStrike" dirty="0">
                          <a:solidFill>
                            <a:srgbClr val="000000"/>
                          </a:solidFill>
                          <a:effectLst/>
                          <a:latin typeface="Arial" panose="020B0604020202020204" pitchFamily="34" charset="0"/>
                          <a:cs typeface="Arial" panose="020B0604020202020204" pitchFamily="34" charset="0"/>
                        </a:rPr>
                        <a:t>,</a:t>
                      </a:r>
                      <a:r>
                        <a:rPr lang="en-US" sz="900" b="0" i="0" u="none" strike="noStrike" dirty="0">
                          <a:solidFill>
                            <a:srgbClr val="000000"/>
                          </a:solidFill>
                          <a:effectLst/>
                          <a:latin typeface="Arial" panose="020B0604020202020204" pitchFamily="34" charset="0"/>
                          <a:cs typeface="Arial" panose="020B0604020202020204" pitchFamily="34" charset="0"/>
                        </a:rPr>
                        <a:t>250</a:t>
                      </a:r>
                    </a:p>
                  </a:txBody>
                  <a:tcPr marL="72000" marR="36000" marT="9525"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r" fontAlgn="b"/>
                      <a:r>
                        <a:rPr lang="en-US" sz="900" b="0" i="0" u="none" strike="noStrike" dirty="0">
                          <a:solidFill>
                            <a:srgbClr val="000000"/>
                          </a:solidFill>
                          <a:effectLst/>
                          <a:latin typeface="Arial" panose="020B0604020202020204" pitchFamily="34" charset="0"/>
                          <a:cs typeface="Arial" panose="020B0604020202020204" pitchFamily="34" charset="0"/>
                        </a:rPr>
                        <a:t>-3</a:t>
                      </a:r>
                      <a:r>
                        <a:rPr lang="pl-PL" sz="900" b="0" i="0" u="none" strike="noStrike" dirty="0">
                          <a:solidFill>
                            <a:srgbClr val="000000"/>
                          </a:solidFill>
                          <a:effectLst/>
                          <a:latin typeface="Arial" panose="020B0604020202020204" pitchFamily="34" charset="0"/>
                          <a:cs typeface="Arial" panose="020B0604020202020204" pitchFamily="34" charset="0"/>
                        </a:rPr>
                        <a:t>,</a:t>
                      </a:r>
                      <a:r>
                        <a:rPr lang="en-US" sz="900" b="0" i="0" u="none" strike="noStrike" dirty="0">
                          <a:solidFill>
                            <a:srgbClr val="000000"/>
                          </a:solidFill>
                          <a:effectLst/>
                          <a:latin typeface="Arial" panose="020B0604020202020204" pitchFamily="34" charset="0"/>
                          <a:cs typeface="Arial" panose="020B0604020202020204" pitchFamily="34" charset="0"/>
                        </a:rPr>
                        <a:t>170</a:t>
                      </a:r>
                      <a:r>
                        <a:rPr lang="pl-PL" sz="900" b="0" i="0" u="none" strike="noStrike" dirty="0">
                          <a:solidFill>
                            <a:srgbClr val="000000"/>
                          </a:solidFill>
                          <a:effectLst/>
                          <a:latin typeface="Arial" panose="020B0604020202020204" pitchFamily="34" charset="0"/>
                          <a:cs typeface="Arial" panose="020B0604020202020204" pitchFamily="34" charset="0"/>
                        </a:rPr>
                        <a:t>,</a:t>
                      </a:r>
                      <a:r>
                        <a:rPr lang="en-US" sz="900" b="0" i="0" u="none" strike="noStrike" dirty="0">
                          <a:solidFill>
                            <a:srgbClr val="000000"/>
                          </a:solidFill>
                          <a:effectLst/>
                          <a:latin typeface="Arial" panose="020B0604020202020204" pitchFamily="34" charset="0"/>
                          <a:cs typeface="Arial" panose="020B0604020202020204" pitchFamily="34" charset="0"/>
                        </a:rPr>
                        <a:t>694</a:t>
                      </a:r>
                    </a:p>
                  </a:txBody>
                  <a:tcPr marL="72000" marR="36000" marT="9525"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r" fontAlgn="b"/>
                      <a:r>
                        <a:rPr lang="en-US" sz="900" b="0" i="0" u="none" strike="noStrike" dirty="0">
                          <a:solidFill>
                            <a:srgbClr val="000000"/>
                          </a:solidFill>
                          <a:effectLst/>
                          <a:latin typeface="Arial" panose="020B0604020202020204" pitchFamily="34" charset="0"/>
                          <a:cs typeface="Arial" panose="020B0604020202020204" pitchFamily="34" charset="0"/>
                        </a:rPr>
                        <a:t>-2</a:t>
                      </a:r>
                      <a:r>
                        <a:rPr lang="pl-PL" sz="900" b="0" i="0" u="none" strike="noStrike" dirty="0">
                          <a:solidFill>
                            <a:srgbClr val="000000"/>
                          </a:solidFill>
                          <a:effectLst/>
                          <a:latin typeface="Arial" panose="020B0604020202020204" pitchFamily="34" charset="0"/>
                          <a:cs typeface="Arial" panose="020B0604020202020204" pitchFamily="34" charset="0"/>
                        </a:rPr>
                        <a:t>,</a:t>
                      </a:r>
                      <a:r>
                        <a:rPr lang="en-US" sz="900" b="0" i="0" u="none" strike="noStrike" dirty="0">
                          <a:solidFill>
                            <a:srgbClr val="000000"/>
                          </a:solidFill>
                          <a:effectLst/>
                          <a:latin typeface="Arial" panose="020B0604020202020204" pitchFamily="34" charset="0"/>
                          <a:cs typeface="Arial" panose="020B0604020202020204" pitchFamily="34" charset="0"/>
                        </a:rPr>
                        <a:t>351</a:t>
                      </a:r>
                      <a:r>
                        <a:rPr lang="pl-PL" sz="900" b="0" i="0" u="none" strike="noStrike" dirty="0">
                          <a:solidFill>
                            <a:srgbClr val="000000"/>
                          </a:solidFill>
                          <a:effectLst/>
                          <a:latin typeface="Arial" panose="020B0604020202020204" pitchFamily="34" charset="0"/>
                          <a:cs typeface="Arial" panose="020B0604020202020204" pitchFamily="34" charset="0"/>
                        </a:rPr>
                        <a:t>,</a:t>
                      </a:r>
                      <a:r>
                        <a:rPr lang="en-US" sz="900" b="0" i="0" u="none" strike="noStrike" dirty="0">
                          <a:solidFill>
                            <a:srgbClr val="000000"/>
                          </a:solidFill>
                          <a:effectLst/>
                          <a:latin typeface="Arial" panose="020B0604020202020204" pitchFamily="34" charset="0"/>
                          <a:cs typeface="Arial" panose="020B0604020202020204" pitchFamily="34" charset="0"/>
                        </a:rPr>
                        <a:t>047</a:t>
                      </a:r>
                    </a:p>
                  </a:txBody>
                  <a:tcPr marL="72000" marR="36000" marT="9525"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r" fontAlgn="b"/>
                      <a:r>
                        <a:rPr lang="en-US" sz="900" b="0" i="0" u="none" strike="noStrike" dirty="0">
                          <a:solidFill>
                            <a:srgbClr val="000000"/>
                          </a:solidFill>
                          <a:effectLst/>
                          <a:latin typeface="Arial" panose="020B0604020202020204" pitchFamily="34" charset="0"/>
                          <a:cs typeface="Arial" panose="020B0604020202020204" pitchFamily="34" charset="0"/>
                        </a:rPr>
                        <a:t>1</a:t>
                      </a:r>
                      <a:r>
                        <a:rPr lang="pl-PL" sz="900" b="0" i="0" u="none" strike="noStrike" dirty="0">
                          <a:solidFill>
                            <a:srgbClr val="000000"/>
                          </a:solidFill>
                          <a:effectLst/>
                          <a:latin typeface="Arial" panose="020B0604020202020204" pitchFamily="34" charset="0"/>
                          <a:cs typeface="Arial" panose="020B0604020202020204" pitchFamily="34" charset="0"/>
                        </a:rPr>
                        <a:t>,</a:t>
                      </a:r>
                      <a:r>
                        <a:rPr lang="en-US" sz="900" b="0" i="0" u="none" strike="noStrike" dirty="0">
                          <a:solidFill>
                            <a:srgbClr val="000000"/>
                          </a:solidFill>
                          <a:effectLst/>
                          <a:latin typeface="Arial" panose="020B0604020202020204" pitchFamily="34" charset="0"/>
                          <a:cs typeface="Arial" panose="020B0604020202020204" pitchFamily="34" charset="0"/>
                        </a:rPr>
                        <a:t>110</a:t>
                      </a:r>
                      <a:r>
                        <a:rPr lang="pl-PL" sz="900" b="0" i="0" u="none" strike="noStrike" dirty="0">
                          <a:solidFill>
                            <a:srgbClr val="000000"/>
                          </a:solidFill>
                          <a:effectLst/>
                          <a:latin typeface="Arial" panose="020B0604020202020204" pitchFamily="34" charset="0"/>
                          <a:cs typeface="Arial" panose="020B0604020202020204" pitchFamily="34" charset="0"/>
                        </a:rPr>
                        <a:t>,</a:t>
                      </a:r>
                      <a:r>
                        <a:rPr lang="en-US" sz="900" b="0" i="0" u="none" strike="noStrike" dirty="0">
                          <a:solidFill>
                            <a:srgbClr val="000000"/>
                          </a:solidFill>
                          <a:effectLst/>
                          <a:latin typeface="Arial" panose="020B0604020202020204" pitchFamily="34" charset="0"/>
                          <a:cs typeface="Arial" panose="020B0604020202020204" pitchFamily="34" charset="0"/>
                        </a:rPr>
                        <a:t>583</a:t>
                      </a:r>
                    </a:p>
                  </a:txBody>
                  <a:tcPr marL="72000" marR="36000" marT="9525"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r" fontAlgn="b"/>
                      <a:r>
                        <a:rPr lang="en-US" sz="900" b="0" i="0" u="none" strike="noStrike" dirty="0">
                          <a:solidFill>
                            <a:srgbClr val="000000"/>
                          </a:solidFill>
                          <a:effectLst/>
                          <a:latin typeface="Arial" panose="020B0604020202020204" pitchFamily="34" charset="0"/>
                          <a:cs typeface="Arial" panose="020B0604020202020204" pitchFamily="34" charset="0"/>
                        </a:rPr>
                        <a:t>1</a:t>
                      </a:r>
                      <a:r>
                        <a:rPr lang="pl-PL" sz="900" b="0" i="0" u="none" strike="noStrike" dirty="0">
                          <a:solidFill>
                            <a:srgbClr val="000000"/>
                          </a:solidFill>
                          <a:effectLst/>
                          <a:latin typeface="Arial" panose="020B0604020202020204" pitchFamily="34" charset="0"/>
                          <a:cs typeface="Arial" panose="020B0604020202020204" pitchFamily="34" charset="0"/>
                        </a:rPr>
                        <a:t>,</a:t>
                      </a:r>
                      <a:r>
                        <a:rPr lang="en-US" sz="900" b="0" i="0" u="none" strike="noStrike" dirty="0">
                          <a:solidFill>
                            <a:srgbClr val="000000"/>
                          </a:solidFill>
                          <a:effectLst/>
                          <a:latin typeface="Arial" panose="020B0604020202020204" pitchFamily="34" charset="0"/>
                          <a:cs typeface="Arial" panose="020B0604020202020204" pitchFamily="34" charset="0"/>
                        </a:rPr>
                        <a:t>132</a:t>
                      </a:r>
                      <a:r>
                        <a:rPr lang="pl-PL" sz="900" b="0" i="0" u="none" strike="noStrike" dirty="0">
                          <a:solidFill>
                            <a:srgbClr val="000000"/>
                          </a:solidFill>
                          <a:effectLst/>
                          <a:latin typeface="Arial" panose="020B0604020202020204" pitchFamily="34" charset="0"/>
                          <a:cs typeface="Arial" panose="020B0604020202020204" pitchFamily="34" charset="0"/>
                        </a:rPr>
                        <a:t>,</a:t>
                      </a:r>
                      <a:r>
                        <a:rPr lang="en-US" sz="900" b="0" i="0" u="none" strike="noStrike" dirty="0">
                          <a:solidFill>
                            <a:srgbClr val="000000"/>
                          </a:solidFill>
                          <a:effectLst/>
                          <a:latin typeface="Arial" panose="020B0604020202020204" pitchFamily="34" charset="0"/>
                          <a:cs typeface="Arial" panose="020B0604020202020204" pitchFamily="34" charset="0"/>
                        </a:rPr>
                        <a:t>962</a:t>
                      </a:r>
                    </a:p>
                  </a:txBody>
                  <a:tcPr marL="72000" marR="36000" marT="9525"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r" fontAlgn="b"/>
                      <a:r>
                        <a:rPr lang="en-US" sz="900" b="0" i="0" u="none" strike="noStrike" dirty="0">
                          <a:solidFill>
                            <a:srgbClr val="000000"/>
                          </a:solidFill>
                          <a:effectLst/>
                          <a:latin typeface="Arial" panose="020B0604020202020204" pitchFamily="34" charset="0"/>
                          <a:cs typeface="Arial" panose="020B0604020202020204" pitchFamily="34" charset="0"/>
                        </a:rPr>
                        <a:t>1</a:t>
                      </a:r>
                      <a:r>
                        <a:rPr lang="pl-PL" sz="900" b="0" i="0" u="none" strike="noStrike" dirty="0">
                          <a:solidFill>
                            <a:srgbClr val="000000"/>
                          </a:solidFill>
                          <a:effectLst/>
                          <a:latin typeface="Arial" panose="020B0604020202020204" pitchFamily="34" charset="0"/>
                          <a:cs typeface="Arial" panose="020B0604020202020204" pitchFamily="34" charset="0"/>
                        </a:rPr>
                        <a:t>,</a:t>
                      </a:r>
                      <a:r>
                        <a:rPr lang="en-US" sz="900" b="0" i="0" u="none" strike="noStrike" dirty="0">
                          <a:solidFill>
                            <a:srgbClr val="000000"/>
                          </a:solidFill>
                          <a:effectLst/>
                          <a:latin typeface="Arial" panose="020B0604020202020204" pitchFamily="34" charset="0"/>
                          <a:cs typeface="Arial" panose="020B0604020202020204" pitchFamily="34" charset="0"/>
                        </a:rPr>
                        <a:t>155</a:t>
                      </a:r>
                      <a:r>
                        <a:rPr lang="pl-PL" sz="900" b="0" i="0" u="none" strike="noStrike" dirty="0">
                          <a:solidFill>
                            <a:srgbClr val="000000"/>
                          </a:solidFill>
                          <a:effectLst/>
                          <a:latin typeface="Arial" panose="020B0604020202020204" pitchFamily="34" charset="0"/>
                          <a:cs typeface="Arial" panose="020B0604020202020204" pitchFamily="34" charset="0"/>
                        </a:rPr>
                        <a:t>,</a:t>
                      </a:r>
                      <a:r>
                        <a:rPr lang="en-US" sz="900" b="0" i="0" u="none" strike="noStrike" dirty="0">
                          <a:solidFill>
                            <a:srgbClr val="000000"/>
                          </a:solidFill>
                          <a:effectLst/>
                          <a:latin typeface="Arial" panose="020B0604020202020204" pitchFamily="34" charset="0"/>
                          <a:cs typeface="Arial" panose="020B0604020202020204" pitchFamily="34" charset="0"/>
                        </a:rPr>
                        <a:t>791</a:t>
                      </a:r>
                    </a:p>
                  </a:txBody>
                  <a:tcPr marL="72000" marR="36000" marT="9525"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r" fontAlgn="b"/>
                      <a:r>
                        <a:rPr lang="en-US" sz="900" b="0" i="0" u="none" strike="noStrike" dirty="0">
                          <a:solidFill>
                            <a:srgbClr val="000000"/>
                          </a:solidFill>
                          <a:effectLst/>
                          <a:latin typeface="Arial" panose="020B0604020202020204" pitchFamily="34" charset="0"/>
                          <a:cs typeface="Arial" panose="020B0604020202020204" pitchFamily="34" charset="0"/>
                        </a:rPr>
                        <a:t>1</a:t>
                      </a:r>
                      <a:r>
                        <a:rPr lang="pl-PL" sz="900" b="0" i="0" u="none" strike="noStrike" dirty="0">
                          <a:solidFill>
                            <a:srgbClr val="000000"/>
                          </a:solidFill>
                          <a:effectLst/>
                          <a:latin typeface="Arial" panose="020B0604020202020204" pitchFamily="34" charset="0"/>
                          <a:cs typeface="Arial" panose="020B0604020202020204" pitchFamily="34" charset="0"/>
                        </a:rPr>
                        <a:t>,</a:t>
                      </a:r>
                      <a:r>
                        <a:rPr lang="en-US" sz="900" b="0" i="0" u="none" strike="noStrike" dirty="0">
                          <a:solidFill>
                            <a:srgbClr val="000000"/>
                          </a:solidFill>
                          <a:effectLst/>
                          <a:latin typeface="Arial" panose="020B0604020202020204" pitchFamily="34" charset="0"/>
                          <a:cs typeface="Arial" panose="020B0604020202020204" pitchFamily="34" charset="0"/>
                        </a:rPr>
                        <a:t>179</a:t>
                      </a:r>
                      <a:r>
                        <a:rPr lang="pl-PL" sz="900" b="0" i="0" u="none" strike="noStrike" dirty="0">
                          <a:solidFill>
                            <a:srgbClr val="000000"/>
                          </a:solidFill>
                          <a:effectLst/>
                          <a:latin typeface="Arial" panose="020B0604020202020204" pitchFamily="34" charset="0"/>
                          <a:cs typeface="Arial" panose="020B0604020202020204" pitchFamily="34" charset="0"/>
                        </a:rPr>
                        <a:t>,</a:t>
                      </a:r>
                      <a:r>
                        <a:rPr lang="en-US" sz="900" b="0" i="0" u="none" strike="noStrike" dirty="0">
                          <a:solidFill>
                            <a:srgbClr val="000000"/>
                          </a:solidFill>
                          <a:effectLst/>
                          <a:latin typeface="Arial" panose="020B0604020202020204" pitchFamily="34" charset="0"/>
                          <a:cs typeface="Arial" panose="020B0604020202020204" pitchFamily="34" charset="0"/>
                        </a:rPr>
                        <a:t>081</a:t>
                      </a:r>
                    </a:p>
                  </a:txBody>
                  <a:tcPr marL="72000" marR="36000" marT="9525"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r" fontAlgn="b"/>
                      <a:r>
                        <a:rPr lang="en-US" sz="900" b="0" i="0" u="none" strike="noStrike" dirty="0">
                          <a:solidFill>
                            <a:srgbClr val="000000"/>
                          </a:solidFill>
                          <a:effectLst/>
                          <a:latin typeface="Arial" panose="020B0604020202020204" pitchFamily="34" charset="0"/>
                          <a:cs typeface="Arial" panose="020B0604020202020204" pitchFamily="34" charset="0"/>
                        </a:rPr>
                        <a:t>1</a:t>
                      </a:r>
                      <a:r>
                        <a:rPr lang="pl-PL" sz="900" b="0" i="0" u="none" strike="noStrike" dirty="0">
                          <a:solidFill>
                            <a:srgbClr val="000000"/>
                          </a:solidFill>
                          <a:effectLst/>
                          <a:latin typeface="Arial" panose="020B0604020202020204" pitchFamily="34" charset="0"/>
                          <a:cs typeface="Arial" panose="020B0604020202020204" pitchFamily="34" charset="0"/>
                        </a:rPr>
                        <a:t>,</a:t>
                      </a:r>
                      <a:r>
                        <a:rPr lang="en-US" sz="900" b="0" i="0" u="none" strike="noStrike" dirty="0">
                          <a:solidFill>
                            <a:srgbClr val="000000"/>
                          </a:solidFill>
                          <a:effectLst/>
                          <a:latin typeface="Arial" panose="020B0604020202020204" pitchFamily="34" charset="0"/>
                          <a:cs typeface="Arial" panose="020B0604020202020204" pitchFamily="34" charset="0"/>
                        </a:rPr>
                        <a:t>157</a:t>
                      </a:r>
                      <a:r>
                        <a:rPr lang="pl-PL" sz="900" b="0" i="0" u="none" strike="noStrike" dirty="0">
                          <a:solidFill>
                            <a:srgbClr val="000000"/>
                          </a:solidFill>
                          <a:effectLst/>
                          <a:latin typeface="Arial" panose="020B0604020202020204" pitchFamily="34" charset="0"/>
                          <a:cs typeface="Arial" panose="020B0604020202020204" pitchFamily="34" charset="0"/>
                        </a:rPr>
                        <a:t>,</a:t>
                      </a:r>
                      <a:r>
                        <a:rPr lang="en-US" sz="900" b="0" i="0" u="none" strike="noStrike" dirty="0">
                          <a:solidFill>
                            <a:srgbClr val="000000"/>
                          </a:solidFill>
                          <a:effectLst/>
                          <a:latin typeface="Arial" panose="020B0604020202020204" pitchFamily="34" charset="0"/>
                          <a:cs typeface="Arial" panose="020B0604020202020204" pitchFamily="34" charset="0"/>
                        </a:rPr>
                        <a:t>014</a:t>
                      </a:r>
                    </a:p>
                  </a:txBody>
                  <a:tcPr marL="72000" marR="36000" marT="9525"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r" fontAlgn="b"/>
                      <a:r>
                        <a:rPr lang="en-US" sz="900" b="0" i="0" u="none" strike="noStrike" dirty="0">
                          <a:solidFill>
                            <a:srgbClr val="000000"/>
                          </a:solidFill>
                          <a:effectLst/>
                          <a:latin typeface="Arial" panose="020B0604020202020204" pitchFamily="34" charset="0"/>
                          <a:cs typeface="Arial" panose="020B0604020202020204" pitchFamily="34" charset="0"/>
                        </a:rPr>
                        <a:t>1</a:t>
                      </a:r>
                      <a:r>
                        <a:rPr lang="pl-PL" sz="900" b="0" i="0" u="none" strike="noStrike" dirty="0">
                          <a:solidFill>
                            <a:srgbClr val="000000"/>
                          </a:solidFill>
                          <a:effectLst/>
                          <a:latin typeface="Arial" panose="020B0604020202020204" pitchFamily="34" charset="0"/>
                          <a:cs typeface="Arial" panose="020B0604020202020204" pitchFamily="34" charset="0"/>
                        </a:rPr>
                        <a:t>,</a:t>
                      </a:r>
                      <a:r>
                        <a:rPr lang="en-US" sz="900" b="0" i="0" u="none" strike="noStrike" dirty="0">
                          <a:solidFill>
                            <a:srgbClr val="000000"/>
                          </a:solidFill>
                          <a:effectLst/>
                          <a:latin typeface="Arial" panose="020B0604020202020204" pitchFamily="34" charset="0"/>
                          <a:cs typeface="Arial" panose="020B0604020202020204" pitchFamily="34" charset="0"/>
                        </a:rPr>
                        <a:t>041</a:t>
                      </a:r>
                      <a:r>
                        <a:rPr lang="pl-PL" sz="900" b="0" i="0" u="none" strike="noStrike" dirty="0">
                          <a:solidFill>
                            <a:srgbClr val="000000"/>
                          </a:solidFill>
                          <a:effectLst/>
                          <a:latin typeface="Arial" panose="020B0604020202020204" pitchFamily="34" charset="0"/>
                          <a:cs typeface="Arial" panose="020B0604020202020204" pitchFamily="34" charset="0"/>
                        </a:rPr>
                        <a:t>,</a:t>
                      </a:r>
                      <a:r>
                        <a:rPr lang="en-US" sz="900" b="0" i="0" u="none" strike="noStrike" dirty="0">
                          <a:solidFill>
                            <a:srgbClr val="000000"/>
                          </a:solidFill>
                          <a:effectLst/>
                          <a:latin typeface="Arial" panose="020B0604020202020204" pitchFamily="34" charset="0"/>
                          <a:cs typeface="Arial" panose="020B0604020202020204" pitchFamily="34" charset="0"/>
                        </a:rPr>
                        <a:t>469</a:t>
                      </a:r>
                    </a:p>
                  </a:txBody>
                  <a:tcPr marL="72000" marR="36000" marT="9525"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r" fontAlgn="b"/>
                      <a:r>
                        <a:rPr lang="en-US" sz="900" b="0" i="0" u="none" strike="noStrike" dirty="0">
                          <a:solidFill>
                            <a:srgbClr val="000000"/>
                          </a:solidFill>
                          <a:effectLst/>
                          <a:latin typeface="Arial" panose="020B0604020202020204" pitchFamily="34" charset="0"/>
                          <a:cs typeface="Arial" panose="020B0604020202020204" pitchFamily="34" charset="0"/>
                        </a:rPr>
                        <a:t>1</a:t>
                      </a:r>
                      <a:r>
                        <a:rPr lang="pl-PL" sz="900" b="0" i="0" u="none" strike="noStrike" dirty="0">
                          <a:solidFill>
                            <a:srgbClr val="000000"/>
                          </a:solidFill>
                          <a:effectLst/>
                          <a:latin typeface="Arial" panose="020B0604020202020204" pitchFamily="34" charset="0"/>
                          <a:cs typeface="Arial" panose="020B0604020202020204" pitchFamily="34" charset="0"/>
                        </a:rPr>
                        <a:t>,</a:t>
                      </a:r>
                      <a:r>
                        <a:rPr lang="en-US" sz="900" b="0" i="0" u="none" strike="noStrike" dirty="0">
                          <a:solidFill>
                            <a:srgbClr val="000000"/>
                          </a:solidFill>
                          <a:effectLst/>
                          <a:latin typeface="Arial" panose="020B0604020202020204" pitchFamily="34" charset="0"/>
                          <a:cs typeface="Arial" panose="020B0604020202020204" pitchFamily="34" charset="0"/>
                        </a:rPr>
                        <a:t>062</a:t>
                      </a:r>
                      <a:r>
                        <a:rPr lang="pl-PL" sz="900" b="0" i="0" u="none" strike="noStrike" dirty="0">
                          <a:solidFill>
                            <a:srgbClr val="000000"/>
                          </a:solidFill>
                          <a:effectLst/>
                          <a:latin typeface="Arial" panose="020B0604020202020204" pitchFamily="34" charset="0"/>
                          <a:cs typeface="Arial" panose="020B0604020202020204" pitchFamily="34" charset="0"/>
                        </a:rPr>
                        <a:t>,</a:t>
                      </a:r>
                      <a:r>
                        <a:rPr lang="en-US" sz="900" b="0" i="0" u="none" strike="noStrike" dirty="0">
                          <a:solidFill>
                            <a:srgbClr val="000000"/>
                          </a:solidFill>
                          <a:effectLst/>
                          <a:latin typeface="Arial" panose="020B0604020202020204" pitchFamily="34" charset="0"/>
                          <a:cs typeface="Arial" panose="020B0604020202020204" pitchFamily="34" charset="0"/>
                        </a:rPr>
                        <a:t>455</a:t>
                      </a:r>
                    </a:p>
                  </a:txBody>
                  <a:tcPr marL="72000" marR="36000" marT="9525"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r" fontAlgn="b"/>
                      <a:r>
                        <a:rPr lang="en-US" sz="900" b="0" i="0" u="none" strike="noStrike" dirty="0">
                          <a:solidFill>
                            <a:srgbClr val="000000"/>
                          </a:solidFill>
                          <a:effectLst/>
                          <a:latin typeface="Arial" panose="020B0604020202020204" pitchFamily="34" charset="0"/>
                          <a:cs typeface="Arial" panose="020B0604020202020204" pitchFamily="34" charset="0"/>
                        </a:rPr>
                        <a:t>1</a:t>
                      </a:r>
                      <a:r>
                        <a:rPr lang="pl-PL" sz="900" b="0" i="0" u="none" strike="noStrike" dirty="0">
                          <a:solidFill>
                            <a:srgbClr val="000000"/>
                          </a:solidFill>
                          <a:effectLst/>
                          <a:latin typeface="Arial" panose="020B0604020202020204" pitchFamily="34" charset="0"/>
                          <a:cs typeface="Arial" panose="020B0604020202020204" pitchFamily="34" charset="0"/>
                        </a:rPr>
                        <a:t>,</a:t>
                      </a:r>
                      <a:r>
                        <a:rPr lang="en-US" sz="900" b="0" i="0" u="none" strike="noStrike" dirty="0">
                          <a:solidFill>
                            <a:srgbClr val="000000"/>
                          </a:solidFill>
                          <a:effectLst/>
                          <a:latin typeface="Arial" panose="020B0604020202020204" pitchFamily="34" charset="0"/>
                          <a:cs typeface="Arial" panose="020B0604020202020204" pitchFamily="34" charset="0"/>
                        </a:rPr>
                        <a:t>105</a:t>
                      </a:r>
                      <a:r>
                        <a:rPr lang="pl-PL" sz="900" b="0" i="0" u="none" strike="noStrike" dirty="0">
                          <a:solidFill>
                            <a:srgbClr val="000000"/>
                          </a:solidFill>
                          <a:effectLst/>
                          <a:latin typeface="Arial" panose="020B0604020202020204" pitchFamily="34" charset="0"/>
                          <a:cs typeface="Arial" panose="020B0604020202020204" pitchFamily="34" charset="0"/>
                        </a:rPr>
                        <a:t>,</a:t>
                      </a:r>
                      <a:r>
                        <a:rPr lang="en-US" sz="900" b="0" i="0" u="none" strike="noStrike" dirty="0">
                          <a:solidFill>
                            <a:srgbClr val="000000"/>
                          </a:solidFill>
                          <a:effectLst/>
                          <a:latin typeface="Arial" panose="020B0604020202020204" pitchFamily="34" charset="0"/>
                          <a:cs typeface="Arial" panose="020B0604020202020204" pitchFamily="34" charset="0"/>
                        </a:rPr>
                        <a:t>166</a:t>
                      </a:r>
                    </a:p>
                  </a:txBody>
                  <a:tcPr marL="72000" marR="36000" marT="9525"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0003"/>
                  </a:ext>
                </a:extLst>
              </a:tr>
              <a:tr h="259735">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l" fontAlgn="b"/>
                      <a:r>
                        <a:rPr lang="en-US" sz="900" b="1" i="0" u="none" strike="noStrike" noProof="0" dirty="0">
                          <a:solidFill>
                            <a:schemeClr val="tx1"/>
                          </a:solidFill>
                          <a:effectLst/>
                          <a:latin typeface="Arial" panose="020B0604020202020204" pitchFamily="34" charset="0"/>
                          <a:cs typeface="Arial" panose="020B0604020202020204" pitchFamily="34" charset="0"/>
                        </a:rPr>
                        <a:t>Discounted cash flow</a:t>
                      </a:r>
                    </a:p>
                    <a:p>
                      <a:pPr algn="l" fontAlgn="b"/>
                      <a:r>
                        <a:rPr lang="en-US" sz="900" b="1" i="0" u="none" strike="noStrike" noProof="0" dirty="0">
                          <a:solidFill>
                            <a:schemeClr val="tx1"/>
                          </a:solidFill>
                          <a:effectLst/>
                          <a:latin typeface="Arial" panose="020B0604020202020204" pitchFamily="34" charset="0"/>
                          <a:cs typeface="Arial" panose="020B0604020202020204" pitchFamily="34" charset="0"/>
                        </a:rPr>
                        <a:t>(discount rate </a:t>
                      </a:r>
                      <a:r>
                        <a:rPr lang="pl-PL" sz="900" b="1" i="0" u="none" strike="noStrike" noProof="0" dirty="0">
                          <a:solidFill>
                            <a:schemeClr val="tx1"/>
                          </a:solidFill>
                          <a:effectLst/>
                          <a:latin typeface="Arial" panose="020B0604020202020204" pitchFamily="34" charset="0"/>
                          <a:cs typeface="Arial" panose="020B0604020202020204" pitchFamily="34" charset="0"/>
                        </a:rPr>
                        <a:t>6.2</a:t>
                      </a:r>
                      <a:r>
                        <a:rPr lang="en-US" sz="900" b="1" i="0" u="none" strike="noStrike" noProof="0" dirty="0">
                          <a:solidFill>
                            <a:schemeClr val="tx1"/>
                          </a:solidFill>
                          <a:effectLst/>
                          <a:latin typeface="Arial" panose="020B0604020202020204" pitchFamily="34" charset="0"/>
                          <a:cs typeface="Arial" panose="020B0604020202020204" pitchFamily="34" charset="0"/>
                        </a:rPr>
                        <a:t>%)</a:t>
                      </a:r>
                    </a:p>
                  </a:txBody>
                  <a:tcPr marL="72000" marR="36000" marT="2856"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75000"/>
                      </a:sysClr>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marL="0" algn="r" defTabSz="914400" rtl="0" eaLnBrk="1" fontAlgn="b" latinLnBrk="0" hangingPunct="1"/>
                      <a:r>
                        <a:rPr lang="en-US" sz="900" b="0" i="0" u="none" strike="noStrike" kern="1200" dirty="0">
                          <a:solidFill>
                            <a:srgbClr val="000000"/>
                          </a:solidFill>
                          <a:effectLst/>
                          <a:latin typeface="Arial" panose="020B0604020202020204" pitchFamily="34" charset="0"/>
                          <a:ea typeface="+mn-ea"/>
                          <a:cs typeface="Arial" panose="020B0604020202020204" pitchFamily="34" charset="0"/>
                        </a:rPr>
                        <a:t>-56</a:t>
                      </a:r>
                      <a:r>
                        <a:rPr lang="pl-PL" sz="900" b="0" i="0" u="none" strike="noStrike" kern="1200" dirty="0">
                          <a:solidFill>
                            <a:srgbClr val="000000"/>
                          </a:solidFill>
                          <a:effectLst/>
                          <a:latin typeface="Arial" panose="020B0604020202020204" pitchFamily="34" charset="0"/>
                          <a:ea typeface="+mn-ea"/>
                          <a:cs typeface="Arial" panose="020B0604020202020204" pitchFamily="34" charset="0"/>
                        </a:rPr>
                        <a:t>,</a:t>
                      </a:r>
                      <a:r>
                        <a:rPr lang="en-US" sz="900" b="0" i="0" u="none" strike="noStrike" kern="1200" dirty="0">
                          <a:solidFill>
                            <a:srgbClr val="000000"/>
                          </a:solidFill>
                          <a:effectLst/>
                          <a:latin typeface="Arial" panose="020B0604020202020204" pitchFamily="34" charset="0"/>
                          <a:ea typeface="+mn-ea"/>
                          <a:cs typeface="Arial" panose="020B0604020202020204" pitchFamily="34" charset="0"/>
                        </a:rPr>
                        <a:t>250</a:t>
                      </a:r>
                    </a:p>
                  </a:txBody>
                  <a:tcPr marL="72000" marR="36000" marT="9525"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marL="0" algn="r" defTabSz="914400" rtl="0" eaLnBrk="1" fontAlgn="b" latinLnBrk="0" hangingPunct="1"/>
                      <a:r>
                        <a:rPr lang="pl-PL" sz="900" b="0" i="0" u="none" strike="noStrike" kern="1200" dirty="0">
                          <a:solidFill>
                            <a:srgbClr val="000000"/>
                          </a:solidFill>
                          <a:effectLst/>
                          <a:latin typeface="Arial" panose="020B0604020202020204" pitchFamily="34" charset="0"/>
                          <a:ea typeface="+mn-ea"/>
                          <a:cs typeface="Arial" panose="020B0604020202020204" pitchFamily="34" charset="0"/>
                        </a:rPr>
                        <a:t>-2,985,588</a:t>
                      </a:r>
                    </a:p>
                  </a:txBody>
                  <a:tcPr marL="72000" marR="36000" marT="6350"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marL="0" algn="r" defTabSz="914400" rtl="0" eaLnBrk="1" fontAlgn="b" latinLnBrk="0" hangingPunct="1"/>
                      <a:r>
                        <a:rPr lang="pl-PL" sz="900" b="0" i="0" u="none" strike="noStrike" kern="1200" dirty="0">
                          <a:solidFill>
                            <a:srgbClr val="000000"/>
                          </a:solidFill>
                          <a:effectLst/>
                          <a:latin typeface="Arial" panose="020B0604020202020204" pitchFamily="34" charset="0"/>
                          <a:ea typeface="+mn-ea"/>
                          <a:cs typeface="Arial" panose="020B0604020202020204" pitchFamily="34" charset="0"/>
                        </a:rPr>
                        <a:t>-2,084,550</a:t>
                      </a:r>
                    </a:p>
                  </a:txBody>
                  <a:tcPr marL="72000" marR="36000" marT="6350"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marL="0" algn="r" defTabSz="914400" rtl="0" eaLnBrk="1" fontAlgn="b" latinLnBrk="0" hangingPunct="1"/>
                      <a:r>
                        <a:rPr lang="pl-PL" sz="900" b="0" i="0" u="none" strike="noStrike" kern="1200" dirty="0">
                          <a:solidFill>
                            <a:srgbClr val="000000"/>
                          </a:solidFill>
                          <a:effectLst/>
                          <a:latin typeface="Arial" panose="020B0604020202020204" pitchFamily="34" charset="0"/>
                          <a:ea typeface="+mn-ea"/>
                          <a:cs typeface="Arial" panose="020B0604020202020204" pitchFamily="34" charset="0"/>
                        </a:rPr>
                        <a:t>927,209</a:t>
                      </a:r>
                    </a:p>
                  </a:txBody>
                  <a:tcPr marL="72000" marR="36000" marT="6350"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marL="0" algn="r" defTabSz="914400" rtl="0" eaLnBrk="1" fontAlgn="b" latinLnBrk="0" hangingPunct="1"/>
                      <a:r>
                        <a:rPr lang="pl-PL" sz="900" b="0" i="0" u="none" strike="noStrike" kern="1200" dirty="0">
                          <a:solidFill>
                            <a:srgbClr val="000000"/>
                          </a:solidFill>
                          <a:effectLst/>
                          <a:latin typeface="Arial" panose="020B0604020202020204" pitchFamily="34" charset="0"/>
                          <a:ea typeface="+mn-ea"/>
                          <a:cs typeface="Arial" panose="020B0604020202020204" pitchFamily="34" charset="0"/>
                        </a:rPr>
                        <a:t>890,671</a:t>
                      </a:r>
                    </a:p>
                  </a:txBody>
                  <a:tcPr marL="72000" marR="36000" marT="6350"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marL="0" algn="r" defTabSz="914400" rtl="0" eaLnBrk="1" fontAlgn="b" latinLnBrk="0" hangingPunct="1"/>
                      <a:r>
                        <a:rPr lang="pl-PL" sz="900" b="0" i="0" u="none" strike="noStrike" kern="1200" dirty="0">
                          <a:solidFill>
                            <a:srgbClr val="000000"/>
                          </a:solidFill>
                          <a:effectLst/>
                          <a:latin typeface="Arial" panose="020B0604020202020204" pitchFamily="34" charset="0"/>
                          <a:ea typeface="+mn-ea"/>
                          <a:cs typeface="Arial" panose="020B0604020202020204" pitchFamily="34" charset="0"/>
                        </a:rPr>
                        <a:t>855,572</a:t>
                      </a:r>
                    </a:p>
                  </a:txBody>
                  <a:tcPr marL="72000" marR="36000" marT="6350"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marL="0" algn="r" defTabSz="914400" rtl="0" eaLnBrk="1" fontAlgn="b" latinLnBrk="0" hangingPunct="1"/>
                      <a:r>
                        <a:rPr lang="pl-PL" sz="900" b="0" i="0" u="none" strike="noStrike" kern="1200" dirty="0">
                          <a:solidFill>
                            <a:srgbClr val="000000"/>
                          </a:solidFill>
                          <a:effectLst/>
                          <a:latin typeface="Arial" panose="020B0604020202020204" pitchFamily="34" charset="0"/>
                          <a:ea typeface="+mn-ea"/>
                          <a:cs typeface="Arial" panose="020B0604020202020204" pitchFamily="34" charset="0"/>
                        </a:rPr>
                        <a:t>821,858</a:t>
                      </a:r>
                    </a:p>
                  </a:txBody>
                  <a:tcPr marL="72000" marR="36000" marT="6350"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marL="0" algn="r" defTabSz="914400" rtl="0" eaLnBrk="1" fontAlgn="b" latinLnBrk="0" hangingPunct="1"/>
                      <a:r>
                        <a:rPr lang="pl-PL" sz="900" b="0" i="0" u="none" strike="noStrike" kern="1200" dirty="0">
                          <a:solidFill>
                            <a:srgbClr val="000000"/>
                          </a:solidFill>
                          <a:effectLst/>
                          <a:latin typeface="Arial" panose="020B0604020202020204" pitchFamily="34" charset="0"/>
                          <a:ea typeface="+mn-ea"/>
                          <a:cs typeface="Arial" panose="020B0604020202020204" pitchFamily="34" charset="0"/>
                        </a:rPr>
                        <a:t>759,394</a:t>
                      </a:r>
                    </a:p>
                  </a:txBody>
                  <a:tcPr marL="72000" marR="36000" marT="6350"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marL="0" algn="r" defTabSz="914400" rtl="0" eaLnBrk="1" fontAlgn="b" latinLnBrk="0" hangingPunct="1"/>
                      <a:r>
                        <a:rPr lang="pl-PL" sz="900" b="0" i="0" u="none" strike="noStrike" kern="1200" dirty="0">
                          <a:solidFill>
                            <a:srgbClr val="000000"/>
                          </a:solidFill>
                          <a:effectLst/>
                          <a:latin typeface="Arial" panose="020B0604020202020204" pitchFamily="34" charset="0"/>
                          <a:ea typeface="+mn-ea"/>
                          <a:cs typeface="Arial" panose="020B0604020202020204" pitchFamily="34" charset="0"/>
                        </a:rPr>
                        <a:t>643,651</a:t>
                      </a:r>
                    </a:p>
                  </a:txBody>
                  <a:tcPr marL="72000" marR="36000" marT="6350"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marL="0" algn="r" defTabSz="914400" rtl="0" eaLnBrk="1" fontAlgn="b" latinLnBrk="0" hangingPunct="1"/>
                      <a:r>
                        <a:rPr lang="pl-PL" sz="900" b="0" i="0" u="none" strike="noStrike" kern="1200" dirty="0">
                          <a:solidFill>
                            <a:srgbClr val="000000"/>
                          </a:solidFill>
                          <a:effectLst/>
                          <a:latin typeface="Arial" panose="020B0604020202020204" pitchFamily="34" charset="0"/>
                          <a:ea typeface="+mn-ea"/>
                          <a:cs typeface="Arial" panose="020B0604020202020204" pitchFamily="34" charset="0"/>
                        </a:rPr>
                        <a:t>618,287</a:t>
                      </a:r>
                    </a:p>
                  </a:txBody>
                  <a:tcPr marL="72000" marR="36000" marT="6350"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marL="0" algn="r" defTabSz="914400" rtl="0" eaLnBrk="1" fontAlgn="b" latinLnBrk="0" hangingPunct="1"/>
                      <a:r>
                        <a:rPr lang="pl-PL" sz="900" b="0" i="0" u="none" strike="noStrike" kern="1200" dirty="0">
                          <a:solidFill>
                            <a:srgbClr val="000000"/>
                          </a:solidFill>
                          <a:effectLst/>
                          <a:latin typeface="Arial" panose="020B0604020202020204" pitchFamily="34" charset="0"/>
                          <a:ea typeface="+mn-ea"/>
                          <a:cs typeface="Arial" panose="020B0604020202020204" pitchFamily="34" charset="0"/>
                        </a:rPr>
                        <a:t>605,595</a:t>
                      </a:r>
                    </a:p>
                  </a:txBody>
                  <a:tcPr marL="72000" marR="36000" marT="6350"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0004"/>
                  </a:ext>
                </a:extLst>
              </a:tr>
              <a:tr h="236144">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l" fontAlgn="b"/>
                      <a:r>
                        <a:rPr lang="en-US" sz="900" b="1" i="0" u="none" strike="noStrike" noProof="0" dirty="0">
                          <a:solidFill>
                            <a:schemeClr val="bg1"/>
                          </a:solidFill>
                          <a:effectLst/>
                          <a:latin typeface="Arial" panose="020B0604020202020204" pitchFamily="34" charset="0"/>
                          <a:cs typeface="Arial" panose="020B0604020202020204" pitchFamily="34" charset="0"/>
                        </a:rPr>
                        <a:t>NPV</a:t>
                      </a:r>
                    </a:p>
                  </a:txBody>
                  <a:tcPr marL="72000" marR="36000" marT="2856"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rgbClr val="0070C0"/>
                    </a:solidFill>
                  </a:tcPr>
                </a:tc>
                <a:tc gridSpan="11">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l" fontAlgn="b"/>
                      <a:r>
                        <a:rPr lang="pl-PL" sz="900" b="1" i="0" u="none" strike="noStrike" dirty="0">
                          <a:solidFill>
                            <a:srgbClr val="000000"/>
                          </a:solidFill>
                          <a:effectLst/>
                          <a:latin typeface="Arial" panose="020B0604020202020204" pitchFamily="34" charset="0"/>
                          <a:cs typeface="Arial" panose="020B0604020202020204" pitchFamily="34" charset="0"/>
                        </a:rPr>
                        <a:t>    995 848</a:t>
                      </a:r>
                      <a:endParaRPr lang="en-US" sz="900" b="1" i="0" u="none" strike="noStrike" dirty="0">
                        <a:solidFill>
                          <a:srgbClr val="000000"/>
                        </a:solidFill>
                        <a:effectLst/>
                        <a:latin typeface="Arial" panose="020B0604020202020204" pitchFamily="34" charset="0"/>
                        <a:cs typeface="Arial" panose="020B0604020202020204" pitchFamily="34" charset="0"/>
                      </a:endParaRPr>
                    </a:p>
                  </a:txBody>
                  <a:tcPr marL="72000" marR="36000" marT="9525"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hMerge="1">
                  <a:txBody>
                    <a:bodyPr/>
                    <a:lstStyle/>
                    <a:p>
                      <a:endParaRPr lang="en-US" dirty="0"/>
                    </a:p>
                  </a:txBody>
                  <a:tcPr marL="9525" marR="9525" marT="9525" marB="0" anchor="b"/>
                </a:tc>
                <a:tc hMerge="1">
                  <a:txBody>
                    <a:bodyPr/>
                    <a:lstStyle/>
                    <a:p>
                      <a:endParaRPr lang="en-US" dirty="0"/>
                    </a:p>
                  </a:txBody>
                  <a:tcPr marL="9525" marR="9525" marT="9525" marB="0" anchor="b"/>
                </a:tc>
                <a:tc hMerge="1">
                  <a:txBody>
                    <a:bodyPr/>
                    <a:lstStyle/>
                    <a:p>
                      <a:endParaRPr lang="en-US" dirty="0"/>
                    </a:p>
                  </a:txBody>
                  <a:tcPr marL="9525" marR="9525" marT="9525" marB="0" anchor="b"/>
                </a:tc>
                <a:tc hMerge="1">
                  <a:txBody>
                    <a:bodyPr/>
                    <a:lstStyle/>
                    <a:p>
                      <a:endParaRPr lang="en-US" dirty="0"/>
                    </a:p>
                  </a:txBody>
                  <a:tcPr marL="9525" marR="9525" marT="9525" marB="0" anchor="b"/>
                </a:tc>
                <a:tc hMerge="1">
                  <a:txBody>
                    <a:bodyPr/>
                    <a:lstStyle/>
                    <a:p>
                      <a:endParaRPr lang="en-US" dirty="0"/>
                    </a:p>
                  </a:txBody>
                  <a:tcPr marL="9525" marR="9525" marT="9525" marB="0" anchor="b"/>
                </a:tc>
                <a:tc hMerge="1">
                  <a:txBody>
                    <a:bodyPr/>
                    <a:lstStyle/>
                    <a:p>
                      <a:endParaRPr lang="en-US" dirty="0"/>
                    </a:p>
                  </a:txBody>
                  <a:tcPr marL="9525" marR="9525" marT="9525" marB="0" anchor="b"/>
                </a:tc>
                <a:tc hMerge="1">
                  <a:txBody>
                    <a:bodyPr/>
                    <a:lstStyle/>
                    <a:p>
                      <a:endParaRPr lang="en-US" dirty="0"/>
                    </a:p>
                  </a:txBody>
                  <a:tcPr marL="9525" marR="9525" marT="9525" marB="0" anchor="b"/>
                </a:tc>
                <a:tc hMerge="1">
                  <a:txBody>
                    <a:bodyPr/>
                    <a:lstStyle/>
                    <a:p>
                      <a:endParaRPr lang="en-US" dirty="0"/>
                    </a:p>
                  </a:txBody>
                  <a:tcPr marL="9525" marR="9525" marT="9525" marB="0" anchor="b"/>
                </a:tc>
                <a:tc hMerge="1">
                  <a:txBody>
                    <a:bodyPr/>
                    <a:lstStyle/>
                    <a:p>
                      <a:endParaRPr lang="en-US" dirty="0"/>
                    </a:p>
                  </a:txBody>
                  <a:tcPr marL="9525" marR="9525" marT="9525" marB="0" anchor="b"/>
                </a:tc>
                <a:tc hMerge="1">
                  <a:txBody>
                    <a:bodyPr/>
                    <a:lstStyle/>
                    <a:p>
                      <a:pPr algn="r" fontAlgn="b"/>
                      <a:endParaRPr lang="en-US" sz="1100" b="0" i="0" u="none" strike="noStrike" dirty="0">
                        <a:solidFill>
                          <a:srgbClr val="000000"/>
                        </a:solidFill>
                        <a:effectLst/>
                        <a:latin typeface="Calibri"/>
                      </a:endParaRPr>
                    </a:p>
                  </a:txBody>
                  <a:tcPr marL="9525" marR="9525" marT="9525" marB="0" anchor="b"/>
                </a:tc>
                <a:extLst>
                  <a:ext uri="{0D108BD9-81ED-4DB2-BD59-A6C34878D82A}">
                    <a16:rowId xmlns:a16="http://schemas.microsoft.com/office/drawing/2014/main" val="10005"/>
                  </a:ext>
                </a:extLst>
              </a:tr>
              <a:tr h="236144">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l" fontAlgn="b"/>
                      <a:r>
                        <a:rPr lang="pl-PL" sz="900" b="1" i="0" u="none" strike="noStrike" noProof="0" dirty="0">
                          <a:solidFill>
                            <a:schemeClr val="bg1"/>
                          </a:solidFill>
                          <a:effectLst/>
                          <a:latin typeface="Arial" panose="020B0604020202020204" pitchFamily="34" charset="0"/>
                          <a:cs typeface="Arial" panose="020B0604020202020204" pitchFamily="34" charset="0"/>
                        </a:rPr>
                        <a:t>IRR</a:t>
                      </a:r>
                      <a:endParaRPr lang="en-US" sz="900" b="1" i="0" u="none" strike="noStrike" noProof="0" dirty="0">
                        <a:solidFill>
                          <a:schemeClr val="bg1"/>
                        </a:solidFill>
                        <a:effectLst/>
                        <a:latin typeface="Arial" panose="020B0604020202020204" pitchFamily="34" charset="0"/>
                        <a:cs typeface="Arial" panose="020B0604020202020204" pitchFamily="34" charset="0"/>
                      </a:endParaRPr>
                    </a:p>
                  </a:txBody>
                  <a:tcPr marL="72000" marR="36000" marT="2856"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rgbClr val="0070C0"/>
                    </a:solidFill>
                  </a:tcPr>
                </a:tc>
                <a:tc gridSpan="11">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l" fontAlgn="b"/>
                      <a:r>
                        <a:rPr lang="pl-PL" sz="900" b="1" i="0" u="none" strike="noStrike" dirty="0">
                          <a:solidFill>
                            <a:srgbClr val="000000"/>
                          </a:solidFill>
                          <a:effectLst/>
                          <a:latin typeface="Arial" panose="020B0604020202020204" pitchFamily="34" charset="0"/>
                          <a:cs typeface="Arial" panose="020B0604020202020204" pitchFamily="34" charset="0"/>
                        </a:rPr>
                        <a:t>        10.3%</a:t>
                      </a:r>
                      <a:endParaRPr lang="en-US" sz="900" b="1" i="0" u="none" strike="noStrike" dirty="0">
                        <a:solidFill>
                          <a:srgbClr val="000000"/>
                        </a:solidFill>
                        <a:effectLst/>
                        <a:latin typeface="Arial" panose="020B0604020202020204" pitchFamily="34" charset="0"/>
                        <a:cs typeface="Arial" panose="020B0604020202020204" pitchFamily="34" charset="0"/>
                      </a:endParaRPr>
                    </a:p>
                  </a:txBody>
                  <a:tcPr marL="72000" marR="36000" marT="9525"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2818589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C77C6C3F-668B-4AF5-BFA9-0F657EB068D6}" type="slidenum">
              <a:rPr lang="pl-PL" smtClean="0"/>
              <a:pPr/>
              <a:t>60</a:t>
            </a:fld>
            <a:endParaRPr lang="pl-PL" dirty="0"/>
          </a:p>
        </p:txBody>
      </p:sp>
      <p:sp>
        <p:nvSpPr>
          <p:cNvPr id="6" name="Rectangle 5">
            <a:extLst>
              <a:ext uri="{FF2B5EF4-FFF2-40B4-BE49-F238E27FC236}">
                <a16:creationId xmlns:a16="http://schemas.microsoft.com/office/drawing/2014/main" id="{383E1335-119D-4914-8DF2-438EEAD7D3A2}"/>
              </a:ext>
            </a:extLst>
          </p:cNvPr>
          <p:cNvSpPr/>
          <p:nvPr/>
        </p:nvSpPr>
        <p:spPr>
          <a:xfrm>
            <a:off x="0" y="0"/>
            <a:ext cx="409221" cy="228600"/>
          </a:xfrm>
          <a:prstGeom prst="rect">
            <a:avLst/>
          </a:prstGeom>
          <a:solidFill>
            <a:schemeClr val="accent6"/>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GB" b="1" dirty="0">
                <a:solidFill>
                  <a:prstClr val="white"/>
                </a:solidFill>
                <a:latin typeface="Calibri" panose="020F0502020204030204"/>
              </a:rPr>
              <a:t>7</a:t>
            </a:r>
          </a:p>
        </p:txBody>
      </p:sp>
      <p:sp>
        <p:nvSpPr>
          <p:cNvPr id="7" name="Title 3"/>
          <p:cNvSpPr>
            <a:spLocks noGrp="1"/>
          </p:cNvSpPr>
          <p:nvPr>
            <p:ph type="title"/>
          </p:nvPr>
        </p:nvSpPr>
        <p:spPr/>
        <p:txBody>
          <a:bodyPr/>
          <a:lstStyle/>
          <a:p>
            <a:r>
              <a:rPr lang="en-US" dirty="0" err="1"/>
              <a:t>Wirtschaftlichkeit</a:t>
            </a:r>
            <a:r>
              <a:rPr lang="en-US" dirty="0"/>
              <a:t> des </a:t>
            </a:r>
            <a:r>
              <a:rPr lang="en-US" dirty="0" err="1"/>
              <a:t>Projekts</a:t>
            </a:r>
            <a:r>
              <a:rPr lang="en-US" dirty="0"/>
              <a:t> (3/3)</a:t>
            </a:r>
          </a:p>
        </p:txBody>
      </p:sp>
      <p:sp>
        <p:nvSpPr>
          <p:cNvPr id="2" name="Rectangle 1"/>
          <p:cNvSpPr/>
          <p:nvPr/>
        </p:nvSpPr>
        <p:spPr>
          <a:xfrm>
            <a:off x="501769" y="1928828"/>
            <a:ext cx="10436525" cy="2708434"/>
          </a:xfrm>
          <a:prstGeom prst="rect">
            <a:avLst/>
          </a:prstGeom>
        </p:spPr>
        <p:txBody>
          <a:bodyPr wrap="square">
            <a:spAutoFit/>
          </a:bodyPr>
          <a:lstStyle/>
          <a:p>
            <a:pPr lvl="0">
              <a:spcBef>
                <a:spcPts val="600"/>
              </a:spcBef>
              <a:spcAft>
                <a:spcPts val="600"/>
              </a:spcAft>
              <a:defRPr/>
            </a:pPr>
            <a:r>
              <a:rPr lang="de-DE" sz="1000" b="1" dirty="0">
                <a:solidFill>
                  <a:sysClr val="windowText" lastClr="000000"/>
                </a:solidFill>
              </a:rPr>
              <a:t>Die Wirtschaftlichkeit des Projekts mit SOWA-Zuschuss</a:t>
            </a:r>
            <a:br>
              <a:rPr lang="pl-PL" sz="1000" b="1" dirty="0">
                <a:solidFill>
                  <a:sysClr val="windowText" lastClr="000000"/>
                </a:solidFill>
                <a:latin typeface="Arial" panose="020B0604020202020204" pitchFamily="34" charset="0"/>
                <a:cs typeface="Arial" panose="020B0604020202020204" pitchFamily="34" charset="0"/>
              </a:rPr>
            </a:br>
            <a:endParaRPr lang="en-GB" sz="1000" b="1" dirty="0">
              <a:solidFill>
                <a:sysClr val="windowText" lastClr="000000"/>
              </a:solidFill>
              <a:latin typeface="Arial" panose="020B0604020202020204" pitchFamily="34" charset="0"/>
              <a:cs typeface="Arial" panose="020B0604020202020204" pitchFamily="34" charset="0"/>
            </a:endParaRPr>
          </a:p>
          <a:p>
            <a:pPr lvl="0">
              <a:spcBef>
                <a:spcPts val="600"/>
              </a:spcBef>
              <a:spcAft>
                <a:spcPts val="600"/>
              </a:spcAft>
              <a:defRPr/>
            </a:pPr>
            <a:endParaRPr lang="en-GB" sz="1000" b="1" dirty="0">
              <a:solidFill>
                <a:sysClr val="windowText" lastClr="000000"/>
              </a:solidFill>
              <a:latin typeface="Arial" panose="020B0604020202020204" pitchFamily="34" charset="0"/>
              <a:cs typeface="Arial" panose="020B0604020202020204" pitchFamily="34" charset="0"/>
            </a:endParaRPr>
          </a:p>
          <a:p>
            <a:pPr lvl="0">
              <a:spcBef>
                <a:spcPts val="600"/>
              </a:spcBef>
              <a:spcAft>
                <a:spcPts val="600"/>
              </a:spcAft>
              <a:defRPr/>
            </a:pPr>
            <a:endParaRPr lang="en-GB" sz="1000" b="1" dirty="0">
              <a:solidFill>
                <a:sysClr val="windowText" lastClr="000000"/>
              </a:solidFill>
              <a:latin typeface="Arial" panose="020B0604020202020204" pitchFamily="34" charset="0"/>
              <a:cs typeface="Arial" panose="020B0604020202020204" pitchFamily="34" charset="0"/>
            </a:endParaRPr>
          </a:p>
          <a:p>
            <a:pPr lvl="0">
              <a:spcBef>
                <a:spcPts val="600"/>
              </a:spcBef>
              <a:spcAft>
                <a:spcPts val="600"/>
              </a:spcAft>
              <a:defRPr/>
            </a:pPr>
            <a:endParaRPr lang="en-GB" sz="1000" b="1" dirty="0">
              <a:solidFill>
                <a:sysClr val="windowText" lastClr="000000"/>
              </a:solidFill>
              <a:latin typeface="Arial" panose="020B0604020202020204" pitchFamily="34" charset="0"/>
              <a:cs typeface="Arial" panose="020B0604020202020204" pitchFamily="34" charset="0"/>
            </a:endParaRPr>
          </a:p>
          <a:p>
            <a:pPr lvl="0">
              <a:spcBef>
                <a:spcPts val="600"/>
              </a:spcBef>
              <a:spcAft>
                <a:spcPts val="600"/>
              </a:spcAft>
              <a:defRPr/>
            </a:pPr>
            <a:endParaRPr lang="en-GB" sz="1000" b="1" dirty="0">
              <a:solidFill>
                <a:sysClr val="windowText" lastClr="000000"/>
              </a:solidFill>
              <a:latin typeface="Arial" panose="020B0604020202020204" pitchFamily="34" charset="0"/>
              <a:cs typeface="Arial" panose="020B0604020202020204" pitchFamily="34" charset="0"/>
            </a:endParaRPr>
          </a:p>
          <a:p>
            <a:pPr lvl="0">
              <a:spcBef>
                <a:spcPts val="600"/>
              </a:spcBef>
              <a:spcAft>
                <a:spcPts val="600"/>
              </a:spcAft>
              <a:defRPr/>
            </a:pPr>
            <a:endParaRPr lang="en-GB" sz="1000" b="1" dirty="0">
              <a:solidFill>
                <a:sysClr val="windowText" lastClr="000000"/>
              </a:solidFill>
              <a:latin typeface="Arial" panose="020B0604020202020204" pitchFamily="34" charset="0"/>
              <a:cs typeface="Arial" panose="020B0604020202020204" pitchFamily="34" charset="0"/>
            </a:endParaRPr>
          </a:p>
          <a:p>
            <a:pPr lvl="0">
              <a:spcBef>
                <a:spcPts val="600"/>
              </a:spcBef>
              <a:spcAft>
                <a:spcPts val="600"/>
              </a:spcAft>
              <a:defRPr/>
            </a:pPr>
            <a:endParaRPr lang="en-GB" sz="1000" dirty="0">
              <a:solidFill>
                <a:sysClr val="windowText" lastClr="000000"/>
              </a:solidFill>
              <a:latin typeface="Arial" panose="020B0604020202020204" pitchFamily="34" charset="0"/>
              <a:cs typeface="Arial" panose="020B0604020202020204" pitchFamily="34" charset="0"/>
            </a:endParaRPr>
          </a:p>
          <a:p>
            <a:pPr>
              <a:spcBef>
                <a:spcPts val="600"/>
              </a:spcBef>
              <a:spcAft>
                <a:spcPts val="600"/>
              </a:spcAft>
              <a:defRPr/>
            </a:pPr>
            <a:r>
              <a:rPr lang="de-DE" sz="1000" dirty="0"/>
              <a:t>Zusammenfassend laut der Durchführbarkeitsstudie wäre das Projekt auch ohne die SOWA-Förderung wirtschaftlich durchführbar und würde einen Kapitalwert von </a:t>
            </a:r>
            <a:r>
              <a:rPr lang="de-DE" sz="1000" b="1" dirty="0"/>
              <a:t>1,0 Mio. PLN</a:t>
            </a:r>
            <a:r>
              <a:rPr lang="de-DE" sz="1000" dirty="0"/>
              <a:t> generieren. Die Förderung machte das Projekt mit einem Kapitalwert von </a:t>
            </a:r>
            <a:r>
              <a:rPr lang="de-DE" sz="1000" b="1" dirty="0"/>
              <a:t>3,7 Mio. PLN </a:t>
            </a:r>
            <a:r>
              <a:rPr lang="de-DE" sz="1000" dirty="0"/>
              <a:t>noch attraktiver.</a:t>
            </a:r>
            <a:endParaRPr lang="en-US" sz="1000" dirty="0"/>
          </a:p>
        </p:txBody>
      </p:sp>
      <p:graphicFrame>
        <p:nvGraphicFramePr>
          <p:cNvPr id="8" name="Tabela 8"/>
          <p:cNvGraphicFramePr>
            <a:graphicFrameLocks noGrp="1"/>
          </p:cNvGraphicFramePr>
          <p:nvPr>
            <p:extLst>
              <p:ext uri="{D42A27DB-BD31-4B8C-83A1-F6EECF244321}">
                <p14:modId xmlns:p14="http://schemas.microsoft.com/office/powerpoint/2010/main" val="2002614457"/>
              </p:ext>
            </p:extLst>
          </p:nvPr>
        </p:nvGraphicFramePr>
        <p:xfrm>
          <a:off x="587763" y="2328988"/>
          <a:ext cx="11037793" cy="1735072"/>
        </p:xfrm>
        <a:graphic>
          <a:graphicData uri="http://schemas.openxmlformats.org/drawingml/2006/table">
            <a:tbl>
              <a:tblPr/>
              <a:tblGrid>
                <a:gridCol w="1856225">
                  <a:extLst>
                    <a:ext uri="{9D8B030D-6E8A-4147-A177-3AD203B41FA5}">
                      <a16:colId xmlns:a16="http://schemas.microsoft.com/office/drawing/2014/main" val="20000"/>
                    </a:ext>
                  </a:extLst>
                </a:gridCol>
                <a:gridCol w="834688">
                  <a:extLst>
                    <a:ext uri="{9D8B030D-6E8A-4147-A177-3AD203B41FA5}">
                      <a16:colId xmlns:a16="http://schemas.microsoft.com/office/drawing/2014/main" val="20001"/>
                    </a:ext>
                  </a:extLst>
                </a:gridCol>
                <a:gridCol w="834688">
                  <a:extLst>
                    <a:ext uri="{9D8B030D-6E8A-4147-A177-3AD203B41FA5}">
                      <a16:colId xmlns:a16="http://schemas.microsoft.com/office/drawing/2014/main" val="20002"/>
                    </a:ext>
                  </a:extLst>
                </a:gridCol>
                <a:gridCol w="834688">
                  <a:extLst>
                    <a:ext uri="{9D8B030D-6E8A-4147-A177-3AD203B41FA5}">
                      <a16:colId xmlns:a16="http://schemas.microsoft.com/office/drawing/2014/main" val="20003"/>
                    </a:ext>
                  </a:extLst>
                </a:gridCol>
                <a:gridCol w="834688">
                  <a:extLst>
                    <a:ext uri="{9D8B030D-6E8A-4147-A177-3AD203B41FA5}">
                      <a16:colId xmlns:a16="http://schemas.microsoft.com/office/drawing/2014/main" val="20004"/>
                    </a:ext>
                  </a:extLst>
                </a:gridCol>
                <a:gridCol w="834688">
                  <a:extLst>
                    <a:ext uri="{9D8B030D-6E8A-4147-A177-3AD203B41FA5}">
                      <a16:colId xmlns:a16="http://schemas.microsoft.com/office/drawing/2014/main" val="20005"/>
                    </a:ext>
                  </a:extLst>
                </a:gridCol>
                <a:gridCol w="834688">
                  <a:extLst>
                    <a:ext uri="{9D8B030D-6E8A-4147-A177-3AD203B41FA5}">
                      <a16:colId xmlns:a16="http://schemas.microsoft.com/office/drawing/2014/main" val="20006"/>
                    </a:ext>
                  </a:extLst>
                </a:gridCol>
                <a:gridCol w="834688">
                  <a:extLst>
                    <a:ext uri="{9D8B030D-6E8A-4147-A177-3AD203B41FA5}">
                      <a16:colId xmlns:a16="http://schemas.microsoft.com/office/drawing/2014/main" val="20007"/>
                    </a:ext>
                  </a:extLst>
                </a:gridCol>
                <a:gridCol w="834688">
                  <a:extLst>
                    <a:ext uri="{9D8B030D-6E8A-4147-A177-3AD203B41FA5}">
                      <a16:colId xmlns:a16="http://schemas.microsoft.com/office/drawing/2014/main" val="20008"/>
                    </a:ext>
                  </a:extLst>
                </a:gridCol>
                <a:gridCol w="834688">
                  <a:extLst>
                    <a:ext uri="{9D8B030D-6E8A-4147-A177-3AD203B41FA5}">
                      <a16:colId xmlns:a16="http://schemas.microsoft.com/office/drawing/2014/main" val="20009"/>
                    </a:ext>
                  </a:extLst>
                </a:gridCol>
                <a:gridCol w="834688">
                  <a:extLst>
                    <a:ext uri="{9D8B030D-6E8A-4147-A177-3AD203B41FA5}">
                      <a16:colId xmlns:a16="http://schemas.microsoft.com/office/drawing/2014/main" val="20010"/>
                    </a:ext>
                  </a:extLst>
                </a:gridCol>
                <a:gridCol w="834688">
                  <a:extLst>
                    <a:ext uri="{9D8B030D-6E8A-4147-A177-3AD203B41FA5}">
                      <a16:colId xmlns:a16="http://schemas.microsoft.com/office/drawing/2014/main" val="20011"/>
                    </a:ext>
                  </a:extLst>
                </a:gridCol>
              </a:tblGrid>
              <a:tr h="236144">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ctr" fontAlgn="b"/>
                      <a:endParaRPr lang="en-US" sz="900" b="1" i="0" u="none" strike="noStrike" dirty="0">
                        <a:solidFill>
                          <a:schemeClr val="bg1"/>
                        </a:solidFill>
                        <a:effectLst/>
                        <a:latin typeface="Arial" panose="020B0604020202020204" pitchFamily="34" charset="0"/>
                        <a:cs typeface="Arial" panose="020B0604020202020204" pitchFamily="34" charset="0"/>
                      </a:endParaRPr>
                    </a:p>
                  </a:txBody>
                  <a:tcPr marL="72000" marR="36000" marT="2856"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Text" lastClr="000000"/>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ctr" fontAlgn="b"/>
                      <a:r>
                        <a:rPr lang="pl-PL" sz="900" b="1" i="0" u="none" strike="noStrike" dirty="0">
                          <a:solidFill>
                            <a:schemeClr val="bg1"/>
                          </a:solidFill>
                          <a:effectLst/>
                          <a:latin typeface="Arial" panose="020B0604020202020204" pitchFamily="34" charset="0"/>
                          <a:cs typeface="Arial" panose="020B0604020202020204" pitchFamily="34" charset="0"/>
                        </a:rPr>
                        <a:t>2013</a:t>
                      </a:r>
                      <a:endParaRPr lang="en-US" sz="900" b="1" i="0" u="none" strike="noStrike" dirty="0">
                        <a:solidFill>
                          <a:schemeClr val="bg1"/>
                        </a:solidFill>
                        <a:effectLst/>
                        <a:latin typeface="Arial" panose="020B0604020202020204" pitchFamily="34" charset="0"/>
                        <a:cs typeface="Arial" panose="020B0604020202020204" pitchFamily="34" charset="0"/>
                      </a:endParaRPr>
                    </a:p>
                  </a:txBody>
                  <a:tcPr marL="72000" marR="36000" marT="2856" marB="0" anchor="ctr">
                    <a:lnL w="12700" cmpd="sng">
                      <a:solidFill>
                        <a:sysClr val="window" lastClr="FFFFFF"/>
                      </a:solidFill>
                    </a:lnL>
                    <a:lnR w="12700" cmpd="sng">
                      <a:solidFill>
                        <a:sysClr val="window" lastClr="FFFFFF"/>
                      </a:solidFill>
                    </a:lnR>
                    <a:lnT w="12700" cmpd="sng">
                      <a:solidFill>
                        <a:sysClr val="window" lastClr="FFFFFF"/>
                      </a:solidFill>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Text" lastClr="000000"/>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ctr" fontAlgn="b"/>
                      <a:r>
                        <a:rPr lang="pl-PL" sz="900" b="1" i="0" u="none" strike="noStrike" dirty="0">
                          <a:solidFill>
                            <a:schemeClr val="bg1"/>
                          </a:solidFill>
                          <a:effectLst/>
                          <a:latin typeface="Arial" panose="020B0604020202020204" pitchFamily="34" charset="0"/>
                          <a:cs typeface="Arial" panose="020B0604020202020204" pitchFamily="34" charset="0"/>
                        </a:rPr>
                        <a:t>2014</a:t>
                      </a:r>
                      <a:endParaRPr lang="en-US" sz="900" b="1" i="0" u="none" strike="noStrike" dirty="0">
                        <a:solidFill>
                          <a:schemeClr val="bg1"/>
                        </a:solidFill>
                        <a:effectLst/>
                        <a:latin typeface="Arial" panose="020B0604020202020204" pitchFamily="34" charset="0"/>
                        <a:cs typeface="Arial" panose="020B0604020202020204" pitchFamily="34" charset="0"/>
                      </a:endParaRPr>
                    </a:p>
                  </a:txBody>
                  <a:tcPr marL="72000" marR="36000" marT="2856" marB="0" anchor="ctr">
                    <a:lnL w="12700" cmpd="sng">
                      <a:solidFill>
                        <a:sysClr val="window" lastClr="FFFFFF"/>
                      </a:solidFill>
                    </a:lnL>
                    <a:lnR w="12700" cmpd="sng">
                      <a:solidFill>
                        <a:sysClr val="window" lastClr="FFFFFF"/>
                      </a:solidFill>
                    </a:lnR>
                    <a:lnT w="12700" cmpd="sng">
                      <a:solidFill>
                        <a:sysClr val="window" lastClr="FFFFFF"/>
                      </a:solidFill>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Text" lastClr="000000"/>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ctr" fontAlgn="b"/>
                      <a:r>
                        <a:rPr lang="pl-PL" sz="900" b="1" i="0" u="none" strike="noStrike" dirty="0">
                          <a:solidFill>
                            <a:schemeClr val="bg1"/>
                          </a:solidFill>
                          <a:effectLst/>
                          <a:latin typeface="Arial" panose="020B0604020202020204" pitchFamily="34" charset="0"/>
                          <a:cs typeface="Arial" panose="020B0604020202020204" pitchFamily="34" charset="0"/>
                        </a:rPr>
                        <a:t>2015</a:t>
                      </a:r>
                      <a:endParaRPr lang="en-US" sz="900" b="1" i="0" u="none" strike="noStrike" dirty="0">
                        <a:solidFill>
                          <a:schemeClr val="bg1"/>
                        </a:solidFill>
                        <a:effectLst/>
                        <a:latin typeface="Arial" panose="020B0604020202020204" pitchFamily="34" charset="0"/>
                        <a:cs typeface="Arial" panose="020B0604020202020204" pitchFamily="34" charset="0"/>
                      </a:endParaRPr>
                    </a:p>
                  </a:txBody>
                  <a:tcPr marL="72000" marR="36000" marT="2856" marB="0" anchor="ctr">
                    <a:lnL w="12700" cmpd="sng">
                      <a:solidFill>
                        <a:sysClr val="window" lastClr="FFFFFF"/>
                      </a:solidFill>
                    </a:lnL>
                    <a:lnR w="12700" cmpd="sng">
                      <a:solidFill>
                        <a:sysClr val="window" lastClr="FFFFFF"/>
                      </a:solidFill>
                    </a:lnR>
                    <a:lnT w="12700" cmpd="sng">
                      <a:solidFill>
                        <a:sysClr val="window" lastClr="FFFFFF"/>
                      </a:solidFill>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Text" lastClr="000000"/>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ctr" fontAlgn="b"/>
                      <a:r>
                        <a:rPr lang="pl-PL" sz="900" b="1" u="none" strike="noStrike" dirty="0">
                          <a:solidFill>
                            <a:schemeClr val="bg1"/>
                          </a:solidFill>
                          <a:effectLst/>
                          <a:latin typeface="Arial" panose="020B0604020202020204" pitchFamily="34" charset="0"/>
                          <a:cs typeface="Arial" panose="020B0604020202020204" pitchFamily="34" charset="0"/>
                        </a:rPr>
                        <a:t>2016</a:t>
                      </a:r>
                      <a:endParaRPr lang="en-US" sz="900" b="1" i="0" u="none" strike="noStrike" dirty="0">
                        <a:solidFill>
                          <a:schemeClr val="bg1"/>
                        </a:solidFill>
                        <a:effectLst/>
                        <a:latin typeface="Arial" panose="020B0604020202020204" pitchFamily="34" charset="0"/>
                        <a:cs typeface="Arial" panose="020B0604020202020204" pitchFamily="34" charset="0"/>
                      </a:endParaRPr>
                    </a:p>
                  </a:txBody>
                  <a:tcPr marL="72000" marR="36000" marT="2856" marB="0" anchor="ctr">
                    <a:lnL w="12700" cmpd="sng">
                      <a:solidFill>
                        <a:sysClr val="window" lastClr="FFFFFF"/>
                      </a:solidFill>
                    </a:lnL>
                    <a:lnR w="12700" cmpd="sng">
                      <a:solidFill>
                        <a:sysClr val="window" lastClr="FFFFFF"/>
                      </a:solidFill>
                    </a:lnR>
                    <a:lnT w="12700" cmpd="sng">
                      <a:solidFill>
                        <a:sysClr val="window" lastClr="FFFFFF"/>
                      </a:solidFill>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Text" lastClr="000000"/>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ctr" fontAlgn="b"/>
                      <a:r>
                        <a:rPr lang="pl-PL" sz="900" b="1" i="0" u="none" strike="noStrike" dirty="0">
                          <a:solidFill>
                            <a:schemeClr val="bg1"/>
                          </a:solidFill>
                          <a:effectLst/>
                          <a:latin typeface="Arial" panose="020B0604020202020204" pitchFamily="34" charset="0"/>
                          <a:cs typeface="Arial" panose="020B0604020202020204" pitchFamily="34" charset="0"/>
                        </a:rPr>
                        <a:t>2017</a:t>
                      </a:r>
                      <a:endParaRPr lang="en-US" sz="900" b="1" i="0" u="none" strike="noStrike" dirty="0">
                        <a:solidFill>
                          <a:schemeClr val="bg1"/>
                        </a:solidFill>
                        <a:effectLst/>
                        <a:latin typeface="Arial" panose="020B0604020202020204" pitchFamily="34" charset="0"/>
                        <a:cs typeface="Arial" panose="020B0604020202020204" pitchFamily="34" charset="0"/>
                      </a:endParaRPr>
                    </a:p>
                  </a:txBody>
                  <a:tcPr marL="72000" marR="36000" marT="2856" marB="0" anchor="ctr">
                    <a:lnL w="12700" cmpd="sng">
                      <a:solidFill>
                        <a:sysClr val="window" lastClr="FFFFFF"/>
                      </a:solidFill>
                    </a:lnL>
                    <a:lnR w="12700" cmpd="sng">
                      <a:solidFill>
                        <a:sysClr val="window" lastClr="FFFFFF"/>
                      </a:solidFill>
                    </a:lnR>
                    <a:lnT w="12700" cmpd="sng">
                      <a:solidFill>
                        <a:sysClr val="window" lastClr="FFFFFF"/>
                      </a:solidFill>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Text" lastClr="000000"/>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ctr" fontAlgn="b"/>
                      <a:r>
                        <a:rPr lang="pl-PL" sz="900" b="1" i="0" u="none" strike="noStrike" dirty="0">
                          <a:solidFill>
                            <a:schemeClr val="bg1"/>
                          </a:solidFill>
                          <a:effectLst/>
                          <a:latin typeface="Arial" panose="020B0604020202020204" pitchFamily="34" charset="0"/>
                          <a:cs typeface="Arial" panose="020B0604020202020204" pitchFamily="34" charset="0"/>
                        </a:rPr>
                        <a:t>2018</a:t>
                      </a:r>
                      <a:endParaRPr lang="en-US" sz="900" b="1" i="0" u="none" strike="noStrike" dirty="0">
                        <a:solidFill>
                          <a:schemeClr val="bg1"/>
                        </a:solidFill>
                        <a:effectLst/>
                        <a:latin typeface="Arial" panose="020B0604020202020204" pitchFamily="34" charset="0"/>
                        <a:cs typeface="Arial" panose="020B0604020202020204" pitchFamily="34" charset="0"/>
                      </a:endParaRPr>
                    </a:p>
                  </a:txBody>
                  <a:tcPr marL="72000" marR="36000" marT="2856" marB="0" anchor="ctr">
                    <a:lnL w="12700" cmpd="sng">
                      <a:solidFill>
                        <a:sysClr val="window" lastClr="FFFFFF"/>
                      </a:solidFill>
                    </a:lnL>
                    <a:lnR w="12700" cmpd="sng">
                      <a:solidFill>
                        <a:sysClr val="window" lastClr="FFFFFF"/>
                      </a:solidFill>
                    </a:lnR>
                    <a:lnT w="12700" cmpd="sng">
                      <a:solidFill>
                        <a:sysClr val="window" lastClr="FFFFFF"/>
                      </a:solidFill>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Text" lastClr="000000"/>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ctr" fontAlgn="b"/>
                      <a:r>
                        <a:rPr lang="pl-PL" sz="900" b="1" i="0" u="none" strike="noStrike" dirty="0">
                          <a:solidFill>
                            <a:schemeClr val="bg1"/>
                          </a:solidFill>
                          <a:effectLst/>
                          <a:latin typeface="Arial" panose="020B0604020202020204" pitchFamily="34" charset="0"/>
                          <a:cs typeface="Arial" panose="020B0604020202020204" pitchFamily="34" charset="0"/>
                        </a:rPr>
                        <a:t>2019</a:t>
                      </a:r>
                      <a:endParaRPr lang="en-US" sz="900" b="1" i="0" u="none" strike="noStrike" dirty="0">
                        <a:solidFill>
                          <a:schemeClr val="bg1"/>
                        </a:solidFill>
                        <a:effectLst/>
                        <a:latin typeface="Arial" panose="020B0604020202020204" pitchFamily="34" charset="0"/>
                        <a:cs typeface="Arial" panose="020B0604020202020204" pitchFamily="34" charset="0"/>
                      </a:endParaRPr>
                    </a:p>
                  </a:txBody>
                  <a:tcPr marL="72000" marR="36000" marT="2856" marB="0" anchor="ctr">
                    <a:lnL w="12700" cmpd="sng">
                      <a:solidFill>
                        <a:sysClr val="window" lastClr="FFFFFF"/>
                      </a:solidFill>
                    </a:lnL>
                    <a:lnR w="12700" cmpd="sng">
                      <a:solidFill>
                        <a:sysClr val="window" lastClr="FFFFFF"/>
                      </a:solidFill>
                    </a:lnR>
                    <a:lnT w="12700" cmpd="sng">
                      <a:solidFill>
                        <a:sysClr val="window" lastClr="FFFFFF"/>
                      </a:solidFill>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Text" lastClr="000000"/>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ctr" fontAlgn="b"/>
                      <a:r>
                        <a:rPr lang="pl-PL" sz="900" b="1" i="0" u="none" strike="noStrike" dirty="0">
                          <a:solidFill>
                            <a:schemeClr val="bg1"/>
                          </a:solidFill>
                          <a:effectLst/>
                          <a:latin typeface="Arial" panose="020B0604020202020204" pitchFamily="34" charset="0"/>
                          <a:cs typeface="Arial" panose="020B0604020202020204" pitchFamily="34" charset="0"/>
                        </a:rPr>
                        <a:t>2020</a:t>
                      </a:r>
                      <a:endParaRPr lang="en-US" sz="900" b="1" i="0" u="none" strike="noStrike" dirty="0">
                        <a:solidFill>
                          <a:schemeClr val="bg1"/>
                        </a:solidFill>
                        <a:effectLst/>
                        <a:latin typeface="Arial" panose="020B0604020202020204" pitchFamily="34" charset="0"/>
                        <a:cs typeface="Arial" panose="020B0604020202020204" pitchFamily="34" charset="0"/>
                      </a:endParaRPr>
                    </a:p>
                  </a:txBody>
                  <a:tcPr marL="72000" marR="36000" marT="2856" marB="0" anchor="ctr">
                    <a:lnL w="12700" cmpd="sng">
                      <a:solidFill>
                        <a:sysClr val="window" lastClr="FFFFFF"/>
                      </a:solidFill>
                    </a:lnL>
                    <a:lnR w="12700" cmpd="sng">
                      <a:solidFill>
                        <a:sysClr val="window" lastClr="FFFFFF"/>
                      </a:solidFill>
                    </a:lnR>
                    <a:lnT w="12700" cmpd="sng">
                      <a:solidFill>
                        <a:sysClr val="window" lastClr="FFFFFF"/>
                      </a:solidFill>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Text" lastClr="000000"/>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ctr" fontAlgn="b"/>
                      <a:r>
                        <a:rPr lang="pl-PL" sz="900" b="1" i="0" u="none" strike="noStrike" dirty="0">
                          <a:solidFill>
                            <a:schemeClr val="bg1"/>
                          </a:solidFill>
                          <a:effectLst/>
                          <a:latin typeface="Arial" panose="020B0604020202020204" pitchFamily="34" charset="0"/>
                          <a:cs typeface="Arial" panose="020B0604020202020204" pitchFamily="34" charset="0"/>
                        </a:rPr>
                        <a:t>2021</a:t>
                      </a:r>
                      <a:endParaRPr lang="en-US" sz="900" b="1" i="0" u="none" strike="noStrike" dirty="0">
                        <a:solidFill>
                          <a:schemeClr val="bg1"/>
                        </a:solidFill>
                        <a:effectLst/>
                        <a:latin typeface="Arial" panose="020B0604020202020204" pitchFamily="34" charset="0"/>
                        <a:cs typeface="Arial" panose="020B0604020202020204" pitchFamily="34" charset="0"/>
                      </a:endParaRPr>
                    </a:p>
                  </a:txBody>
                  <a:tcPr marL="72000" marR="36000" marT="2856" marB="0" anchor="ctr">
                    <a:lnL w="12700" cmpd="sng">
                      <a:solidFill>
                        <a:sysClr val="window" lastClr="FFFFFF"/>
                      </a:solidFill>
                    </a:lnL>
                    <a:lnR w="12700" cmpd="sng">
                      <a:solidFill>
                        <a:sysClr val="window" lastClr="FFFFFF"/>
                      </a:solidFill>
                    </a:lnR>
                    <a:lnT w="12700" cmpd="sng">
                      <a:solidFill>
                        <a:sysClr val="window" lastClr="FFFFFF"/>
                      </a:solidFill>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Text" lastClr="000000"/>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ctr" fontAlgn="b"/>
                      <a:r>
                        <a:rPr lang="pl-PL" sz="900" b="1" i="0" u="none" strike="noStrike" dirty="0">
                          <a:solidFill>
                            <a:schemeClr val="bg1"/>
                          </a:solidFill>
                          <a:effectLst/>
                          <a:latin typeface="Arial" panose="020B0604020202020204" pitchFamily="34" charset="0"/>
                          <a:cs typeface="Arial" panose="020B0604020202020204" pitchFamily="34" charset="0"/>
                        </a:rPr>
                        <a:t>2022</a:t>
                      </a:r>
                      <a:endParaRPr lang="en-US" sz="900" b="1" i="0" u="none" strike="noStrike" dirty="0">
                        <a:solidFill>
                          <a:schemeClr val="bg1"/>
                        </a:solidFill>
                        <a:effectLst/>
                        <a:latin typeface="Arial" panose="020B0604020202020204" pitchFamily="34" charset="0"/>
                        <a:cs typeface="Arial" panose="020B0604020202020204" pitchFamily="34" charset="0"/>
                      </a:endParaRPr>
                    </a:p>
                  </a:txBody>
                  <a:tcPr marL="72000" marR="36000" marT="2856" marB="0" anchor="ctr">
                    <a:lnL w="12700" cmpd="sng">
                      <a:solidFill>
                        <a:sysClr val="window" lastClr="FFFFFF"/>
                      </a:solidFill>
                    </a:lnL>
                    <a:lnR w="12700" cmpd="sng">
                      <a:solidFill>
                        <a:sysClr val="window" lastClr="FFFFFF"/>
                      </a:solidFill>
                    </a:lnR>
                    <a:lnT w="12700" cmpd="sng">
                      <a:solidFill>
                        <a:sysClr val="window" lastClr="FFFFFF"/>
                      </a:solidFill>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Text" lastClr="000000"/>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ctr" fontAlgn="b"/>
                      <a:r>
                        <a:rPr lang="pl-PL" sz="900" b="1" i="0" u="none" strike="noStrike" dirty="0">
                          <a:solidFill>
                            <a:schemeClr val="bg1"/>
                          </a:solidFill>
                          <a:effectLst/>
                          <a:latin typeface="Arial" panose="020B0604020202020204" pitchFamily="34" charset="0"/>
                          <a:cs typeface="Arial" panose="020B0604020202020204" pitchFamily="34" charset="0"/>
                        </a:rPr>
                        <a:t>2023</a:t>
                      </a:r>
                      <a:endParaRPr lang="en-US" sz="900" b="1" i="0" u="none" strike="noStrike" dirty="0">
                        <a:solidFill>
                          <a:schemeClr val="bg1"/>
                        </a:solidFill>
                        <a:effectLst/>
                        <a:latin typeface="Arial" panose="020B0604020202020204" pitchFamily="34" charset="0"/>
                        <a:cs typeface="Arial" panose="020B0604020202020204" pitchFamily="34" charset="0"/>
                      </a:endParaRPr>
                    </a:p>
                  </a:txBody>
                  <a:tcPr marL="72000" marR="36000" marT="2856" marB="0" anchor="ctr">
                    <a:lnL w="12700" cmpd="sng">
                      <a:solidFill>
                        <a:sysClr val="window" lastClr="FFFFFF"/>
                      </a:solidFill>
                    </a:lnL>
                    <a:lnR w="12700" cmpd="sng">
                      <a:solidFill>
                        <a:sysClr val="window" lastClr="FFFFFF"/>
                      </a:solidFill>
                    </a:lnR>
                    <a:lnT w="12700" cmpd="sng">
                      <a:solidFill>
                        <a:sysClr val="window" lastClr="FFFFFF"/>
                      </a:solidFill>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Text" lastClr="000000"/>
                    </a:solidFill>
                  </a:tcPr>
                </a:tc>
                <a:extLst>
                  <a:ext uri="{0D108BD9-81ED-4DB2-BD59-A6C34878D82A}">
                    <a16:rowId xmlns:a16="http://schemas.microsoft.com/office/drawing/2014/main" val="10000"/>
                  </a:ext>
                </a:extLst>
              </a:tr>
              <a:tr h="236144">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l" fontAlgn="b"/>
                      <a:r>
                        <a:rPr lang="en-US" sz="900" b="1" u="none" strike="noStrike" noProof="0" dirty="0">
                          <a:solidFill>
                            <a:schemeClr val="tx1"/>
                          </a:solidFill>
                          <a:effectLst/>
                          <a:latin typeface="Arial" panose="020B0604020202020204" pitchFamily="34" charset="0"/>
                          <a:cs typeface="Arial" panose="020B0604020202020204" pitchFamily="34" charset="0"/>
                        </a:rPr>
                        <a:t>Outflows [PLN]</a:t>
                      </a:r>
                      <a:endParaRPr lang="en-US" sz="900" b="1" i="0" u="none" strike="noStrike" noProof="0" dirty="0">
                        <a:solidFill>
                          <a:schemeClr val="tx1"/>
                        </a:solidFill>
                        <a:effectLst/>
                        <a:latin typeface="Arial" panose="020B0604020202020204" pitchFamily="34" charset="0"/>
                        <a:cs typeface="Arial" panose="020B0604020202020204" pitchFamily="34" charset="0"/>
                      </a:endParaRPr>
                    </a:p>
                  </a:txBody>
                  <a:tcPr marL="72000" marR="36000" marT="2856" marB="0" anchor="ctr">
                    <a:lnL w="12700" cmpd="sng">
                      <a:solidFill>
                        <a:sysClr val="window" lastClr="FFFFFF"/>
                      </a:solidFill>
                    </a:lnL>
                    <a:lnR w="12700" cap="flat" cmpd="sng" algn="ctr">
                      <a:solidFill>
                        <a:sysClr val="window" lastClr="FFFFFF">
                          <a:lumMod val="85000"/>
                        </a:sysClr>
                      </a:solidFill>
                      <a:prstDash val="solid"/>
                      <a:round/>
                      <a:headEnd type="none" w="med" len="med"/>
                      <a:tailEnd type="none" w="med" len="med"/>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 lastClr="FFFFFF">
                        <a:lumMod val="75000"/>
                      </a:sysClr>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r" fontAlgn="b"/>
                      <a:r>
                        <a:rPr lang="en-US" sz="900" b="0" i="0" u="none" strike="noStrike" dirty="0">
                          <a:solidFill>
                            <a:srgbClr val="000000"/>
                          </a:solidFill>
                          <a:effectLst/>
                          <a:latin typeface="Arial" panose="020B0604020202020204" pitchFamily="34" charset="0"/>
                          <a:cs typeface="Arial" panose="020B0604020202020204" pitchFamily="34" charset="0"/>
                        </a:rPr>
                        <a:t>56</a:t>
                      </a:r>
                      <a:r>
                        <a:rPr lang="pl-PL" sz="900" b="0" i="0" u="none" strike="noStrike" dirty="0">
                          <a:solidFill>
                            <a:srgbClr val="000000"/>
                          </a:solidFill>
                          <a:effectLst/>
                          <a:latin typeface="Arial" panose="020B0604020202020204" pitchFamily="34" charset="0"/>
                          <a:cs typeface="Arial" panose="020B0604020202020204" pitchFamily="34" charset="0"/>
                        </a:rPr>
                        <a:t>,</a:t>
                      </a:r>
                      <a:r>
                        <a:rPr lang="en-US" sz="900" b="0" i="0" u="none" strike="noStrike" dirty="0">
                          <a:solidFill>
                            <a:srgbClr val="000000"/>
                          </a:solidFill>
                          <a:effectLst/>
                          <a:latin typeface="Arial" panose="020B0604020202020204" pitchFamily="34" charset="0"/>
                          <a:cs typeface="Arial" panose="020B0604020202020204" pitchFamily="34" charset="0"/>
                        </a:rPr>
                        <a:t>250</a:t>
                      </a:r>
                    </a:p>
                  </a:txBody>
                  <a:tcPr marL="72000" marR="36000" marT="9525"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r" fontAlgn="b"/>
                      <a:r>
                        <a:rPr lang="en-US" sz="900" b="0" i="0" u="none" strike="noStrike" dirty="0">
                          <a:solidFill>
                            <a:srgbClr val="000000"/>
                          </a:solidFill>
                          <a:effectLst/>
                          <a:latin typeface="Arial" panose="020B0604020202020204" pitchFamily="34" charset="0"/>
                          <a:cs typeface="Arial" panose="020B0604020202020204" pitchFamily="34" charset="0"/>
                        </a:rPr>
                        <a:t>3</a:t>
                      </a:r>
                      <a:r>
                        <a:rPr lang="pl-PL" sz="900" b="0" i="0" u="none" strike="noStrike" dirty="0">
                          <a:solidFill>
                            <a:srgbClr val="000000"/>
                          </a:solidFill>
                          <a:effectLst/>
                          <a:latin typeface="Arial" panose="020B0604020202020204" pitchFamily="34" charset="0"/>
                          <a:cs typeface="Arial" panose="020B0604020202020204" pitchFamily="34" charset="0"/>
                        </a:rPr>
                        <a:t>,</a:t>
                      </a:r>
                      <a:r>
                        <a:rPr lang="en-US" sz="900" b="0" i="0" u="none" strike="noStrike" dirty="0">
                          <a:solidFill>
                            <a:srgbClr val="000000"/>
                          </a:solidFill>
                          <a:effectLst/>
                          <a:latin typeface="Arial" panose="020B0604020202020204" pitchFamily="34" charset="0"/>
                          <a:cs typeface="Arial" panose="020B0604020202020204" pitchFamily="34" charset="0"/>
                        </a:rPr>
                        <a:t>373</a:t>
                      </a:r>
                      <a:r>
                        <a:rPr lang="pl-PL" sz="900" b="0" i="0" u="none" strike="noStrike" dirty="0">
                          <a:solidFill>
                            <a:srgbClr val="000000"/>
                          </a:solidFill>
                          <a:effectLst/>
                          <a:latin typeface="Arial" panose="020B0604020202020204" pitchFamily="34" charset="0"/>
                          <a:cs typeface="Arial" panose="020B0604020202020204" pitchFamily="34" charset="0"/>
                        </a:rPr>
                        <a:t>,</a:t>
                      </a:r>
                      <a:r>
                        <a:rPr lang="en-US" sz="900" b="0" i="0" u="none" strike="noStrike" dirty="0">
                          <a:solidFill>
                            <a:srgbClr val="000000"/>
                          </a:solidFill>
                          <a:effectLst/>
                          <a:latin typeface="Arial" panose="020B0604020202020204" pitchFamily="34" charset="0"/>
                          <a:cs typeface="Arial" panose="020B0604020202020204" pitchFamily="34" charset="0"/>
                        </a:rPr>
                        <a:t>840</a:t>
                      </a:r>
                    </a:p>
                  </a:txBody>
                  <a:tcPr marL="72000" marR="36000" marT="9525"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r" fontAlgn="b"/>
                      <a:r>
                        <a:rPr lang="en-US" sz="900" b="0" i="0" u="none" strike="noStrike" dirty="0">
                          <a:solidFill>
                            <a:srgbClr val="000000"/>
                          </a:solidFill>
                          <a:effectLst/>
                          <a:latin typeface="Arial" panose="020B0604020202020204" pitchFamily="34" charset="0"/>
                          <a:cs typeface="Arial" panose="020B0604020202020204" pitchFamily="34" charset="0"/>
                        </a:rPr>
                        <a:t>3</a:t>
                      </a:r>
                      <a:r>
                        <a:rPr lang="pl-PL" sz="900" b="0" i="0" u="none" strike="noStrike" dirty="0">
                          <a:solidFill>
                            <a:srgbClr val="000000"/>
                          </a:solidFill>
                          <a:effectLst/>
                          <a:latin typeface="Arial" panose="020B0604020202020204" pitchFamily="34" charset="0"/>
                          <a:cs typeface="Arial" panose="020B0604020202020204" pitchFamily="34" charset="0"/>
                        </a:rPr>
                        <a:t>,</a:t>
                      </a:r>
                      <a:r>
                        <a:rPr lang="en-US" sz="900" b="0" i="0" u="none" strike="noStrike" dirty="0">
                          <a:solidFill>
                            <a:srgbClr val="000000"/>
                          </a:solidFill>
                          <a:effectLst/>
                          <a:latin typeface="Arial" panose="020B0604020202020204" pitchFamily="34" charset="0"/>
                          <a:cs typeface="Arial" panose="020B0604020202020204" pitchFamily="34" charset="0"/>
                        </a:rPr>
                        <a:t>245</a:t>
                      </a:r>
                      <a:r>
                        <a:rPr lang="pl-PL" sz="900" b="0" i="0" u="none" strike="noStrike" dirty="0">
                          <a:solidFill>
                            <a:srgbClr val="000000"/>
                          </a:solidFill>
                          <a:effectLst/>
                          <a:latin typeface="Arial" panose="020B0604020202020204" pitchFamily="34" charset="0"/>
                          <a:cs typeface="Arial" panose="020B0604020202020204" pitchFamily="34" charset="0"/>
                        </a:rPr>
                        <a:t>,</a:t>
                      </a:r>
                      <a:r>
                        <a:rPr lang="en-US" sz="900" b="0" i="0" u="none" strike="noStrike" dirty="0">
                          <a:solidFill>
                            <a:srgbClr val="000000"/>
                          </a:solidFill>
                          <a:effectLst/>
                          <a:latin typeface="Arial" panose="020B0604020202020204" pitchFamily="34" charset="0"/>
                          <a:cs typeface="Arial" panose="020B0604020202020204" pitchFamily="34" charset="0"/>
                        </a:rPr>
                        <a:t>840</a:t>
                      </a:r>
                    </a:p>
                  </a:txBody>
                  <a:tcPr marL="72000" marR="36000" marT="9525"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ctr" fontAlgn="b"/>
                      <a:r>
                        <a:rPr lang="pl-PL" sz="900" b="0" i="0" u="none" strike="noStrike" dirty="0">
                          <a:solidFill>
                            <a:srgbClr val="000000"/>
                          </a:solidFill>
                          <a:effectLst/>
                          <a:latin typeface="Arial" panose="020B0604020202020204" pitchFamily="34" charset="0"/>
                          <a:cs typeface="Arial" panose="020B0604020202020204" pitchFamily="34" charset="0"/>
                        </a:rPr>
                        <a:t>-</a:t>
                      </a:r>
                      <a:endParaRPr lang="en-US" sz="900" b="0" i="0" u="none" strike="noStrike" dirty="0">
                        <a:solidFill>
                          <a:srgbClr val="000000"/>
                        </a:solidFill>
                        <a:effectLst/>
                        <a:latin typeface="Arial" panose="020B0604020202020204" pitchFamily="34" charset="0"/>
                        <a:cs typeface="Arial" panose="020B0604020202020204" pitchFamily="34" charset="0"/>
                      </a:endParaRPr>
                    </a:p>
                  </a:txBody>
                  <a:tcPr marL="72000" marR="36000" marT="9525"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ctr" fontAlgn="b"/>
                      <a:r>
                        <a:rPr lang="pl-PL" sz="900" b="0" i="0" u="none" strike="noStrike" dirty="0">
                          <a:solidFill>
                            <a:srgbClr val="000000"/>
                          </a:solidFill>
                          <a:effectLst/>
                          <a:latin typeface="Arial" panose="020B0604020202020204" pitchFamily="34" charset="0"/>
                          <a:cs typeface="Arial" panose="020B0604020202020204" pitchFamily="34" charset="0"/>
                        </a:rPr>
                        <a:t>-</a:t>
                      </a:r>
                      <a:endParaRPr lang="en-US" sz="900" b="0" i="0" u="none" strike="noStrike" dirty="0">
                        <a:solidFill>
                          <a:srgbClr val="000000"/>
                        </a:solidFill>
                        <a:effectLst/>
                        <a:latin typeface="Arial" panose="020B0604020202020204" pitchFamily="34" charset="0"/>
                        <a:cs typeface="Arial" panose="020B0604020202020204" pitchFamily="34" charset="0"/>
                      </a:endParaRPr>
                    </a:p>
                  </a:txBody>
                  <a:tcPr marL="72000" marR="36000" marT="9525"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ctr" fontAlgn="b"/>
                      <a:r>
                        <a:rPr lang="pl-PL" sz="900" b="0" i="0" u="none" strike="noStrike" dirty="0">
                          <a:solidFill>
                            <a:srgbClr val="000000"/>
                          </a:solidFill>
                          <a:effectLst/>
                          <a:latin typeface="Arial" panose="020B0604020202020204" pitchFamily="34" charset="0"/>
                          <a:cs typeface="Arial" panose="020B0604020202020204" pitchFamily="34" charset="0"/>
                        </a:rPr>
                        <a:t>-</a:t>
                      </a:r>
                      <a:endParaRPr lang="en-US" sz="900" b="0" i="0" u="none" strike="noStrike" dirty="0">
                        <a:solidFill>
                          <a:srgbClr val="000000"/>
                        </a:solidFill>
                        <a:effectLst/>
                        <a:latin typeface="Arial" panose="020B0604020202020204" pitchFamily="34" charset="0"/>
                        <a:cs typeface="Arial" panose="020B0604020202020204" pitchFamily="34" charset="0"/>
                      </a:endParaRPr>
                    </a:p>
                  </a:txBody>
                  <a:tcPr marL="72000" marR="36000" marT="9525"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ctr" fontAlgn="b"/>
                      <a:r>
                        <a:rPr lang="pl-PL" sz="900" b="0" i="0" u="none" strike="noStrike" dirty="0">
                          <a:solidFill>
                            <a:srgbClr val="000000"/>
                          </a:solidFill>
                          <a:effectLst/>
                          <a:latin typeface="Arial" panose="020B0604020202020204" pitchFamily="34" charset="0"/>
                          <a:cs typeface="Arial" panose="020B0604020202020204" pitchFamily="34" charset="0"/>
                        </a:rPr>
                        <a:t>-</a:t>
                      </a:r>
                      <a:endParaRPr lang="en-US" sz="900" b="0" i="0" u="none" strike="noStrike" dirty="0">
                        <a:solidFill>
                          <a:srgbClr val="000000"/>
                        </a:solidFill>
                        <a:effectLst/>
                        <a:latin typeface="Arial" panose="020B0604020202020204" pitchFamily="34" charset="0"/>
                        <a:cs typeface="Arial" panose="020B0604020202020204" pitchFamily="34" charset="0"/>
                      </a:endParaRPr>
                    </a:p>
                  </a:txBody>
                  <a:tcPr marL="72000" marR="36000" marT="9525"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ctr" fontAlgn="b"/>
                      <a:r>
                        <a:rPr lang="pl-PL" sz="900" b="0" i="0" u="none" strike="noStrike" dirty="0">
                          <a:solidFill>
                            <a:srgbClr val="000000"/>
                          </a:solidFill>
                          <a:effectLst/>
                          <a:latin typeface="Arial" panose="020B0604020202020204" pitchFamily="34" charset="0"/>
                          <a:cs typeface="Arial" panose="020B0604020202020204" pitchFamily="34" charset="0"/>
                        </a:rPr>
                        <a:t>-</a:t>
                      </a:r>
                      <a:endParaRPr lang="en-US" sz="900" b="0" i="0" u="none" strike="noStrike" dirty="0">
                        <a:solidFill>
                          <a:srgbClr val="000000"/>
                        </a:solidFill>
                        <a:effectLst/>
                        <a:latin typeface="Arial" panose="020B0604020202020204" pitchFamily="34" charset="0"/>
                        <a:cs typeface="Arial" panose="020B0604020202020204" pitchFamily="34" charset="0"/>
                      </a:endParaRPr>
                    </a:p>
                  </a:txBody>
                  <a:tcPr marL="72000" marR="36000" marT="9525"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ctr" fontAlgn="b"/>
                      <a:r>
                        <a:rPr lang="pl-PL" sz="900" b="0" i="0" u="none" strike="noStrike" dirty="0">
                          <a:solidFill>
                            <a:srgbClr val="000000"/>
                          </a:solidFill>
                          <a:effectLst/>
                          <a:latin typeface="Arial" panose="020B0604020202020204" pitchFamily="34" charset="0"/>
                          <a:cs typeface="Arial" panose="020B0604020202020204" pitchFamily="34" charset="0"/>
                        </a:rPr>
                        <a:t>-</a:t>
                      </a:r>
                      <a:endParaRPr lang="en-US" sz="900" b="0" i="0" u="none" strike="noStrike" dirty="0">
                        <a:solidFill>
                          <a:srgbClr val="000000"/>
                        </a:solidFill>
                        <a:effectLst/>
                        <a:latin typeface="Arial" panose="020B0604020202020204" pitchFamily="34" charset="0"/>
                        <a:cs typeface="Arial" panose="020B0604020202020204" pitchFamily="34" charset="0"/>
                      </a:endParaRPr>
                    </a:p>
                  </a:txBody>
                  <a:tcPr marL="72000" marR="36000" marT="9525"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ctr" fontAlgn="b"/>
                      <a:r>
                        <a:rPr lang="pl-PL" sz="900" b="0" i="0" u="none" strike="noStrike" dirty="0">
                          <a:solidFill>
                            <a:srgbClr val="000000"/>
                          </a:solidFill>
                          <a:effectLst/>
                          <a:latin typeface="Arial" panose="020B0604020202020204" pitchFamily="34" charset="0"/>
                          <a:cs typeface="Arial" panose="020B0604020202020204" pitchFamily="34" charset="0"/>
                        </a:rPr>
                        <a:t>-</a:t>
                      </a:r>
                      <a:endParaRPr lang="en-US" sz="900" b="0" i="0" u="none" strike="noStrike" dirty="0">
                        <a:solidFill>
                          <a:srgbClr val="000000"/>
                        </a:solidFill>
                        <a:effectLst/>
                        <a:latin typeface="Arial" panose="020B0604020202020204" pitchFamily="34" charset="0"/>
                        <a:cs typeface="Arial" panose="020B0604020202020204" pitchFamily="34" charset="0"/>
                      </a:endParaRPr>
                    </a:p>
                  </a:txBody>
                  <a:tcPr marL="72000" marR="36000" marT="9525"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ctr" fontAlgn="b"/>
                      <a:r>
                        <a:rPr lang="pl-PL" sz="900" b="0" i="0" u="none" strike="noStrike" dirty="0">
                          <a:solidFill>
                            <a:srgbClr val="000000"/>
                          </a:solidFill>
                          <a:effectLst/>
                          <a:latin typeface="Arial" panose="020B0604020202020204" pitchFamily="34" charset="0"/>
                          <a:cs typeface="Arial" panose="020B0604020202020204" pitchFamily="34" charset="0"/>
                        </a:rPr>
                        <a:t>-</a:t>
                      </a:r>
                      <a:endParaRPr lang="en-US" sz="900" b="0" i="0" u="none" strike="noStrike" dirty="0">
                        <a:solidFill>
                          <a:srgbClr val="000000"/>
                        </a:solidFill>
                        <a:effectLst/>
                        <a:latin typeface="Arial" panose="020B0604020202020204" pitchFamily="34" charset="0"/>
                        <a:cs typeface="Arial" panose="020B0604020202020204" pitchFamily="34" charset="0"/>
                      </a:endParaRPr>
                    </a:p>
                  </a:txBody>
                  <a:tcPr marL="72000" marR="36000" marT="9525"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0001"/>
                  </a:ext>
                </a:extLst>
              </a:tr>
              <a:tr h="236144">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l" fontAlgn="b"/>
                      <a:r>
                        <a:rPr lang="en-US" sz="900" b="1" u="none" strike="noStrike" noProof="0" dirty="0">
                          <a:solidFill>
                            <a:schemeClr val="tx1"/>
                          </a:solidFill>
                          <a:effectLst/>
                          <a:latin typeface="Arial" panose="020B0604020202020204" pitchFamily="34" charset="0"/>
                          <a:cs typeface="Arial" panose="020B0604020202020204" pitchFamily="34" charset="0"/>
                        </a:rPr>
                        <a:t>Inflows [PLN]</a:t>
                      </a:r>
                      <a:endParaRPr lang="en-US" sz="900" b="1" i="0" u="none" strike="noStrike" noProof="0" dirty="0">
                        <a:solidFill>
                          <a:schemeClr val="tx1"/>
                        </a:solidFill>
                        <a:effectLst/>
                        <a:latin typeface="Arial" panose="020B0604020202020204" pitchFamily="34" charset="0"/>
                        <a:cs typeface="Arial" panose="020B0604020202020204" pitchFamily="34" charset="0"/>
                      </a:endParaRPr>
                    </a:p>
                  </a:txBody>
                  <a:tcPr marL="72000" marR="36000" marT="2856" marB="0" anchor="ctr">
                    <a:lnL w="12700" cmpd="sng">
                      <a:solidFill>
                        <a:sysClr val="window" lastClr="FFFFFF"/>
                      </a:solidFill>
                    </a:lnL>
                    <a:lnR w="12700" cap="flat" cmpd="sng" algn="ctr">
                      <a:solidFill>
                        <a:sysClr val="window" lastClr="FFFFFF">
                          <a:lumMod val="85000"/>
                        </a:sysClr>
                      </a:solidFill>
                      <a:prstDash val="solid"/>
                      <a:round/>
                      <a:headEnd type="none" w="med" len="med"/>
                      <a:tailEnd type="none" w="med" len="med"/>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 lastClr="FFFFFF">
                        <a:lumMod val="75000"/>
                      </a:sysClr>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ctr" fontAlgn="b"/>
                      <a:r>
                        <a:rPr lang="pl-PL" sz="900" b="0" i="0" u="none" strike="noStrike" dirty="0">
                          <a:solidFill>
                            <a:srgbClr val="000000"/>
                          </a:solidFill>
                          <a:effectLst/>
                          <a:latin typeface="Arial" panose="020B0604020202020204" pitchFamily="34" charset="0"/>
                          <a:cs typeface="Arial" panose="020B0604020202020204" pitchFamily="34" charset="0"/>
                        </a:rPr>
                        <a:t>-</a:t>
                      </a:r>
                      <a:endParaRPr lang="en-US" sz="900" b="0" i="0" u="none" strike="noStrike" dirty="0">
                        <a:solidFill>
                          <a:srgbClr val="000000"/>
                        </a:solidFill>
                        <a:effectLst/>
                        <a:latin typeface="Arial" panose="020B0604020202020204" pitchFamily="34" charset="0"/>
                        <a:cs typeface="Arial" panose="020B0604020202020204" pitchFamily="34" charset="0"/>
                      </a:endParaRPr>
                    </a:p>
                  </a:txBody>
                  <a:tcPr marL="72000" marR="36000" marT="9525"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r" fontAlgn="b"/>
                      <a:r>
                        <a:rPr lang="en-US" sz="900" b="0" i="0" u="none" strike="noStrike" dirty="0">
                          <a:solidFill>
                            <a:srgbClr val="000000"/>
                          </a:solidFill>
                          <a:effectLst/>
                          <a:latin typeface="Arial" panose="020B0604020202020204" pitchFamily="34" charset="0"/>
                          <a:cs typeface="Arial" panose="020B0604020202020204" pitchFamily="34" charset="0"/>
                        </a:rPr>
                        <a:t>1</a:t>
                      </a:r>
                      <a:r>
                        <a:rPr lang="pl-PL" sz="900" b="0" i="0" u="none" strike="noStrike" dirty="0">
                          <a:solidFill>
                            <a:srgbClr val="000000"/>
                          </a:solidFill>
                          <a:effectLst/>
                          <a:latin typeface="Arial" panose="020B0604020202020204" pitchFamily="34" charset="0"/>
                          <a:cs typeface="Arial" panose="020B0604020202020204" pitchFamily="34" charset="0"/>
                        </a:rPr>
                        <a:t>,</a:t>
                      </a:r>
                      <a:r>
                        <a:rPr lang="en-US" sz="900" b="0" i="0" u="none" strike="noStrike" dirty="0">
                          <a:solidFill>
                            <a:srgbClr val="000000"/>
                          </a:solidFill>
                          <a:effectLst/>
                          <a:latin typeface="Arial" panose="020B0604020202020204" pitchFamily="34" charset="0"/>
                          <a:cs typeface="Arial" panose="020B0604020202020204" pitchFamily="34" charset="0"/>
                        </a:rPr>
                        <a:t>250</a:t>
                      </a:r>
                      <a:r>
                        <a:rPr lang="pl-PL" sz="900" b="0" i="0" u="none" strike="noStrike" dirty="0">
                          <a:solidFill>
                            <a:srgbClr val="000000"/>
                          </a:solidFill>
                          <a:effectLst/>
                          <a:latin typeface="Arial" panose="020B0604020202020204" pitchFamily="34" charset="0"/>
                          <a:cs typeface="Arial" panose="020B0604020202020204" pitchFamily="34" charset="0"/>
                        </a:rPr>
                        <a:t>,</a:t>
                      </a:r>
                      <a:r>
                        <a:rPr lang="en-US" sz="900" b="0" i="0" u="none" strike="noStrike" dirty="0">
                          <a:solidFill>
                            <a:srgbClr val="000000"/>
                          </a:solidFill>
                          <a:effectLst/>
                          <a:latin typeface="Arial" panose="020B0604020202020204" pitchFamily="34" charset="0"/>
                          <a:cs typeface="Arial" panose="020B0604020202020204" pitchFamily="34" charset="0"/>
                        </a:rPr>
                        <a:t>211</a:t>
                      </a:r>
                    </a:p>
                  </a:txBody>
                  <a:tcPr marL="72000" marR="36000" marT="9525"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r" fontAlgn="b"/>
                      <a:r>
                        <a:rPr lang="en-US" sz="900" b="0" i="0" u="none" strike="noStrike" dirty="0">
                          <a:solidFill>
                            <a:srgbClr val="000000"/>
                          </a:solidFill>
                          <a:effectLst/>
                          <a:latin typeface="Arial" panose="020B0604020202020204" pitchFamily="34" charset="0"/>
                          <a:cs typeface="Arial" panose="020B0604020202020204" pitchFamily="34" charset="0"/>
                        </a:rPr>
                        <a:t>2</a:t>
                      </a:r>
                      <a:r>
                        <a:rPr lang="pl-PL" sz="900" b="0" i="0" u="none" strike="noStrike" dirty="0">
                          <a:solidFill>
                            <a:srgbClr val="000000"/>
                          </a:solidFill>
                          <a:effectLst/>
                          <a:latin typeface="Arial" panose="020B0604020202020204" pitchFamily="34" charset="0"/>
                          <a:cs typeface="Arial" panose="020B0604020202020204" pitchFamily="34" charset="0"/>
                        </a:rPr>
                        <a:t>,</a:t>
                      </a:r>
                      <a:r>
                        <a:rPr lang="en-US" sz="900" b="0" i="0" u="none" strike="noStrike" dirty="0">
                          <a:solidFill>
                            <a:srgbClr val="000000"/>
                          </a:solidFill>
                          <a:effectLst/>
                          <a:latin typeface="Arial" panose="020B0604020202020204" pitchFamily="34" charset="0"/>
                          <a:cs typeface="Arial" panose="020B0604020202020204" pitchFamily="34" charset="0"/>
                        </a:rPr>
                        <a:t>880</a:t>
                      </a:r>
                      <a:r>
                        <a:rPr lang="pl-PL" sz="900" b="0" i="0" u="none" strike="noStrike" dirty="0">
                          <a:solidFill>
                            <a:srgbClr val="000000"/>
                          </a:solidFill>
                          <a:effectLst/>
                          <a:latin typeface="Arial" panose="020B0604020202020204" pitchFamily="34" charset="0"/>
                          <a:cs typeface="Arial" panose="020B0604020202020204" pitchFamily="34" charset="0"/>
                        </a:rPr>
                        <a:t>,</a:t>
                      </a:r>
                      <a:r>
                        <a:rPr lang="en-US" sz="900" b="0" i="0" u="none" strike="noStrike" dirty="0">
                          <a:solidFill>
                            <a:srgbClr val="000000"/>
                          </a:solidFill>
                          <a:effectLst/>
                          <a:latin typeface="Arial" panose="020B0604020202020204" pitchFamily="34" charset="0"/>
                          <a:cs typeface="Arial" panose="020B0604020202020204" pitchFamily="34" charset="0"/>
                        </a:rPr>
                        <a:t>697</a:t>
                      </a:r>
                    </a:p>
                  </a:txBody>
                  <a:tcPr marL="72000" marR="36000" marT="9525"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r" fontAlgn="b"/>
                      <a:r>
                        <a:rPr lang="en-US" sz="900" b="0" i="0" u="none" strike="noStrike" dirty="0">
                          <a:solidFill>
                            <a:srgbClr val="000000"/>
                          </a:solidFill>
                          <a:effectLst/>
                          <a:latin typeface="Arial" panose="020B0604020202020204" pitchFamily="34" charset="0"/>
                          <a:cs typeface="Arial" panose="020B0604020202020204" pitchFamily="34" charset="0"/>
                        </a:rPr>
                        <a:t>1</a:t>
                      </a:r>
                      <a:r>
                        <a:rPr lang="pl-PL" sz="900" b="0" i="0" u="none" strike="noStrike" dirty="0">
                          <a:solidFill>
                            <a:srgbClr val="000000"/>
                          </a:solidFill>
                          <a:effectLst/>
                          <a:latin typeface="Arial" panose="020B0604020202020204" pitchFamily="34" charset="0"/>
                          <a:cs typeface="Arial" panose="020B0604020202020204" pitchFamily="34" charset="0"/>
                        </a:rPr>
                        <a:t>,</a:t>
                      </a:r>
                      <a:r>
                        <a:rPr lang="en-US" sz="900" b="0" i="0" u="none" strike="noStrike" dirty="0">
                          <a:solidFill>
                            <a:srgbClr val="000000"/>
                          </a:solidFill>
                          <a:effectLst/>
                          <a:latin typeface="Arial" panose="020B0604020202020204" pitchFamily="34" charset="0"/>
                          <a:cs typeface="Arial" panose="020B0604020202020204" pitchFamily="34" charset="0"/>
                        </a:rPr>
                        <a:t>110</a:t>
                      </a:r>
                      <a:r>
                        <a:rPr lang="pl-PL" sz="900" b="0" i="0" u="none" strike="noStrike" dirty="0">
                          <a:solidFill>
                            <a:srgbClr val="000000"/>
                          </a:solidFill>
                          <a:effectLst/>
                          <a:latin typeface="Arial" panose="020B0604020202020204" pitchFamily="34" charset="0"/>
                          <a:cs typeface="Arial" panose="020B0604020202020204" pitchFamily="34" charset="0"/>
                        </a:rPr>
                        <a:t>,</a:t>
                      </a:r>
                      <a:r>
                        <a:rPr lang="en-US" sz="900" b="0" i="0" u="none" strike="noStrike" dirty="0">
                          <a:solidFill>
                            <a:srgbClr val="000000"/>
                          </a:solidFill>
                          <a:effectLst/>
                          <a:latin typeface="Arial" panose="020B0604020202020204" pitchFamily="34" charset="0"/>
                          <a:cs typeface="Arial" panose="020B0604020202020204" pitchFamily="34" charset="0"/>
                        </a:rPr>
                        <a:t>583</a:t>
                      </a:r>
                    </a:p>
                  </a:txBody>
                  <a:tcPr marL="72000" marR="36000" marT="9525"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r" fontAlgn="b"/>
                      <a:r>
                        <a:rPr lang="en-US" sz="900" b="0" i="0" u="none" strike="noStrike" dirty="0">
                          <a:solidFill>
                            <a:srgbClr val="000000"/>
                          </a:solidFill>
                          <a:effectLst/>
                          <a:latin typeface="Arial" panose="020B0604020202020204" pitchFamily="34" charset="0"/>
                          <a:cs typeface="Arial" panose="020B0604020202020204" pitchFamily="34" charset="0"/>
                        </a:rPr>
                        <a:t>1</a:t>
                      </a:r>
                      <a:r>
                        <a:rPr lang="pl-PL" sz="900" b="0" i="0" u="none" strike="noStrike" dirty="0">
                          <a:solidFill>
                            <a:srgbClr val="000000"/>
                          </a:solidFill>
                          <a:effectLst/>
                          <a:latin typeface="Arial" panose="020B0604020202020204" pitchFamily="34" charset="0"/>
                          <a:cs typeface="Arial" panose="020B0604020202020204" pitchFamily="34" charset="0"/>
                        </a:rPr>
                        <a:t>,</a:t>
                      </a:r>
                      <a:r>
                        <a:rPr lang="en-US" sz="900" b="0" i="0" u="none" strike="noStrike" dirty="0">
                          <a:solidFill>
                            <a:srgbClr val="000000"/>
                          </a:solidFill>
                          <a:effectLst/>
                          <a:latin typeface="Arial" panose="020B0604020202020204" pitchFamily="34" charset="0"/>
                          <a:cs typeface="Arial" panose="020B0604020202020204" pitchFamily="34" charset="0"/>
                        </a:rPr>
                        <a:t>132</a:t>
                      </a:r>
                      <a:r>
                        <a:rPr lang="pl-PL" sz="900" b="0" i="0" u="none" strike="noStrike" dirty="0">
                          <a:solidFill>
                            <a:srgbClr val="000000"/>
                          </a:solidFill>
                          <a:effectLst/>
                          <a:latin typeface="Arial" panose="020B0604020202020204" pitchFamily="34" charset="0"/>
                          <a:cs typeface="Arial" panose="020B0604020202020204" pitchFamily="34" charset="0"/>
                        </a:rPr>
                        <a:t>,</a:t>
                      </a:r>
                      <a:r>
                        <a:rPr lang="en-US" sz="900" b="0" i="0" u="none" strike="noStrike" dirty="0">
                          <a:solidFill>
                            <a:srgbClr val="000000"/>
                          </a:solidFill>
                          <a:effectLst/>
                          <a:latin typeface="Arial" panose="020B0604020202020204" pitchFamily="34" charset="0"/>
                          <a:cs typeface="Arial" panose="020B0604020202020204" pitchFamily="34" charset="0"/>
                        </a:rPr>
                        <a:t>962</a:t>
                      </a:r>
                    </a:p>
                  </a:txBody>
                  <a:tcPr marL="72000" marR="36000" marT="9525"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r" fontAlgn="b"/>
                      <a:r>
                        <a:rPr lang="en-US" sz="900" b="0" i="0" u="none" strike="noStrike" dirty="0">
                          <a:solidFill>
                            <a:srgbClr val="000000"/>
                          </a:solidFill>
                          <a:effectLst/>
                          <a:latin typeface="Arial" panose="020B0604020202020204" pitchFamily="34" charset="0"/>
                          <a:cs typeface="Arial" panose="020B0604020202020204" pitchFamily="34" charset="0"/>
                        </a:rPr>
                        <a:t>1</a:t>
                      </a:r>
                      <a:r>
                        <a:rPr lang="pl-PL" sz="900" b="0" i="0" u="none" strike="noStrike" dirty="0">
                          <a:solidFill>
                            <a:srgbClr val="000000"/>
                          </a:solidFill>
                          <a:effectLst/>
                          <a:latin typeface="Arial" panose="020B0604020202020204" pitchFamily="34" charset="0"/>
                          <a:cs typeface="Arial" panose="020B0604020202020204" pitchFamily="34" charset="0"/>
                        </a:rPr>
                        <a:t>,</a:t>
                      </a:r>
                      <a:r>
                        <a:rPr lang="en-US" sz="900" b="0" i="0" u="none" strike="noStrike" dirty="0">
                          <a:solidFill>
                            <a:srgbClr val="000000"/>
                          </a:solidFill>
                          <a:effectLst/>
                          <a:latin typeface="Arial" panose="020B0604020202020204" pitchFamily="34" charset="0"/>
                          <a:cs typeface="Arial" panose="020B0604020202020204" pitchFamily="34" charset="0"/>
                        </a:rPr>
                        <a:t>155</a:t>
                      </a:r>
                      <a:r>
                        <a:rPr lang="pl-PL" sz="900" b="0" i="0" u="none" strike="noStrike" dirty="0">
                          <a:solidFill>
                            <a:srgbClr val="000000"/>
                          </a:solidFill>
                          <a:effectLst/>
                          <a:latin typeface="Arial" panose="020B0604020202020204" pitchFamily="34" charset="0"/>
                          <a:cs typeface="Arial" panose="020B0604020202020204" pitchFamily="34" charset="0"/>
                        </a:rPr>
                        <a:t>,</a:t>
                      </a:r>
                      <a:r>
                        <a:rPr lang="en-US" sz="900" b="0" i="0" u="none" strike="noStrike" dirty="0">
                          <a:solidFill>
                            <a:srgbClr val="000000"/>
                          </a:solidFill>
                          <a:effectLst/>
                          <a:latin typeface="Arial" panose="020B0604020202020204" pitchFamily="34" charset="0"/>
                          <a:cs typeface="Arial" panose="020B0604020202020204" pitchFamily="34" charset="0"/>
                        </a:rPr>
                        <a:t>791</a:t>
                      </a:r>
                    </a:p>
                  </a:txBody>
                  <a:tcPr marL="72000" marR="36000" marT="9525"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r" fontAlgn="b"/>
                      <a:r>
                        <a:rPr lang="en-US" sz="900" b="0" i="0" u="none" strike="noStrike" dirty="0">
                          <a:solidFill>
                            <a:srgbClr val="000000"/>
                          </a:solidFill>
                          <a:effectLst/>
                          <a:latin typeface="Arial" panose="020B0604020202020204" pitchFamily="34" charset="0"/>
                          <a:cs typeface="Arial" panose="020B0604020202020204" pitchFamily="34" charset="0"/>
                        </a:rPr>
                        <a:t>1</a:t>
                      </a:r>
                      <a:r>
                        <a:rPr lang="pl-PL" sz="900" b="0" i="0" u="none" strike="noStrike" dirty="0">
                          <a:solidFill>
                            <a:srgbClr val="000000"/>
                          </a:solidFill>
                          <a:effectLst/>
                          <a:latin typeface="Arial" panose="020B0604020202020204" pitchFamily="34" charset="0"/>
                          <a:cs typeface="Arial" panose="020B0604020202020204" pitchFamily="34" charset="0"/>
                        </a:rPr>
                        <a:t>,</a:t>
                      </a:r>
                      <a:r>
                        <a:rPr lang="en-US" sz="900" b="0" i="0" u="none" strike="noStrike" dirty="0">
                          <a:solidFill>
                            <a:srgbClr val="000000"/>
                          </a:solidFill>
                          <a:effectLst/>
                          <a:latin typeface="Arial" panose="020B0604020202020204" pitchFamily="34" charset="0"/>
                          <a:cs typeface="Arial" panose="020B0604020202020204" pitchFamily="34" charset="0"/>
                        </a:rPr>
                        <a:t>179</a:t>
                      </a:r>
                      <a:r>
                        <a:rPr lang="pl-PL" sz="900" b="0" i="0" u="none" strike="noStrike" dirty="0">
                          <a:solidFill>
                            <a:srgbClr val="000000"/>
                          </a:solidFill>
                          <a:effectLst/>
                          <a:latin typeface="Arial" panose="020B0604020202020204" pitchFamily="34" charset="0"/>
                          <a:cs typeface="Arial" panose="020B0604020202020204" pitchFamily="34" charset="0"/>
                        </a:rPr>
                        <a:t>,</a:t>
                      </a:r>
                      <a:r>
                        <a:rPr lang="en-US" sz="900" b="0" i="0" u="none" strike="noStrike" dirty="0">
                          <a:solidFill>
                            <a:srgbClr val="000000"/>
                          </a:solidFill>
                          <a:effectLst/>
                          <a:latin typeface="Arial" panose="020B0604020202020204" pitchFamily="34" charset="0"/>
                          <a:cs typeface="Arial" panose="020B0604020202020204" pitchFamily="34" charset="0"/>
                        </a:rPr>
                        <a:t>081</a:t>
                      </a:r>
                    </a:p>
                  </a:txBody>
                  <a:tcPr marL="72000" marR="36000" marT="9525"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r" fontAlgn="b"/>
                      <a:r>
                        <a:rPr lang="en-US" sz="900" b="0" i="0" u="none" strike="noStrike" dirty="0">
                          <a:solidFill>
                            <a:srgbClr val="000000"/>
                          </a:solidFill>
                          <a:effectLst/>
                          <a:latin typeface="Arial" panose="020B0604020202020204" pitchFamily="34" charset="0"/>
                          <a:cs typeface="Arial" panose="020B0604020202020204" pitchFamily="34" charset="0"/>
                        </a:rPr>
                        <a:t>1</a:t>
                      </a:r>
                      <a:r>
                        <a:rPr lang="pl-PL" sz="900" b="0" i="0" u="none" strike="noStrike" dirty="0">
                          <a:solidFill>
                            <a:srgbClr val="000000"/>
                          </a:solidFill>
                          <a:effectLst/>
                          <a:latin typeface="Arial" panose="020B0604020202020204" pitchFamily="34" charset="0"/>
                          <a:cs typeface="Arial" panose="020B0604020202020204" pitchFamily="34" charset="0"/>
                        </a:rPr>
                        <a:t>,</a:t>
                      </a:r>
                      <a:r>
                        <a:rPr lang="en-US" sz="900" b="0" i="0" u="none" strike="noStrike" dirty="0">
                          <a:solidFill>
                            <a:srgbClr val="000000"/>
                          </a:solidFill>
                          <a:effectLst/>
                          <a:latin typeface="Arial" panose="020B0604020202020204" pitchFamily="34" charset="0"/>
                          <a:cs typeface="Arial" panose="020B0604020202020204" pitchFamily="34" charset="0"/>
                        </a:rPr>
                        <a:t>157</a:t>
                      </a:r>
                      <a:r>
                        <a:rPr lang="pl-PL" sz="900" b="0" i="0" u="none" strike="noStrike" dirty="0">
                          <a:solidFill>
                            <a:srgbClr val="000000"/>
                          </a:solidFill>
                          <a:effectLst/>
                          <a:latin typeface="Arial" panose="020B0604020202020204" pitchFamily="34" charset="0"/>
                          <a:cs typeface="Arial" panose="020B0604020202020204" pitchFamily="34" charset="0"/>
                        </a:rPr>
                        <a:t>,</a:t>
                      </a:r>
                      <a:r>
                        <a:rPr lang="en-US" sz="900" b="0" i="0" u="none" strike="noStrike" dirty="0">
                          <a:solidFill>
                            <a:srgbClr val="000000"/>
                          </a:solidFill>
                          <a:effectLst/>
                          <a:latin typeface="Arial" panose="020B0604020202020204" pitchFamily="34" charset="0"/>
                          <a:cs typeface="Arial" panose="020B0604020202020204" pitchFamily="34" charset="0"/>
                        </a:rPr>
                        <a:t>014</a:t>
                      </a:r>
                    </a:p>
                  </a:txBody>
                  <a:tcPr marL="72000" marR="36000" marT="9525"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r" fontAlgn="b"/>
                      <a:r>
                        <a:rPr lang="en-US" sz="900" b="0" i="0" u="none" strike="noStrike" dirty="0">
                          <a:solidFill>
                            <a:srgbClr val="000000"/>
                          </a:solidFill>
                          <a:effectLst/>
                          <a:latin typeface="Arial" panose="020B0604020202020204" pitchFamily="34" charset="0"/>
                          <a:cs typeface="Arial" panose="020B0604020202020204" pitchFamily="34" charset="0"/>
                        </a:rPr>
                        <a:t>1</a:t>
                      </a:r>
                      <a:r>
                        <a:rPr lang="pl-PL" sz="900" b="0" i="0" u="none" strike="noStrike" dirty="0">
                          <a:solidFill>
                            <a:srgbClr val="000000"/>
                          </a:solidFill>
                          <a:effectLst/>
                          <a:latin typeface="Arial" panose="020B0604020202020204" pitchFamily="34" charset="0"/>
                          <a:cs typeface="Arial" panose="020B0604020202020204" pitchFamily="34" charset="0"/>
                        </a:rPr>
                        <a:t>,</a:t>
                      </a:r>
                      <a:r>
                        <a:rPr lang="en-US" sz="900" b="0" i="0" u="none" strike="noStrike" dirty="0">
                          <a:solidFill>
                            <a:srgbClr val="000000"/>
                          </a:solidFill>
                          <a:effectLst/>
                          <a:latin typeface="Arial" panose="020B0604020202020204" pitchFamily="34" charset="0"/>
                          <a:cs typeface="Arial" panose="020B0604020202020204" pitchFamily="34" charset="0"/>
                        </a:rPr>
                        <a:t>041</a:t>
                      </a:r>
                      <a:r>
                        <a:rPr lang="pl-PL" sz="900" b="0" i="0" u="none" strike="noStrike" dirty="0">
                          <a:solidFill>
                            <a:srgbClr val="000000"/>
                          </a:solidFill>
                          <a:effectLst/>
                          <a:latin typeface="Arial" panose="020B0604020202020204" pitchFamily="34" charset="0"/>
                          <a:cs typeface="Arial" panose="020B0604020202020204" pitchFamily="34" charset="0"/>
                        </a:rPr>
                        <a:t>,</a:t>
                      </a:r>
                      <a:r>
                        <a:rPr lang="en-US" sz="900" b="0" i="0" u="none" strike="noStrike" dirty="0">
                          <a:solidFill>
                            <a:srgbClr val="000000"/>
                          </a:solidFill>
                          <a:effectLst/>
                          <a:latin typeface="Arial" panose="020B0604020202020204" pitchFamily="34" charset="0"/>
                          <a:cs typeface="Arial" panose="020B0604020202020204" pitchFamily="34" charset="0"/>
                        </a:rPr>
                        <a:t>469</a:t>
                      </a:r>
                    </a:p>
                  </a:txBody>
                  <a:tcPr marL="72000" marR="36000" marT="9525"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r" fontAlgn="b"/>
                      <a:r>
                        <a:rPr lang="en-US" sz="900" b="0" i="0" u="none" strike="noStrike" dirty="0">
                          <a:solidFill>
                            <a:srgbClr val="000000"/>
                          </a:solidFill>
                          <a:effectLst/>
                          <a:latin typeface="Arial" panose="020B0604020202020204" pitchFamily="34" charset="0"/>
                          <a:cs typeface="Arial" panose="020B0604020202020204" pitchFamily="34" charset="0"/>
                        </a:rPr>
                        <a:t>1</a:t>
                      </a:r>
                      <a:r>
                        <a:rPr lang="pl-PL" sz="900" b="0" i="0" u="none" strike="noStrike" dirty="0">
                          <a:solidFill>
                            <a:srgbClr val="000000"/>
                          </a:solidFill>
                          <a:effectLst/>
                          <a:latin typeface="Arial" panose="020B0604020202020204" pitchFamily="34" charset="0"/>
                          <a:cs typeface="Arial" panose="020B0604020202020204" pitchFamily="34" charset="0"/>
                        </a:rPr>
                        <a:t>,</a:t>
                      </a:r>
                      <a:r>
                        <a:rPr lang="en-US" sz="900" b="0" i="0" u="none" strike="noStrike" dirty="0">
                          <a:solidFill>
                            <a:srgbClr val="000000"/>
                          </a:solidFill>
                          <a:effectLst/>
                          <a:latin typeface="Arial" panose="020B0604020202020204" pitchFamily="34" charset="0"/>
                          <a:cs typeface="Arial" panose="020B0604020202020204" pitchFamily="34" charset="0"/>
                        </a:rPr>
                        <a:t>062</a:t>
                      </a:r>
                      <a:r>
                        <a:rPr lang="pl-PL" sz="900" b="0" i="0" u="none" strike="noStrike" dirty="0">
                          <a:solidFill>
                            <a:srgbClr val="000000"/>
                          </a:solidFill>
                          <a:effectLst/>
                          <a:latin typeface="Arial" panose="020B0604020202020204" pitchFamily="34" charset="0"/>
                          <a:cs typeface="Arial" panose="020B0604020202020204" pitchFamily="34" charset="0"/>
                        </a:rPr>
                        <a:t>,</a:t>
                      </a:r>
                      <a:r>
                        <a:rPr lang="en-US" sz="900" b="0" i="0" u="none" strike="noStrike" dirty="0">
                          <a:solidFill>
                            <a:srgbClr val="000000"/>
                          </a:solidFill>
                          <a:effectLst/>
                          <a:latin typeface="Arial" panose="020B0604020202020204" pitchFamily="34" charset="0"/>
                          <a:cs typeface="Arial" panose="020B0604020202020204" pitchFamily="34" charset="0"/>
                        </a:rPr>
                        <a:t>455</a:t>
                      </a:r>
                    </a:p>
                  </a:txBody>
                  <a:tcPr marL="72000" marR="36000" marT="9525"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r" fontAlgn="b"/>
                      <a:r>
                        <a:rPr lang="en-US" sz="900" b="0" i="0" u="none" strike="noStrike" dirty="0">
                          <a:solidFill>
                            <a:srgbClr val="000000"/>
                          </a:solidFill>
                          <a:effectLst/>
                          <a:latin typeface="Arial" panose="020B0604020202020204" pitchFamily="34" charset="0"/>
                          <a:cs typeface="Arial" panose="020B0604020202020204" pitchFamily="34" charset="0"/>
                        </a:rPr>
                        <a:t>1</a:t>
                      </a:r>
                      <a:r>
                        <a:rPr lang="pl-PL" sz="900" b="0" i="0" u="none" strike="noStrike" dirty="0">
                          <a:solidFill>
                            <a:srgbClr val="000000"/>
                          </a:solidFill>
                          <a:effectLst/>
                          <a:latin typeface="Arial" panose="020B0604020202020204" pitchFamily="34" charset="0"/>
                          <a:cs typeface="Arial" panose="020B0604020202020204" pitchFamily="34" charset="0"/>
                        </a:rPr>
                        <a:t>,</a:t>
                      </a:r>
                      <a:r>
                        <a:rPr lang="en-US" sz="900" b="0" i="0" u="none" strike="noStrike" dirty="0">
                          <a:solidFill>
                            <a:srgbClr val="000000"/>
                          </a:solidFill>
                          <a:effectLst/>
                          <a:latin typeface="Arial" panose="020B0604020202020204" pitchFamily="34" charset="0"/>
                          <a:cs typeface="Arial" panose="020B0604020202020204" pitchFamily="34" charset="0"/>
                        </a:rPr>
                        <a:t>105</a:t>
                      </a:r>
                      <a:r>
                        <a:rPr lang="pl-PL" sz="900" b="0" i="0" u="none" strike="noStrike" dirty="0">
                          <a:solidFill>
                            <a:srgbClr val="000000"/>
                          </a:solidFill>
                          <a:effectLst/>
                          <a:latin typeface="Arial" panose="020B0604020202020204" pitchFamily="34" charset="0"/>
                          <a:cs typeface="Arial" panose="020B0604020202020204" pitchFamily="34" charset="0"/>
                        </a:rPr>
                        <a:t>,</a:t>
                      </a:r>
                      <a:r>
                        <a:rPr lang="en-US" sz="900" b="0" i="0" u="none" strike="noStrike" dirty="0">
                          <a:solidFill>
                            <a:srgbClr val="000000"/>
                          </a:solidFill>
                          <a:effectLst/>
                          <a:latin typeface="Arial" panose="020B0604020202020204" pitchFamily="34" charset="0"/>
                          <a:cs typeface="Arial" panose="020B0604020202020204" pitchFamily="34" charset="0"/>
                        </a:rPr>
                        <a:t>166</a:t>
                      </a:r>
                    </a:p>
                  </a:txBody>
                  <a:tcPr marL="72000" marR="36000" marT="9525"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0002"/>
                  </a:ext>
                </a:extLst>
              </a:tr>
              <a:tr h="259735">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l" fontAlgn="b"/>
                      <a:r>
                        <a:rPr lang="en-US" sz="900" b="1" u="none" strike="noStrike" noProof="0" dirty="0">
                          <a:solidFill>
                            <a:schemeClr val="tx1"/>
                          </a:solidFill>
                          <a:effectLst/>
                          <a:latin typeface="Arial" panose="020B0604020202020204" pitchFamily="34" charset="0"/>
                          <a:cs typeface="Arial" panose="020B0604020202020204" pitchFamily="34" charset="0"/>
                        </a:rPr>
                        <a:t>Net</a:t>
                      </a:r>
                      <a:r>
                        <a:rPr lang="en-US" sz="900" b="1" u="none" strike="noStrike" baseline="0" noProof="0" dirty="0">
                          <a:solidFill>
                            <a:schemeClr val="tx1"/>
                          </a:solidFill>
                          <a:effectLst/>
                          <a:latin typeface="Arial" panose="020B0604020202020204" pitchFamily="34" charset="0"/>
                          <a:cs typeface="Arial" panose="020B0604020202020204" pitchFamily="34" charset="0"/>
                        </a:rPr>
                        <a:t> change in cash </a:t>
                      </a:r>
                    </a:p>
                    <a:p>
                      <a:pPr algn="l" fontAlgn="b"/>
                      <a:r>
                        <a:rPr lang="en-US" sz="900" b="1" u="none" strike="noStrike" baseline="0" noProof="0" dirty="0">
                          <a:solidFill>
                            <a:schemeClr val="tx1"/>
                          </a:solidFill>
                          <a:effectLst/>
                          <a:latin typeface="Arial" panose="020B0604020202020204" pitchFamily="34" charset="0"/>
                          <a:cs typeface="Arial" panose="020B0604020202020204" pitchFamily="34" charset="0"/>
                        </a:rPr>
                        <a:t>flow [PLN]</a:t>
                      </a:r>
                      <a:endParaRPr lang="en-US" sz="900" b="1" i="0" u="none" strike="noStrike" noProof="0" dirty="0">
                        <a:solidFill>
                          <a:schemeClr val="tx1"/>
                        </a:solidFill>
                        <a:effectLst/>
                        <a:latin typeface="Arial" panose="020B0604020202020204" pitchFamily="34" charset="0"/>
                        <a:cs typeface="Arial" panose="020B0604020202020204" pitchFamily="34" charset="0"/>
                      </a:endParaRPr>
                    </a:p>
                  </a:txBody>
                  <a:tcPr marL="72000" marR="36000" marT="2856" marB="0" anchor="ctr">
                    <a:lnL w="12700" cmpd="sng">
                      <a:solidFill>
                        <a:sysClr val="window" lastClr="FFFFFF"/>
                      </a:solidFill>
                    </a:lnL>
                    <a:lnR w="12700" cap="flat" cmpd="sng" algn="ctr">
                      <a:solidFill>
                        <a:sysClr val="window" lastClr="FFFFFF">
                          <a:lumMod val="85000"/>
                        </a:sysClr>
                      </a:solidFill>
                      <a:prstDash val="solid"/>
                      <a:round/>
                      <a:headEnd type="none" w="med" len="med"/>
                      <a:tailEnd type="none" w="med" len="med"/>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 lastClr="FFFFFF">
                        <a:lumMod val="75000"/>
                      </a:sysClr>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r" fontAlgn="b"/>
                      <a:r>
                        <a:rPr lang="en-US" sz="900" b="0" i="0" u="none" strike="noStrike" dirty="0">
                          <a:solidFill>
                            <a:srgbClr val="000000"/>
                          </a:solidFill>
                          <a:effectLst/>
                          <a:latin typeface="Arial" panose="020B0604020202020204" pitchFamily="34" charset="0"/>
                          <a:cs typeface="Arial" panose="020B0604020202020204" pitchFamily="34" charset="0"/>
                        </a:rPr>
                        <a:t>-56</a:t>
                      </a:r>
                      <a:r>
                        <a:rPr lang="pl-PL" sz="900" b="0" i="0" u="none" strike="noStrike" dirty="0">
                          <a:solidFill>
                            <a:srgbClr val="000000"/>
                          </a:solidFill>
                          <a:effectLst/>
                          <a:latin typeface="Arial" panose="020B0604020202020204" pitchFamily="34" charset="0"/>
                          <a:cs typeface="Arial" panose="020B0604020202020204" pitchFamily="34" charset="0"/>
                        </a:rPr>
                        <a:t>,</a:t>
                      </a:r>
                      <a:r>
                        <a:rPr lang="en-US" sz="900" b="0" i="0" u="none" strike="noStrike" dirty="0">
                          <a:solidFill>
                            <a:srgbClr val="000000"/>
                          </a:solidFill>
                          <a:effectLst/>
                          <a:latin typeface="Arial" panose="020B0604020202020204" pitchFamily="34" charset="0"/>
                          <a:cs typeface="Arial" panose="020B0604020202020204" pitchFamily="34" charset="0"/>
                        </a:rPr>
                        <a:t>250</a:t>
                      </a:r>
                    </a:p>
                  </a:txBody>
                  <a:tcPr marL="72000" marR="36000" marT="9525"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r" fontAlgn="b"/>
                      <a:r>
                        <a:rPr lang="en-US" sz="900" b="0" i="0" u="none" strike="noStrike" dirty="0">
                          <a:solidFill>
                            <a:srgbClr val="000000"/>
                          </a:solidFill>
                          <a:effectLst/>
                          <a:latin typeface="Arial" panose="020B0604020202020204" pitchFamily="34" charset="0"/>
                          <a:cs typeface="Arial" panose="020B0604020202020204" pitchFamily="34" charset="0"/>
                        </a:rPr>
                        <a:t>-2</a:t>
                      </a:r>
                      <a:r>
                        <a:rPr lang="pl-PL" sz="900" b="0" i="0" u="none" strike="noStrike" dirty="0">
                          <a:solidFill>
                            <a:srgbClr val="000000"/>
                          </a:solidFill>
                          <a:effectLst/>
                          <a:latin typeface="Arial" panose="020B0604020202020204" pitchFamily="34" charset="0"/>
                          <a:cs typeface="Arial" panose="020B0604020202020204" pitchFamily="34" charset="0"/>
                        </a:rPr>
                        <a:t>,</a:t>
                      </a:r>
                      <a:r>
                        <a:rPr lang="en-US" sz="900" b="0" i="0" u="none" strike="noStrike" dirty="0">
                          <a:solidFill>
                            <a:srgbClr val="000000"/>
                          </a:solidFill>
                          <a:effectLst/>
                          <a:latin typeface="Arial" panose="020B0604020202020204" pitchFamily="34" charset="0"/>
                          <a:cs typeface="Arial" panose="020B0604020202020204" pitchFamily="34" charset="0"/>
                        </a:rPr>
                        <a:t>123</a:t>
                      </a:r>
                      <a:r>
                        <a:rPr lang="pl-PL" sz="900" b="0" i="0" u="none" strike="noStrike" dirty="0">
                          <a:solidFill>
                            <a:srgbClr val="000000"/>
                          </a:solidFill>
                          <a:effectLst/>
                          <a:latin typeface="Arial" panose="020B0604020202020204" pitchFamily="34" charset="0"/>
                          <a:cs typeface="Arial" panose="020B0604020202020204" pitchFamily="34" charset="0"/>
                        </a:rPr>
                        <a:t>,</a:t>
                      </a:r>
                      <a:r>
                        <a:rPr lang="en-US" sz="900" b="0" i="0" u="none" strike="noStrike" dirty="0">
                          <a:solidFill>
                            <a:srgbClr val="000000"/>
                          </a:solidFill>
                          <a:effectLst/>
                          <a:latin typeface="Arial" panose="020B0604020202020204" pitchFamily="34" charset="0"/>
                          <a:cs typeface="Arial" panose="020B0604020202020204" pitchFamily="34" charset="0"/>
                        </a:rPr>
                        <a:t>629</a:t>
                      </a:r>
                    </a:p>
                  </a:txBody>
                  <a:tcPr marL="72000" marR="36000" marT="9525"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r" fontAlgn="b"/>
                      <a:r>
                        <a:rPr lang="en-US" sz="900" b="0" i="0" u="none" strike="noStrike" dirty="0">
                          <a:solidFill>
                            <a:srgbClr val="000000"/>
                          </a:solidFill>
                          <a:effectLst/>
                          <a:latin typeface="Arial" panose="020B0604020202020204" pitchFamily="34" charset="0"/>
                          <a:cs typeface="Arial" panose="020B0604020202020204" pitchFamily="34" charset="0"/>
                        </a:rPr>
                        <a:t>-365</a:t>
                      </a:r>
                      <a:r>
                        <a:rPr lang="pl-PL" sz="900" b="0" i="0" u="none" strike="noStrike" dirty="0">
                          <a:solidFill>
                            <a:srgbClr val="000000"/>
                          </a:solidFill>
                          <a:effectLst/>
                          <a:latin typeface="Arial" panose="020B0604020202020204" pitchFamily="34" charset="0"/>
                          <a:cs typeface="Arial" panose="020B0604020202020204" pitchFamily="34" charset="0"/>
                        </a:rPr>
                        <a:t>,</a:t>
                      </a:r>
                      <a:r>
                        <a:rPr lang="en-US" sz="900" b="0" i="0" u="none" strike="noStrike" dirty="0">
                          <a:solidFill>
                            <a:srgbClr val="000000"/>
                          </a:solidFill>
                          <a:effectLst/>
                          <a:latin typeface="Arial" panose="020B0604020202020204" pitchFamily="34" charset="0"/>
                          <a:cs typeface="Arial" panose="020B0604020202020204" pitchFamily="34" charset="0"/>
                        </a:rPr>
                        <a:t>143</a:t>
                      </a:r>
                    </a:p>
                  </a:txBody>
                  <a:tcPr marL="72000" marR="36000" marT="9525"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r" fontAlgn="b"/>
                      <a:r>
                        <a:rPr lang="en-US" sz="900" b="0" i="0" u="none" strike="noStrike" dirty="0">
                          <a:solidFill>
                            <a:srgbClr val="000000"/>
                          </a:solidFill>
                          <a:effectLst/>
                          <a:latin typeface="Arial" panose="020B0604020202020204" pitchFamily="34" charset="0"/>
                          <a:cs typeface="Arial" panose="020B0604020202020204" pitchFamily="34" charset="0"/>
                        </a:rPr>
                        <a:t>1</a:t>
                      </a:r>
                      <a:r>
                        <a:rPr lang="pl-PL" sz="900" b="0" i="0" u="none" strike="noStrike" dirty="0">
                          <a:solidFill>
                            <a:srgbClr val="000000"/>
                          </a:solidFill>
                          <a:effectLst/>
                          <a:latin typeface="Arial" panose="020B0604020202020204" pitchFamily="34" charset="0"/>
                          <a:cs typeface="Arial" panose="020B0604020202020204" pitchFamily="34" charset="0"/>
                        </a:rPr>
                        <a:t>,</a:t>
                      </a:r>
                      <a:r>
                        <a:rPr lang="en-US" sz="900" b="0" i="0" u="none" strike="noStrike" dirty="0">
                          <a:solidFill>
                            <a:srgbClr val="000000"/>
                          </a:solidFill>
                          <a:effectLst/>
                          <a:latin typeface="Arial" panose="020B0604020202020204" pitchFamily="34" charset="0"/>
                          <a:cs typeface="Arial" panose="020B0604020202020204" pitchFamily="34" charset="0"/>
                        </a:rPr>
                        <a:t>110</a:t>
                      </a:r>
                      <a:r>
                        <a:rPr lang="pl-PL" sz="900" b="0" i="0" u="none" strike="noStrike" dirty="0">
                          <a:solidFill>
                            <a:srgbClr val="000000"/>
                          </a:solidFill>
                          <a:effectLst/>
                          <a:latin typeface="Arial" panose="020B0604020202020204" pitchFamily="34" charset="0"/>
                          <a:cs typeface="Arial" panose="020B0604020202020204" pitchFamily="34" charset="0"/>
                        </a:rPr>
                        <a:t>,</a:t>
                      </a:r>
                      <a:r>
                        <a:rPr lang="en-US" sz="900" b="0" i="0" u="none" strike="noStrike" dirty="0">
                          <a:solidFill>
                            <a:srgbClr val="000000"/>
                          </a:solidFill>
                          <a:effectLst/>
                          <a:latin typeface="Arial" panose="020B0604020202020204" pitchFamily="34" charset="0"/>
                          <a:cs typeface="Arial" panose="020B0604020202020204" pitchFamily="34" charset="0"/>
                        </a:rPr>
                        <a:t>583</a:t>
                      </a:r>
                    </a:p>
                  </a:txBody>
                  <a:tcPr marL="72000" marR="36000" marT="9525"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r" fontAlgn="b"/>
                      <a:r>
                        <a:rPr lang="en-US" sz="900" b="0" i="0" u="none" strike="noStrike" dirty="0">
                          <a:solidFill>
                            <a:srgbClr val="000000"/>
                          </a:solidFill>
                          <a:effectLst/>
                          <a:latin typeface="Arial" panose="020B0604020202020204" pitchFamily="34" charset="0"/>
                          <a:cs typeface="Arial" panose="020B0604020202020204" pitchFamily="34" charset="0"/>
                        </a:rPr>
                        <a:t>1</a:t>
                      </a:r>
                      <a:r>
                        <a:rPr lang="pl-PL" sz="900" b="0" i="0" u="none" strike="noStrike" dirty="0">
                          <a:solidFill>
                            <a:srgbClr val="000000"/>
                          </a:solidFill>
                          <a:effectLst/>
                          <a:latin typeface="Arial" panose="020B0604020202020204" pitchFamily="34" charset="0"/>
                          <a:cs typeface="Arial" panose="020B0604020202020204" pitchFamily="34" charset="0"/>
                        </a:rPr>
                        <a:t>,</a:t>
                      </a:r>
                      <a:r>
                        <a:rPr lang="en-US" sz="900" b="0" i="0" u="none" strike="noStrike" dirty="0">
                          <a:solidFill>
                            <a:srgbClr val="000000"/>
                          </a:solidFill>
                          <a:effectLst/>
                          <a:latin typeface="Arial" panose="020B0604020202020204" pitchFamily="34" charset="0"/>
                          <a:cs typeface="Arial" panose="020B0604020202020204" pitchFamily="34" charset="0"/>
                        </a:rPr>
                        <a:t>132</a:t>
                      </a:r>
                      <a:r>
                        <a:rPr lang="pl-PL" sz="900" b="0" i="0" u="none" strike="noStrike" dirty="0">
                          <a:solidFill>
                            <a:srgbClr val="000000"/>
                          </a:solidFill>
                          <a:effectLst/>
                          <a:latin typeface="Arial" panose="020B0604020202020204" pitchFamily="34" charset="0"/>
                          <a:cs typeface="Arial" panose="020B0604020202020204" pitchFamily="34" charset="0"/>
                        </a:rPr>
                        <a:t>,</a:t>
                      </a:r>
                      <a:r>
                        <a:rPr lang="en-US" sz="900" b="0" i="0" u="none" strike="noStrike" dirty="0">
                          <a:solidFill>
                            <a:srgbClr val="000000"/>
                          </a:solidFill>
                          <a:effectLst/>
                          <a:latin typeface="Arial" panose="020B0604020202020204" pitchFamily="34" charset="0"/>
                          <a:cs typeface="Arial" panose="020B0604020202020204" pitchFamily="34" charset="0"/>
                        </a:rPr>
                        <a:t>962</a:t>
                      </a:r>
                    </a:p>
                  </a:txBody>
                  <a:tcPr marL="72000" marR="36000" marT="9525"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r" fontAlgn="b"/>
                      <a:r>
                        <a:rPr lang="en-US" sz="900" b="0" i="0" u="none" strike="noStrike" dirty="0">
                          <a:solidFill>
                            <a:srgbClr val="000000"/>
                          </a:solidFill>
                          <a:effectLst/>
                          <a:latin typeface="Arial" panose="020B0604020202020204" pitchFamily="34" charset="0"/>
                          <a:cs typeface="Arial" panose="020B0604020202020204" pitchFamily="34" charset="0"/>
                        </a:rPr>
                        <a:t>1</a:t>
                      </a:r>
                      <a:r>
                        <a:rPr lang="pl-PL" sz="900" b="0" i="0" u="none" strike="noStrike" dirty="0">
                          <a:solidFill>
                            <a:srgbClr val="000000"/>
                          </a:solidFill>
                          <a:effectLst/>
                          <a:latin typeface="Arial" panose="020B0604020202020204" pitchFamily="34" charset="0"/>
                          <a:cs typeface="Arial" panose="020B0604020202020204" pitchFamily="34" charset="0"/>
                        </a:rPr>
                        <a:t>,</a:t>
                      </a:r>
                      <a:r>
                        <a:rPr lang="en-US" sz="900" b="0" i="0" u="none" strike="noStrike" dirty="0">
                          <a:solidFill>
                            <a:srgbClr val="000000"/>
                          </a:solidFill>
                          <a:effectLst/>
                          <a:latin typeface="Arial" panose="020B0604020202020204" pitchFamily="34" charset="0"/>
                          <a:cs typeface="Arial" panose="020B0604020202020204" pitchFamily="34" charset="0"/>
                        </a:rPr>
                        <a:t>155</a:t>
                      </a:r>
                      <a:r>
                        <a:rPr lang="pl-PL" sz="900" b="0" i="0" u="none" strike="noStrike" dirty="0">
                          <a:solidFill>
                            <a:srgbClr val="000000"/>
                          </a:solidFill>
                          <a:effectLst/>
                          <a:latin typeface="Arial" panose="020B0604020202020204" pitchFamily="34" charset="0"/>
                          <a:cs typeface="Arial" panose="020B0604020202020204" pitchFamily="34" charset="0"/>
                        </a:rPr>
                        <a:t>,</a:t>
                      </a:r>
                      <a:r>
                        <a:rPr lang="en-US" sz="900" b="0" i="0" u="none" strike="noStrike" dirty="0">
                          <a:solidFill>
                            <a:srgbClr val="000000"/>
                          </a:solidFill>
                          <a:effectLst/>
                          <a:latin typeface="Arial" panose="020B0604020202020204" pitchFamily="34" charset="0"/>
                          <a:cs typeface="Arial" panose="020B0604020202020204" pitchFamily="34" charset="0"/>
                        </a:rPr>
                        <a:t>791</a:t>
                      </a:r>
                    </a:p>
                  </a:txBody>
                  <a:tcPr marL="72000" marR="36000" marT="9525"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r" fontAlgn="b"/>
                      <a:r>
                        <a:rPr lang="en-US" sz="900" b="0" i="0" u="none" strike="noStrike" dirty="0">
                          <a:solidFill>
                            <a:srgbClr val="000000"/>
                          </a:solidFill>
                          <a:effectLst/>
                          <a:latin typeface="Arial" panose="020B0604020202020204" pitchFamily="34" charset="0"/>
                          <a:cs typeface="Arial" panose="020B0604020202020204" pitchFamily="34" charset="0"/>
                        </a:rPr>
                        <a:t>1</a:t>
                      </a:r>
                      <a:r>
                        <a:rPr lang="pl-PL" sz="900" b="0" i="0" u="none" strike="noStrike" dirty="0">
                          <a:solidFill>
                            <a:srgbClr val="000000"/>
                          </a:solidFill>
                          <a:effectLst/>
                          <a:latin typeface="Arial" panose="020B0604020202020204" pitchFamily="34" charset="0"/>
                          <a:cs typeface="Arial" panose="020B0604020202020204" pitchFamily="34" charset="0"/>
                        </a:rPr>
                        <a:t>,</a:t>
                      </a:r>
                      <a:r>
                        <a:rPr lang="en-US" sz="900" b="0" i="0" u="none" strike="noStrike" dirty="0">
                          <a:solidFill>
                            <a:srgbClr val="000000"/>
                          </a:solidFill>
                          <a:effectLst/>
                          <a:latin typeface="Arial" panose="020B0604020202020204" pitchFamily="34" charset="0"/>
                          <a:cs typeface="Arial" panose="020B0604020202020204" pitchFamily="34" charset="0"/>
                        </a:rPr>
                        <a:t>179</a:t>
                      </a:r>
                      <a:r>
                        <a:rPr lang="pl-PL" sz="900" b="0" i="0" u="none" strike="noStrike" dirty="0">
                          <a:solidFill>
                            <a:srgbClr val="000000"/>
                          </a:solidFill>
                          <a:effectLst/>
                          <a:latin typeface="Arial" panose="020B0604020202020204" pitchFamily="34" charset="0"/>
                          <a:cs typeface="Arial" panose="020B0604020202020204" pitchFamily="34" charset="0"/>
                        </a:rPr>
                        <a:t>,</a:t>
                      </a:r>
                      <a:r>
                        <a:rPr lang="en-US" sz="900" b="0" i="0" u="none" strike="noStrike" dirty="0">
                          <a:solidFill>
                            <a:srgbClr val="000000"/>
                          </a:solidFill>
                          <a:effectLst/>
                          <a:latin typeface="Arial" panose="020B0604020202020204" pitchFamily="34" charset="0"/>
                          <a:cs typeface="Arial" panose="020B0604020202020204" pitchFamily="34" charset="0"/>
                        </a:rPr>
                        <a:t>081</a:t>
                      </a:r>
                    </a:p>
                  </a:txBody>
                  <a:tcPr marL="72000" marR="36000" marT="9525"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r" fontAlgn="b"/>
                      <a:r>
                        <a:rPr lang="en-US" sz="900" b="0" i="0" u="none" strike="noStrike" dirty="0">
                          <a:solidFill>
                            <a:srgbClr val="000000"/>
                          </a:solidFill>
                          <a:effectLst/>
                          <a:latin typeface="Arial" panose="020B0604020202020204" pitchFamily="34" charset="0"/>
                          <a:cs typeface="Arial" panose="020B0604020202020204" pitchFamily="34" charset="0"/>
                        </a:rPr>
                        <a:t>1</a:t>
                      </a:r>
                      <a:r>
                        <a:rPr lang="pl-PL" sz="900" b="0" i="0" u="none" strike="noStrike" dirty="0">
                          <a:solidFill>
                            <a:srgbClr val="000000"/>
                          </a:solidFill>
                          <a:effectLst/>
                          <a:latin typeface="Arial" panose="020B0604020202020204" pitchFamily="34" charset="0"/>
                          <a:cs typeface="Arial" panose="020B0604020202020204" pitchFamily="34" charset="0"/>
                        </a:rPr>
                        <a:t>,</a:t>
                      </a:r>
                      <a:r>
                        <a:rPr lang="en-US" sz="900" b="0" i="0" u="none" strike="noStrike" dirty="0">
                          <a:solidFill>
                            <a:srgbClr val="000000"/>
                          </a:solidFill>
                          <a:effectLst/>
                          <a:latin typeface="Arial" panose="020B0604020202020204" pitchFamily="34" charset="0"/>
                          <a:cs typeface="Arial" panose="020B0604020202020204" pitchFamily="34" charset="0"/>
                        </a:rPr>
                        <a:t>157</a:t>
                      </a:r>
                      <a:r>
                        <a:rPr lang="pl-PL" sz="900" b="0" i="0" u="none" strike="noStrike" dirty="0">
                          <a:solidFill>
                            <a:srgbClr val="000000"/>
                          </a:solidFill>
                          <a:effectLst/>
                          <a:latin typeface="Arial" panose="020B0604020202020204" pitchFamily="34" charset="0"/>
                          <a:cs typeface="Arial" panose="020B0604020202020204" pitchFamily="34" charset="0"/>
                        </a:rPr>
                        <a:t>,</a:t>
                      </a:r>
                      <a:r>
                        <a:rPr lang="en-US" sz="900" b="0" i="0" u="none" strike="noStrike" dirty="0">
                          <a:solidFill>
                            <a:srgbClr val="000000"/>
                          </a:solidFill>
                          <a:effectLst/>
                          <a:latin typeface="Arial" panose="020B0604020202020204" pitchFamily="34" charset="0"/>
                          <a:cs typeface="Arial" panose="020B0604020202020204" pitchFamily="34" charset="0"/>
                        </a:rPr>
                        <a:t>014</a:t>
                      </a:r>
                    </a:p>
                  </a:txBody>
                  <a:tcPr marL="72000" marR="36000" marT="9525"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r" fontAlgn="b"/>
                      <a:r>
                        <a:rPr lang="en-US" sz="900" b="0" i="0" u="none" strike="noStrike" dirty="0">
                          <a:solidFill>
                            <a:srgbClr val="000000"/>
                          </a:solidFill>
                          <a:effectLst/>
                          <a:latin typeface="Arial" panose="020B0604020202020204" pitchFamily="34" charset="0"/>
                          <a:cs typeface="Arial" panose="020B0604020202020204" pitchFamily="34" charset="0"/>
                        </a:rPr>
                        <a:t>1</a:t>
                      </a:r>
                      <a:r>
                        <a:rPr lang="pl-PL" sz="900" b="0" i="0" u="none" strike="noStrike" dirty="0">
                          <a:solidFill>
                            <a:srgbClr val="000000"/>
                          </a:solidFill>
                          <a:effectLst/>
                          <a:latin typeface="Arial" panose="020B0604020202020204" pitchFamily="34" charset="0"/>
                          <a:cs typeface="Arial" panose="020B0604020202020204" pitchFamily="34" charset="0"/>
                        </a:rPr>
                        <a:t>,</a:t>
                      </a:r>
                      <a:r>
                        <a:rPr lang="en-US" sz="900" b="0" i="0" u="none" strike="noStrike" dirty="0">
                          <a:solidFill>
                            <a:srgbClr val="000000"/>
                          </a:solidFill>
                          <a:effectLst/>
                          <a:latin typeface="Arial" panose="020B0604020202020204" pitchFamily="34" charset="0"/>
                          <a:cs typeface="Arial" panose="020B0604020202020204" pitchFamily="34" charset="0"/>
                        </a:rPr>
                        <a:t>041</a:t>
                      </a:r>
                      <a:r>
                        <a:rPr lang="pl-PL" sz="900" b="0" i="0" u="none" strike="noStrike" dirty="0">
                          <a:solidFill>
                            <a:srgbClr val="000000"/>
                          </a:solidFill>
                          <a:effectLst/>
                          <a:latin typeface="Arial" panose="020B0604020202020204" pitchFamily="34" charset="0"/>
                          <a:cs typeface="Arial" panose="020B0604020202020204" pitchFamily="34" charset="0"/>
                        </a:rPr>
                        <a:t>,</a:t>
                      </a:r>
                      <a:r>
                        <a:rPr lang="en-US" sz="900" b="0" i="0" u="none" strike="noStrike" dirty="0">
                          <a:solidFill>
                            <a:srgbClr val="000000"/>
                          </a:solidFill>
                          <a:effectLst/>
                          <a:latin typeface="Arial" panose="020B0604020202020204" pitchFamily="34" charset="0"/>
                          <a:cs typeface="Arial" panose="020B0604020202020204" pitchFamily="34" charset="0"/>
                        </a:rPr>
                        <a:t>469</a:t>
                      </a:r>
                    </a:p>
                  </a:txBody>
                  <a:tcPr marL="72000" marR="36000" marT="9525"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r" fontAlgn="b"/>
                      <a:r>
                        <a:rPr lang="en-US" sz="900" b="0" i="0" u="none" strike="noStrike" dirty="0">
                          <a:solidFill>
                            <a:srgbClr val="000000"/>
                          </a:solidFill>
                          <a:effectLst/>
                          <a:latin typeface="Arial" panose="020B0604020202020204" pitchFamily="34" charset="0"/>
                          <a:cs typeface="Arial" panose="020B0604020202020204" pitchFamily="34" charset="0"/>
                        </a:rPr>
                        <a:t>1</a:t>
                      </a:r>
                      <a:r>
                        <a:rPr lang="pl-PL" sz="900" b="0" i="0" u="none" strike="noStrike" dirty="0">
                          <a:solidFill>
                            <a:srgbClr val="000000"/>
                          </a:solidFill>
                          <a:effectLst/>
                          <a:latin typeface="Arial" panose="020B0604020202020204" pitchFamily="34" charset="0"/>
                          <a:cs typeface="Arial" panose="020B0604020202020204" pitchFamily="34" charset="0"/>
                        </a:rPr>
                        <a:t>,</a:t>
                      </a:r>
                      <a:r>
                        <a:rPr lang="en-US" sz="900" b="0" i="0" u="none" strike="noStrike" dirty="0">
                          <a:solidFill>
                            <a:srgbClr val="000000"/>
                          </a:solidFill>
                          <a:effectLst/>
                          <a:latin typeface="Arial" panose="020B0604020202020204" pitchFamily="34" charset="0"/>
                          <a:cs typeface="Arial" panose="020B0604020202020204" pitchFamily="34" charset="0"/>
                        </a:rPr>
                        <a:t>062</a:t>
                      </a:r>
                      <a:r>
                        <a:rPr lang="pl-PL" sz="900" b="0" i="0" u="none" strike="noStrike" dirty="0">
                          <a:solidFill>
                            <a:srgbClr val="000000"/>
                          </a:solidFill>
                          <a:effectLst/>
                          <a:latin typeface="Arial" panose="020B0604020202020204" pitchFamily="34" charset="0"/>
                          <a:cs typeface="Arial" panose="020B0604020202020204" pitchFamily="34" charset="0"/>
                        </a:rPr>
                        <a:t>,</a:t>
                      </a:r>
                      <a:r>
                        <a:rPr lang="en-US" sz="900" b="0" i="0" u="none" strike="noStrike" dirty="0">
                          <a:solidFill>
                            <a:srgbClr val="000000"/>
                          </a:solidFill>
                          <a:effectLst/>
                          <a:latin typeface="Arial" panose="020B0604020202020204" pitchFamily="34" charset="0"/>
                          <a:cs typeface="Arial" panose="020B0604020202020204" pitchFamily="34" charset="0"/>
                        </a:rPr>
                        <a:t>455</a:t>
                      </a:r>
                    </a:p>
                  </a:txBody>
                  <a:tcPr marL="72000" marR="36000" marT="9525"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r" fontAlgn="b"/>
                      <a:r>
                        <a:rPr lang="en-US" sz="900" b="0" i="0" u="none" strike="noStrike" dirty="0">
                          <a:solidFill>
                            <a:srgbClr val="000000"/>
                          </a:solidFill>
                          <a:effectLst/>
                          <a:latin typeface="Arial" panose="020B0604020202020204" pitchFamily="34" charset="0"/>
                          <a:cs typeface="Arial" panose="020B0604020202020204" pitchFamily="34" charset="0"/>
                        </a:rPr>
                        <a:t>1</a:t>
                      </a:r>
                      <a:r>
                        <a:rPr lang="pl-PL" sz="900" b="0" i="0" u="none" strike="noStrike" dirty="0">
                          <a:solidFill>
                            <a:srgbClr val="000000"/>
                          </a:solidFill>
                          <a:effectLst/>
                          <a:latin typeface="Arial" panose="020B0604020202020204" pitchFamily="34" charset="0"/>
                          <a:cs typeface="Arial" panose="020B0604020202020204" pitchFamily="34" charset="0"/>
                        </a:rPr>
                        <a:t>,</a:t>
                      </a:r>
                      <a:r>
                        <a:rPr lang="en-US" sz="900" b="0" i="0" u="none" strike="noStrike" dirty="0">
                          <a:solidFill>
                            <a:srgbClr val="000000"/>
                          </a:solidFill>
                          <a:effectLst/>
                          <a:latin typeface="Arial" panose="020B0604020202020204" pitchFamily="34" charset="0"/>
                          <a:cs typeface="Arial" panose="020B0604020202020204" pitchFamily="34" charset="0"/>
                        </a:rPr>
                        <a:t>105</a:t>
                      </a:r>
                      <a:r>
                        <a:rPr lang="pl-PL" sz="900" b="0" i="0" u="none" strike="noStrike" dirty="0">
                          <a:solidFill>
                            <a:srgbClr val="000000"/>
                          </a:solidFill>
                          <a:effectLst/>
                          <a:latin typeface="Arial" panose="020B0604020202020204" pitchFamily="34" charset="0"/>
                          <a:cs typeface="Arial" panose="020B0604020202020204" pitchFamily="34" charset="0"/>
                        </a:rPr>
                        <a:t>,</a:t>
                      </a:r>
                      <a:r>
                        <a:rPr lang="en-US" sz="900" b="0" i="0" u="none" strike="noStrike" dirty="0">
                          <a:solidFill>
                            <a:srgbClr val="000000"/>
                          </a:solidFill>
                          <a:effectLst/>
                          <a:latin typeface="Arial" panose="020B0604020202020204" pitchFamily="34" charset="0"/>
                          <a:cs typeface="Arial" panose="020B0604020202020204" pitchFamily="34" charset="0"/>
                        </a:rPr>
                        <a:t>166</a:t>
                      </a:r>
                    </a:p>
                  </a:txBody>
                  <a:tcPr marL="72000" marR="36000" marT="9525"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0003"/>
                  </a:ext>
                </a:extLst>
              </a:tr>
              <a:tr h="259735">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l" fontAlgn="b"/>
                      <a:r>
                        <a:rPr lang="en-US" sz="900" b="1" i="0" u="none" strike="noStrike" noProof="0" dirty="0">
                          <a:solidFill>
                            <a:schemeClr val="tx1"/>
                          </a:solidFill>
                          <a:effectLst/>
                          <a:latin typeface="Arial" panose="020B0604020202020204" pitchFamily="34" charset="0"/>
                          <a:cs typeface="Arial" panose="020B0604020202020204" pitchFamily="34" charset="0"/>
                        </a:rPr>
                        <a:t>Discounted cash flow</a:t>
                      </a:r>
                    </a:p>
                    <a:p>
                      <a:pPr algn="l" fontAlgn="b"/>
                      <a:r>
                        <a:rPr lang="en-US" sz="900" b="1" i="0" u="none" strike="noStrike" noProof="0" dirty="0">
                          <a:solidFill>
                            <a:schemeClr val="tx1"/>
                          </a:solidFill>
                          <a:effectLst/>
                          <a:latin typeface="Arial" panose="020B0604020202020204" pitchFamily="34" charset="0"/>
                          <a:cs typeface="Arial" panose="020B0604020202020204" pitchFamily="34" charset="0"/>
                        </a:rPr>
                        <a:t>(discount rate </a:t>
                      </a:r>
                      <a:r>
                        <a:rPr lang="pl-PL" sz="900" b="1" i="0" u="none" strike="noStrike" noProof="0" dirty="0">
                          <a:solidFill>
                            <a:schemeClr val="tx1"/>
                          </a:solidFill>
                          <a:effectLst/>
                          <a:latin typeface="Arial" panose="020B0604020202020204" pitchFamily="34" charset="0"/>
                          <a:cs typeface="Arial" panose="020B0604020202020204" pitchFamily="34" charset="0"/>
                        </a:rPr>
                        <a:t>6.2</a:t>
                      </a:r>
                      <a:r>
                        <a:rPr lang="en-US" sz="900" b="1" i="0" u="none" strike="noStrike" noProof="0" dirty="0">
                          <a:solidFill>
                            <a:schemeClr val="tx1"/>
                          </a:solidFill>
                          <a:effectLst/>
                          <a:latin typeface="Arial" panose="020B0604020202020204" pitchFamily="34" charset="0"/>
                          <a:cs typeface="Arial" panose="020B0604020202020204" pitchFamily="34" charset="0"/>
                        </a:rPr>
                        <a:t>%)</a:t>
                      </a:r>
                    </a:p>
                  </a:txBody>
                  <a:tcPr marL="72000" marR="36000" marT="2856" marB="0" anchor="ctr">
                    <a:lnL w="12700" cmpd="sng">
                      <a:solidFill>
                        <a:sysClr val="window" lastClr="FFFFFF"/>
                      </a:solidFill>
                    </a:lnL>
                    <a:lnR w="12700" cap="flat" cmpd="sng" algn="ctr">
                      <a:solidFill>
                        <a:sysClr val="window" lastClr="FFFFFF">
                          <a:lumMod val="85000"/>
                        </a:sysClr>
                      </a:solidFill>
                      <a:prstDash val="solid"/>
                      <a:round/>
                      <a:headEnd type="none" w="med" len="med"/>
                      <a:tailEnd type="none" w="med" len="med"/>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 lastClr="FFFFFF">
                        <a:lumMod val="75000"/>
                      </a:sysClr>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marL="0" algn="r" defTabSz="914400" rtl="0" eaLnBrk="1" fontAlgn="b" latinLnBrk="0" hangingPunct="1"/>
                      <a:r>
                        <a:rPr lang="en-US" sz="900" b="0" i="0" u="none" strike="noStrike" kern="1200" dirty="0">
                          <a:solidFill>
                            <a:srgbClr val="000000"/>
                          </a:solidFill>
                          <a:effectLst/>
                          <a:latin typeface="Arial" panose="020B0604020202020204" pitchFamily="34" charset="0"/>
                          <a:ea typeface="+mn-ea"/>
                          <a:cs typeface="Arial" panose="020B0604020202020204" pitchFamily="34" charset="0"/>
                        </a:rPr>
                        <a:t>-56</a:t>
                      </a:r>
                      <a:r>
                        <a:rPr lang="pl-PL" sz="900" b="0" i="0" u="none" strike="noStrike" kern="1200" dirty="0">
                          <a:solidFill>
                            <a:srgbClr val="000000"/>
                          </a:solidFill>
                          <a:effectLst/>
                          <a:latin typeface="Arial" panose="020B0604020202020204" pitchFamily="34" charset="0"/>
                          <a:ea typeface="+mn-ea"/>
                          <a:cs typeface="Arial" panose="020B0604020202020204" pitchFamily="34" charset="0"/>
                        </a:rPr>
                        <a:t>,</a:t>
                      </a:r>
                      <a:r>
                        <a:rPr lang="en-US" sz="900" b="0" i="0" u="none" strike="noStrike" kern="1200" dirty="0">
                          <a:solidFill>
                            <a:srgbClr val="000000"/>
                          </a:solidFill>
                          <a:effectLst/>
                          <a:latin typeface="Arial" panose="020B0604020202020204" pitchFamily="34" charset="0"/>
                          <a:ea typeface="+mn-ea"/>
                          <a:cs typeface="Arial" panose="020B0604020202020204" pitchFamily="34" charset="0"/>
                        </a:rPr>
                        <a:t>250</a:t>
                      </a:r>
                    </a:p>
                  </a:txBody>
                  <a:tcPr marL="72000" marR="36000" marT="9525"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marL="0" algn="r" defTabSz="914400" rtl="0" eaLnBrk="1" fontAlgn="b" latinLnBrk="0" hangingPunct="1"/>
                      <a:r>
                        <a:rPr lang="pl-PL" sz="900" b="0" i="0" u="none" strike="noStrike" kern="1200" dirty="0">
                          <a:solidFill>
                            <a:srgbClr val="000000"/>
                          </a:solidFill>
                          <a:effectLst/>
                          <a:latin typeface="Arial" panose="020B0604020202020204" pitchFamily="34" charset="0"/>
                          <a:ea typeface="+mn-ea"/>
                          <a:cs typeface="Arial" panose="020B0604020202020204" pitchFamily="34" charset="0"/>
                        </a:rPr>
                        <a:t>-1,999,651</a:t>
                      </a:r>
                    </a:p>
                  </a:txBody>
                  <a:tcPr marL="72000" marR="36000" marT="6350"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marL="0" algn="r" defTabSz="914400" rtl="0" eaLnBrk="1" fontAlgn="b" latinLnBrk="0" hangingPunct="1"/>
                      <a:r>
                        <a:rPr lang="pl-PL" sz="900" b="0" i="0" u="none" strike="noStrike" kern="1200" dirty="0">
                          <a:solidFill>
                            <a:srgbClr val="000000"/>
                          </a:solidFill>
                          <a:effectLst/>
                          <a:latin typeface="Arial" panose="020B0604020202020204" pitchFamily="34" charset="0"/>
                          <a:ea typeface="+mn-ea"/>
                          <a:cs typeface="Arial" panose="020B0604020202020204" pitchFamily="34" charset="0"/>
                        </a:rPr>
                        <a:t>-323,753</a:t>
                      </a:r>
                    </a:p>
                  </a:txBody>
                  <a:tcPr marL="72000" marR="36000" marT="6350"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marL="0" algn="r" defTabSz="914400" rtl="0" eaLnBrk="1" fontAlgn="b" latinLnBrk="0" hangingPunct="1"/>
                      <a:r>
                        <a:rPr lang="pl-PL" sz="900" b="0" i="0" u="none" strike="noStrike" kern="1200" dirty="0">
                          <a:solidFill>
                            <a:srgbClr val="000000"/>
                          </a:solidFill>
                          <a:effectLst/>
                          <a:latin typeface="Arial" panose="020B0604020202020204" pitchFamily="34" charset="0"/>
                          <a:ea typeface="+mn-ea"/>
                          <a:cs typeface="Arial" panose="020B0604020202020204" pitchFamily="34" charset="0"/>
                        </a:rPr>
                        <a:t>927,209</a:t>
                      </a:r>
                    </a:p>
                  </a:txBody>
                  <a:tcPr marL="72000" marR="36000" marT="6350"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marL="0" algn="r" defTabSz="914400" rtl="0" eaLnBrk="1" fontAlgn="b" latinLnBrk="0" hangingPunct="1"/>
                      <a:r>
                        <a:rPr lang="pl-PL" sz="900" b="0" i="0" u="none" strike="noStrike" kern="1200" dirty="0">
                          <a:solidFill>
                            <a:srgbClr val="000000"/>
                          </a:solidFill>
                          <a:effectLst/>
                          <a:latin typeface="Arial" panose="020B0604020202020204" pitchFamily="34" charset="0"/>
                          <a:ea typeface="+mn-ea"/>
                          <a:cs typeface="Arial" panose="020B0604020202020204" pitchFamily="34" charset="0"/>
                        </a:rPr>
                        <a:t>890,671</a:t>
                      </a:r>
                    </a:p>
                  </a:txBody>
                  <a:tcPr marL="72000" marR="36000" marT="6350"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marL="0" algn="r" defTabSz="914400" rtl="0" eaLnBrk="1" fontAlgn="b" latinLnBrk="0" hangingPunct="1"/>
                      <a:r>
                        <a:rPr lang="pl-PL" sz="900" b="0" i="0" u="none" strike="noStrike" kern="1200" dirty="0">
                          <a:solidFill>
                            <a:srgbClr val="000000"/>
                          </a:solidFill>
                          <a:effectLst/>
                          <a:latin typeface="Arial" panose="020B0604020202020204" pitchFamily="34" charset="0"/>
                          <a:ea typeface="+mn-ea"/>
                          <a:cs typeface="Arial" panose="020B0604020202020204" pitchFamily="34" charset="0"/>
                        </a:rPr>
                        <a:t>855,572</a:t>
                      </a:r>
                    </a:p>
                  </a:txBody>
                  <a:tcPr marL="72000" marR="36000" marT="6350"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marL="0" algn="r" defTabSz="914400" rtl="0" eaLnBrk="1" fontAlgn="b" latinLnBrk="0" hangingPunct="1"/>
                      <a:r>
                        <a:rPr lang="pl-PL" sz="900" b="0" i="0" u="none" strike="noStrike" kern="1200" dirty="0">
                          <a:solidFill>
                            <a:srgbClr val="000000"/>
                          </a:solidFill>
                          <a:effectLst/>
                          <a:latin typeface="Arial" panose="020B0604020202020204" pitchFamily="34" charset="0"/>
                          <a:ea typeface="+mn-ea"/>
                          <a:cs typeface="Arial" panose="020B0604020202020204" pitchFamily="34" charset="0"/>
                        </a:rPr>
                        <a:t>821,858</a:t>
                      </a:r>
                    </a:p>
                  </a:txBody>
                  <a:tcPr marL="72000" marR="36000" marT="6350"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marL="0" algn="r" defTabSz="914400" rtl="0" eaLnBrk="1" fontAlgn="b" latinLnBrk="0" hangingPunct="1"/>
                      <a:r>
                        <a:rPr lang="pl-PL" sz="900" b="0" i="0" u="none" strike="noStrike" kern="1200" dirty="0">
                          <a:solidFill>
                            <a:srgbClr val="000000"/>
                          </a:solidFill>
                          <a:effectLst/>
                          <a:latin typeface="Arial" panose="020B0604020202020204" pitchFamily="34" charset="0"/>
                          <a:ea typeface="+mn-ea"/>
                          <a:cs typeface="Arial" panose="020B0604020202020204" pitchFamily="34" charset="0"/>
                        </a:rPr>
                        <a:t>759,394</a:t>
                      </a:r>
                    </a:p>
                  </a:txBody>
                  <a:tcPr marL="72000" marR="36000" marT="6350"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marL="0" algn="r" defTabSz="914400" rtl="0" eaLnBrk="1" fontAlgn="b" latinLnBrk="0" hangingPunct="1"/>
                      <a:r>
                        <a:rPr lang="pl-PL" sz="900" b="0" i="0" u="none" strike="noStrike" kern="1200" dirty="0">
                          <a:solidFill>
                            <a:srgbClr val="000000"/>
                          </a:solidFill>
                          <a:effectLst/>
                          <a:latin typeface="Arial" panose="020B0604020202020204" pitchFamily="34" charset="0"/>
                          <a:ea typeface="+mn-ea"/>
                          <a:cs typeface="Arial" panose="020B0604020202020204" pitchFamily="34" charset="0"/>
                        </a:rPr>
                        <a:t>643,651</a:t>
                      </a:r>
                    </a:p>
                  </a:txBody>
                  <a:tcPr marL="72000" marR="36000" marT="6350"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marL="0" algn="r" defTabSz="914400" rtl="0" eaLnBrk="1" fontAlgn="b" latinLnBrk="0" hangingPunct="1"/>
                      <a:r>
                        <a:rPr lang="pl-PL" sz="900" b="0" i="0" u="none" strike="noStrike" kern="1200" dirty="0">
                          <a:solidFill>
                            <a:srgbClr val="000000"/>
                          </a:solidFill>
                          <a:effectLst/>
                          <a:latin typeface="Arial" panose="020B0604020202020204" pitchFamily="34" charset="0"/>
                          <a:ea typeface="+mn-ea"/>
                          <a:cs typeface="Arial" panose="020B0604020202020204" pitchFamily="34" charset="0"/>
                        </a:rPr>
                        <a:t>618,287</a:t>
                      </a:r>
                    </a:p>
                  </a:txBody>
                  <a:tcPr marL="72000" marR="36000" marT="6350"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marL="0" algn="r" defTabSz="914400" rtl="0" eaLnBrk="1" fontAlgn="b" latinLnBrk="0" hangingPunct="1"/>
                      <a:r>
                        <a:rPr lang="pl-PL" sz="900" b="0" i="0" u="none" strike="noStrike" kern="1200" dirty="0">
                          <a:solidFill>
                            <a:srgbClr val="000000"/>
                          </a:solidFill>
                          <a:effectLst/>
                          <a:latin typeface="Arial" panose="020B0604020202020204" pitchFamily="34" charset="0"/>
                          <a:ea typeface="+mn-ea"/>
                          <a:cs typeface="Arial" panose="020B0604020202020204" pitchFamily="34" charset="0"/>
                        </a:rPr>
                        <a:t>605,595</a:t>
                      </a:r>
                    </a:p>
                  </a:txBody>
                  <a:tcPr marL="72000" marR="36000" marT="6350"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0004"/>
                  </a:ext>
                </a:extLst>
              </a:tr>
              <a:tr h="236144">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l" fontAlgn="b"/>
                      <a:r>
                        <a:rPr lang="en-US" sz="900" b="1" i="0" u="none" strike="noStrike" noProof="0" dirty="0">
                          <a:solidFill>
                            <a:schemeClr val="bg1"/>
                          </a:solidFill>
                          <a:effectLst/>
                          <a:latin typeface="Arial" panose="020B0604020202020204" pitchFamily="34" charset="0"/>
                          <a:cs typeface="Arial" panose="020B0604020202020204" pitchFamily="34" charset="0"/>
                        </a:rPr>
                        <a:t>NPV</a:t>
                      </a:r>
                    </a:p>
                  </a:txBody>
                  <a:tcPr marL="72000" marR="36000" marT="2856" marB="0" anchor="ctr">
                    <a:lnL w="12700" cmpd="sng">
                      <a:solidFill>
                        <a:sysClr val="window" lastClr="FFFFFF"/>
                      </a:solidFill>
                    </a:lnL>
                    <a:lnR w="12700" cap="flat" cmpd="sng" algn="ctr">
                      <a:solidFill>
                        <a:sysClr val="window" lastClr="FFFFFF">
                          <a:lumMod val="85000"/>
                        </a:sysClr>
                      </a:solidFill>
                      <a:prstDash val="solid"/>
                      <a:round/>
                      <a:headEnd type="none" w="med" len="med"/>
                      <a:tailEnd type="none" w="med" len="med"/>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0070C0"/>
                    </a:solidFill>
                  </a:tcPr>
                </a:tc>
                <a:tc gridSpan="11">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l" fontAlgn="b"/>
                      <a:r>
                        <a:rPr lang="pl-PL" sz="900" b="1" i="0" u="none" strike="noStrike" dirty="0">
                          <a:solidFill>
                            <a:srgbClr val="000000"/>
                          </a:solidFill>
                          <a:effectLst/>
                          <a:latin typeface="Arial" panose="020B0604020202020204" pitchFamily="34" charset="0"/>
                          <a:cs typeface="Arial" panose="020B0604020202020204" pitchFamily="34" charset="0"/>
                        </a:rPr>
                        <a:t>   3,742,582</a:t>
                      </a:r>
                      <a:endParaRPr lang="en-US" sz="900" b="1" i="0" u="none" strike="noStrike" dirty="0">
                        <a:solidFill>
                          <a:srgbClr val="000000"/>
                        </a:solidFill>
                        <a:effectLst/>
                        <a:latin typeface="Arial" panose="020B0604020202020204" pitchFamily="34" charset="0"/>
                        <a:cs typeface="Arial" panose="020B0604020202020204" pitchFamily="34" charset="0"/>
                      </a:endParaRPr>
                    </a:p>
                  </a:txBody>
                  <a:tcPr marL="72000" marR="36000" marT="9525"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hMerge="1">
                  <a:txBody>
                    <a:bodyPr/>
                    <a:lstStyle/>
                    <a:p>
                      <a:pPr algn="r" fontAlgn="b"/>
                      <a:endParaRPr lang="en-US" sz="1100" b="0" i="0" u="none" strike="noStrike" dirty="0">
                        <a:solidFill>
                          <a:srgbClr val="000000"/>
                        </a:solidFill>
                        <a:effectLst/>
                        <a:latin typeface="Calibri"/>
                      </a:endParaRPr>
                    </a:p>
                  </a:txBody>
                  <a:tcPr marL="9525" marR="9525" marT="9525" marB="0" anchor="b"/>
                </a:tc>
                <a:tc hMerge="1">
                  <a:txBody>
                    <a:bodyPr/>
                    <a:lstStyle/>
                    <a:p>
                      <a:pPr algn="r" fontAlgn="b"/>
                      <a:endParaRPr lang="en-US" sz="1100" b="0" i="0" u="none" strike="noStrike" dirty="0">
                        <a:solidFill>
                          <a:srgbClr val="000000"/>
                        </a:solidFill>
                        <a:effectLst/>
                        <a:latin typeface="Calibri"/>
                      </a:endParaRPr>
                    </a:p>
                  </a:txBody>
                  <a:tcPr marL="9525" marR="9525" marT="9525" marB="0" anchor="b"/>
                </a:tc>
                <a:tc hMerge="1">
                  <a:txBody>
                    <a:bodyPr/>
                    <a:lstStyle/>
                    <a:p>
                      <a:pPr algn="r" fontAlgn="b"/>
                      <a:endParaRPr lang="en-US" sz="1100" b="0" i="0" u="none" strike="noStrike" dirty="0">
                        <a:solidFill>
                          <a:srgbClr val="000000"/>
                        </a:solidFill>
                        <a:effectLst/>
                        <a:latin typeface="Calibri"/>
                      </a:endParaRPr>
                    </a:p>
                  </a:txBody>
                  <a:tcPr marL="9525" marR="9525" marT="9525" marB="0" anchor="b"/>
                </a:tc>
                <a:tc hMerge="1">
                  <a:txBody>
                    <a:bodyPr/>
                    <a:lstStyle/>
                    <a:p>
                      <a:pPr algn="r" fontAlgn="b"/>
                      <a:endParaRPr lang="en-US" sz="1100" b="0" i="0" u="none" strike="noStrike" dirty="0">
                        <a:solidFill>
                          <a:srgbClr val="000000"/>
                        </a:solidFill>
                        <a:effectLst/>
                        <a:latin typeface="Calibri"/>
                      </a:endParaRPr>
                    </a:p>
                  </a:txBody>
                  <a:tcPr marL="9525" marR="9525" marT="9525" marB="0" anchor="b"/>
                </a:tc>
                <a:tc hMerge="1">
                  <a:txBody>
                    <a:bodyPr/>
                    <a:lstStyle/>
                    <a:p>
                      <a:pPr algn="r" fontAlgn="b"/>
                      <a:endParaRPr lang="en-US" sz="1100" b="0" i="0" u="none" strike="noStrike" dirty="0">
                        <a:solidFill>
                          <a:srgbClr val="000000"/>
                        </a:solidFill>
                        <a:effectLst/>
                        <a:latin typeface="Calibri"/>
                      </a:endParaRPr>
                    </a:p>
                  </a:txBody>
                  <a:tcPr marL="9525" marR="9525" marT="9525" marB="0" anchor="b"/>
                </a:tc>
                <a:tc hMerge="1">
                  <a:txBody>
                    <a:bodyPr/>
                    <a:lstStyle/>
                    <a:p>
                      <a:pPr algn="r" fontAlgn="b"/>
                      <a:endParaRPr lang="en-US" sz="1100" b="0" i="0" u="none" strike="noStrike" dirty="0">
                        <a:solidFill>
                          <a:srgbClr val="000000"/>
                        </a:solidFill>
                        <a:effectLst/>
                        <a:latin typeface="Calibri"/>
                      </a:endParaRPr>
                    </a:p>
                  </a:txBody>
                  <a:tcPr marL="9525" marR="9525" marT="9525" marB="0" anchor="b"/>
                </a:tc>
                <a:tc hMerge="1">
                  <a:txBody>
                    <a:bodyPr/>
                    <a:lstStyle/>
                    <a:p>
                      <a:pPr algn="r" fontAlgn="b"/>
                      <a:endParaRPr lang="en-US" sz="1100" b="0" i="0" u="none" strike="noStrike" dirty="0">
                        <a:solidFill>
                          <a:srgbClr val="000000"/>
                        </a:solidFill>
                        <a:effectLst/>
                        <a:latin typeface="Calibri"/>
                      </a:endParaRPr>
                    </a:p>
                  </a:txBody>
                  <a:tcPr marL="9525" marR="9525" marT="9525" marB="0" anchor="b"/>
                </a:tc>
                <a:tc hMerge="1">
                  <a:txBody>
                    <a:bodyPr/>
                    <a:lstStyle/>
                    <a:p>
                      <a:pPr algn="r" fontAlgn="b"/>
                      <a:endParaRPr lang="en-US" sz="1100" b="0" i="0" u="none" strike="noStrike" dirty="0">
                        <a:solidFill>
                          <a:srgbClr val="000000"/>
                        </a:solidFill>
                        <a:effectLst/>
                        <a:latin typeface="Calibri"/>
                      </a:endParaRPr>
                    </a:p>
                  </a:txBody>
                  <a:tcPr marL="9525" marR="9525" marT="9525" marB="0" anchor="b"/>
                </a:tc>
                <a:tc hMerge="1">
                  <a:txBody>
                    <a:bodyPr/>
                    <a:lstStyle/>
                    <a:p>
                      <a:pPr algn="r" fontAlgn="b"/>
                      <a:endParaRPr lang="en-US" sz="1100" b="0" i="0" u="none" strike="noStrike" dirty="0">
                        <a:solidFill>
                          <a:srgbClr val="000000"/>
                        </a:solidFill>
                        <a:effectLst/>
                        <a:latin typeface="Calibri"/>
                      </a:endParaRPr>
                    </a:p>
                  </a:txBody>
                  <a:tcPr marL="9525" marR="9525" marT="9525" marB="0" anchor="b"/>
                </a:tc>
                <a:tc hMerge="1">
                  <a:txBody>
                    <a:bodyPr/>
                    <a:lstStyle/>
                    <a:p>
                      <a:pPr algn="r" fontAlgn="b"/>
                      <a:endParaRPr lang="en-US" sz="1100" b="0" i="0" u="none" strike="noStrike" dirty="0">
                        <a:solidFill>
                          <a:srgbClr val="000000"/>
                        </a:solidFill>
                        <a:effectLst/>
                        <a:latin typeface="Calibri"/>
                      </a:endParaRPr>
                    </a:p>
                  </a:txBody>
                  <a:tcPr marL="9525" marR="9525" marT="9525" marB="0" anchor="b"/>
                </a:tc>
                <a:extLst>
                  <a:ext uri="{0D108BD9-81ED-4DB2-BD59-A6C34878D82A}">
                    <a16:rowId xmlns:a16="http://schemas.microsoft.com/office/drawing/2014/main" val="10005"/>
                  </a:ext>
                </a:extLst>
              </a:tr>
              <a:tr h="236144">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l" fontAlgn="b"/>
                      <a:r>
                        <a:rPr lang="pl-PL" sz="900" b="1" i="0" u="none" strike="noStrike" noProof="0" dirty="0">
                          <a:solidFill>
                            <a:schemeClr val="bg1"/>
                          </a:solidFill>
                          <a:effectLst/>
                          <a:latin typeface="Arial" panose="020B0604020202020204" pitchFamily="34" charset="0"/>
                          <a:cs typeface="Arial" panose="020B0604020202020204" pitchFamily="34" charset="0"/>
                        </a:rPr>
                        <a:t>IRR</a:t>
                      </a:r>
                      <a:endParaRPr lang="en-US" sz="900" b="1" i="0" u="none" strike="noStrike" noProof="0" dirty="0">
                        <a:solidFill>
                          <a:schemeClr val="bg1"/>
                        </a:solidFill>
                        <a:effectLst/>
                        <a:latin typeface="Arial" panose="020B0604020202020204" pitchFamily="34" charset="0"/>
                        <a:cs typeface="Arial" panose="020B0604020202020204" pitchFamily="34" charset="0"/>
                      </a:endParaRPr>
                    </a:p>
                  </a:txBody>
                  <a:tcPr marL="72000" marR="36000" marT="2856" marB="0" anchor="ctr">
                    <a:lnL w="12700" cmpd="sng">
                      <a:solidFill>
                        <a:sysClr val="window" lastClr="FFFFFF"/>
                      </a:solidFill>
                    </a:lnL>
                    <a:lnR w="12700" cap="flat" cmpd="sng" algn="ctr">
                      <a:solidFill>
                        <a:sysClr val="window" lastClr="FFFFFF">
                          <a:lumMod val="85000"/>
                        </a:sysClr>
                      </a:solidFill>
                      <a:prstDash val="solid"/>
                      <a:round/>
                      <a:headEnd type="none" w="med" len="med"/>
                      <a:tailEnd type="none" w="med" len="med"/>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0070C0"/>
                    </a:solidFill>
                  </a:tcPr>
                </a:tc>
                <a:tc gridSpan="11">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l" fontAlgn="b"/>
                      <a:r>
                        <a:rPr lang="pl-PL" sz="900" b="1" i="0" u="none" strike="noStrike" dirty="0">
                          <a:solidFill>
                            <a:srgbClr val="000000"/>
                          </a:solidFill>
                          <a:effectLst/>
                          <a:latin typeface="Arial" panose="020B0604020202020204" pitchFamily="34" charset="0"/>
                          <a:cs typeface="Arial" panose="020B0604020202020204" pitchFamily="34" charset="0"/>
                        </a:rPr>
                        <a:t>          30.7%</a:t>
                      </a:r>
                      <a:endParaRPr lang="en-US" sz="900" b="1" i="0" u="none" strike="noStrike" dirty="0">
                        <a:solidFill>
                          <a:srgbClr val="000000"/>
                        </a:solidFill>
                        <a:effectLst/>
                        <a:latin typeface="Arial" panose="020B0604020202020204" pitchFamily="34" charset="0"/>
                        <a:cs typeface="Arial" panose="020B0604020202020204" pitchFamily="34" charset="0"/>
                      </a:endParaRPr>
                    </a:p>
                  </a:txBody>
                  <a:tcPr marL="72000" marR="36000" marT="9525"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338836017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C77C6C3F-668B-4AF5-BFA9-0F657EB068D6}" type="slidenum">
              <a:rPr lang="pl-PL" smtClean="0"/>
              <a:pPr/>
              <a:t>61</a:t>
            </a:fld>
            <a:endParaRPr lang="pl-PL" dirty="0"/>
          </a:p>
        </p:txBody>
      </p:sp>
      <p:sp>
        <p:nvSpPr>
          <p:cNvPr id="6" name="Rectangle 5">
            <a:extLst>
              <a:ext uri="{FF2B5EF4-FFF2-40B4-BE49-F238E27FC236}">
                <a16:creationId xmlns:a16="http://schemas.microsoft.com/office/drawing/2014/main" id="{383E1335-119D-4914-8DF2-438EEAD7D3A2}"/>
              </a:ext>
            </a:extLst>
          </p:cNvPr>
          <p:cNvSpPr/>
          <p:nvPr/>
        </p:nvSpPr>
        <p:spPr>
          <a:xfrm>
            <a:off x="0" y="0"/>
            <a:ext cx="409221" cy="228600"/>
          </a:xfrm>
          <a:prstGeom prst="rect">
            <a:avLst/>
          </a:prstGeom>
          <a:solidFill>
            <a:schemeClr val="accent6"/>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GB" b="1" dirty="0">
                <a:solidFill>
                  <a:prstClr val="white"/>
                </a:solidFill>
                <a:latin typeface="Calibri" panose="020F0502020204030204"/>
              </a:rPr>
              <a:t>7</a:t>
            </a:r>
          </a:p>
        </p:txBody>
      </p:sp>
      <p:sp>
        <p:nvSpPr>
          <p:cNvPr id="7" name="Title 3"/>
          <p:cNvSpPr>
            <a:spLocks noGrp="1"/>
          </p:cNvSpPr>
          <p:nvPr>
            <p:ph type="title"/>
          </p:nvPr>
        </p:nvSpPr>
        <p:spPr/>
        <p:txBody>
          <a:bodyPr/>
          <a:lstStyle/>
          <a:p>
            <a:r>
              <a:rPr lang="en-US" dirty="0" err="1"/>
              <a:t>Umsetzung</a:t>
            </a:r>
            <a:r>
              <a:rPr lang="en-US" dirty="0"/>
              <a:t> des EPC-</a:t>
            </a:r>
            <a:r>
              <a:rPr lang="en-US" dirty="0" err="1"/>
              <a:t>Vertrags</a:t>
            </a:r>
            <a:r>
              <a:rPr lang="en-US" dirty="0"/>
              <a:t> (1/2)</a:t>
            </a:r>
          </a:p>
        </p:txBody>
      </p:sp>
      <p:sp>
        <p:nvSpPr>
          <p:cNvPr id="15" name="Symbol zastępczy zawartości 4"/>
          <p:cNvSpPr txBox="1">
            <a:spLocks/>
          </p:cNvSpPr>
          <p:nvPr/>
        </p:nvSpPr>
        <p:spPr>
          <a:xfrm>
            <a:off x="1003029" y="1488896"/>
            <a:ext cx="9661527" cy="2927128"/>
          </a:xfrm>
          <a:prstGeom prst="rect">
            <a:avLst/>
          </a:prstGeom>
        </p:spPr>
        <p:txBody>
          <a:bodyPr vert="horz" lIns="91440" tIns="45720" rIns="91440" bIns="45720" numCol="1" spcCol="324000" rtlCol="0">
            <a:noAutofit/>
          </a:bodyPr>
          <a:lstStyle>
            <a:lvl1pPr marL="0" indent="0" algn="l" defTabSz="914400" rtl="0" eaLnBrk="1" latinLnBrk="0" hangingPunct="1">
              <a:spcBef>
                <a:spcPts val="300"/>
              </a:spcBef>
              <a:spcAft>
                <a:spcPts val="300"/>
              </a:spcAft>
              <a:buFont typeface="Arial" panose="020B0604020202020204" pitchFamily="34" charset="0"/>
              <a:buNone/>
              <a:defRPr sz="80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12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12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12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12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just" defTabSz="914400" rtl="0" eaLnBrk="1" fontAlgn="auto" latinLnBrk="0" hangingPunct="1">
              <a:lnSpc>
                <a:spcPct val="100000"/>
              </a:lnSpc>
              <a:spcBef>
                <a:spcPts val="600"/>
              </a:spcBef>
              <a:spcAft>
                <a:spcPts val="600"/>
              </a:spcAft>
              <a:buClrTx/>
              <a:buSzTx/>
              <a:buFont typeface="Arial" panose="020B0604020202020204" pitchFamily="34" charset="0"/>
              <a:buNone/>
              <a:tabLst/>
              <a:defRPr/>
            </a:pPr>
            <a:r>
              <a:rPr kumimoji="0" lang="en-GB" sz="1000" b="1" i="0" u="none" strike="noStrike" kern="1200" cap="none" spc="0" normalizeH="0" baseline="0" noProof="0" dirty="0">
                <a:ln>
                  <a:noFill/>
                </a:ln>
                <a:solidFill>
                  <a:srgbClr val="0070C0"/>
                </a:solidFill>
                <a:effectLst/>
                <a:uLnTx/>
                <a:uFillTx/>
                <a:latin typeface="Arial" panose="020B0604020202020204" pitchFamily="34" charset="0"/>
                <a:ea typeface="+mn-ea"/>
                <a:cs typeface="Arial" panose="020B0604020202020204" pitchFamily="34" charset="0"/>
              </a:rPr>
              <a:t>EPC-</a:t>
            </a:r>
            <a:r>
              <a:rPr kumimoji="0" lang="en-GB" sz="1000" b="1" i="0" u="none" strike="noStrike" kern="1200" cap="none" spc="0" normalizeH="0" baseline="0" noProof="0" dirty="0" err="1">
                <a:ln>
                  <a:noFill/>
                </a:ln>
                <a:solidFill>
                  <a:srgbClr val="0070C0"/>
                </a:solidFill>
                <a:effectLst/>
                <a:uLnTx/>
                <a:uFillTx/>
                <a:latin typeface="Arial" panose="020B0604020202020204" pitchFamily="34" charset="0"/>
                <a:ea typeface="+mn-ea"/>
                <a:cs typeface="Arial" panose="020B0604020202020204" pitchFamily="34" charset="0"/>
              </a:rPr>
              <a:t>Vertrag</a:t>
            </a:r>
            <a:endParaRPr kumimoji="0" lang="en-GB" sz="1000" b="1" i="0" u="none" strike="noStrike" kern="1200" cap="none" spc="0" normalizeH="0" baseline="0" noProof="0" dirty="0">
              <a:ln>
                <a:noFill/>
              </a:ln>
              <a:solidFill>
                <a:srgbClr val="0070C0"/>
              </a:solidFill>
              <a:effectLst/>
              <a:uLnTx/>
              <a:uFillTx/>
              <a:latin typeface="Arial" panose="020B0604020202020204" pitchFamily="34" charset="0"/>
              <a:ea typeface="+mn-ea"/>
              <a:cs typeface="Arial" panose="020B0604020202020204" pitchFamily="34" charset="0"/>
            </a:endParaRPr>
          </a:p>
          <a:p>
            <a:r>
              <a:rPr lang="de-DE" sz="1000" dirty="0"/>
              <a:t>Die Gemeinde hat einen EPC-Vertrag mit einem auf EPC-Projekte spezialisierten Unternehmen unterzeichnet. Wie vereinbart führte der Auftragnehmer die Bauarbeiten durch und stellte die Finanzierung für das Projekt bereit. Er erhielt eine Zahlung im Wert der Förderung und eine jährliche Zahlung in Höhe von 65% der Einsparungen, die im Zeitraum 2018-2031 durch das Projekt erzielt wurden.</a:t>
            </a:r>
            <a:endParaRPr lang="en-US" sz="1000" dirty="0"/>
          </a:p>
          <a:p>
            <a:pPr lvl="0" algn="just">
              <a:spcBef>
                <a:spcPts val="600"/>
              </a:spcBef>
              <a:spcAft>
                <a:spcPts val="600"/>
              </a:spcAft>
              <a:defRPr/>
            </a:pPr>
            <a:r>
              <a:rPr lang="de-DE" sz="1000" dirty="0">
                <a:solidFill>
                  <a:sysClr val="windowText" lastClr="000000"/>
                </a:solidFill>
              </a:rPr>
              <a:t>Die nachstehenden Tabellen zeigen die Zahlungsströme sowohl für die Gemeinde als auch für den Auftragnehmer.</a:t>
            </a:r>
          </a:p>
          <a:p>
            <a:pPr lvl="0" algn="just">
              <a:spcBef>
                <a:spcPts val="600"/>
              </a:spcBef>
              <a:spcAft>
                <a:spcPts val="600"/>
              </a:spcAft>
              <a:defRPr/>
            </a:pPr>
            <a:r>
              <a:rPr lang="de-DE" sz="1000" b="1" i="1" dirty="0">
                <a:solidFill>
                  <a:sysClr val="windowText" lastClr="000000"/>
                </a:solidFill>
              </a:rPr>
              <a:t>Cashflows und Kapitalwertschätzung für die Gemeinde</a:t>
            </a:r>
          </a:p>
          <a:p>
            <a:pPr lvl="0" algn="just">
              <a:spcBef>
                <a:spcPts val="600"/>
              </a:spcBef>
              <a:spcAft>
                <a:spcPts val="600"/>
              </a:spcAft>
              <a:defRPr/>
            </a:pPr>
            <a:endParaRPr lang="de-DE" sz="1000" b="1" i="1" dirty="0">
              <a:solidFill>
                <a:sysClr val="windowText" lastClr="000000"/>
              </a:solidFill>
            </a:endParaRPr>
          </a:p>
          <a:p>
            <a:pPr lvl="0" algn="just">
              <a:spcBef>
                <a:spcPts val="600"/>
              </a:spcBef>
              <a:spcAft>
                <a:spcPts val="600"/>
              </a:spcAft>
              <a:defRPr/>
            </a:pPr>
            <a:endParaRPr lang="de-DE" sz="1000" b="1" i="1" dirty="0">
              <a:solidFill>
                <a:sysClr val="windowText" lastClr="000000"/>
              </a:solidFill>
            </a:endParaRPr>
          </a:p>
          <a:p>
            <a:pPr lvl="0" algn="just">
              <a:spcBef>
                <a:spcPts val="600"/>
              </a:spcBef>
              <a:spcAft>
                <a:spcPts val="600"/>
              </a:spcAft>
              <a:defRPr/>
            </a:pPr>
            <a:endParaRPr lang="de-DE" sz="1000" b="1" i="1" dirty="0">
              <a:solidFill>
                <a:sysClr val="windowText" lastClr="000000"/>
              </a:solidFill>
            </a:endParaRPr>
          </a:p>
          <a:p>
            <a:pPr lvl="0" algn="just">
              <a:spcBef>
                <a:spcPts val="600"/>
              </a:spcBef>
              <a:spcAft>
                <a:spcPts val="600"/>
              </a:spcAft>
              <a:defRPr/>
            </a:pPr>
            <a:endParaRPr lang="de-DE" sz="1000" b="1" i="1" dirty="0">
              <a:solidFill>
                <a:sysClr val="windowText" lastClr="000000"/>
              </a:solidFill>
            </a:endParaRPr>
          </a:p>
          <a:p>
            <a:pPr lvl="0" algn="just">
              <a:spcBef>
                <a:spcPts val="600"/>
              </a:spcBef>
              <a:spcAft>
                <a:spcPts val="600"/>
              </a:spcAft>
              <a:defRPr/>
            </a:pPr>
            <a:r>
              <a:rPr lang="de-DE" sz="1000" i="1" dirty="0">
                <a:solidFill>
                  <a:sysClr val="windowText" lastClr="000000"/>
                </a:solidFill>
              </a:rPr>
              <a:t>Da keine Ausgaben angenommen wurden, kann der interne Zinsfuß für die Gemeinde nicht berechnet werden</a:t>
            </a:r>
            <a:r>
              <a:rPr lang="de-DE" sz="1000" b="1" i="1" dirty="0">
                <a:solidFill>
                  <a:sysClr val="windowText" lastClr="000000"/>
                </a:solidFill>
              </a:rPr>
              <a:t>.</a:t>
            </a:r>
            <a:endParaRPr kumimoji="0" lang="en-GB" sz="1000" b="1" i="1" u="none" strike="noStrike" kern="1200" cap="none" spc="0" normalizeH="0" baseline="0" noProof="0" dirty="0">
              <a:ln>
                <a:noFill/>
              </a:ln>
              <a:solidFill>
                <a:sysClr val="windowText" lastClr="000000"/>
              </a:solidFill>
              <a:effectLst/>
              <a:uLnTx/>
              <a:uFillTx/>
              <a:latin typeface="Arial" panose="020B0604020202020204" pitchFamily="34" charset="0"/>
              <a:ea typeface="+mn-ea"/>
              <a:cs typeface="Arial" panose="020B0604020202020204" pitchFamily="34" charset="0"/>
            </a:endParaRPr>
          </a:p>
        </p:txBody>
      </p:sp>
      <p:graphicFrame>
        <p:nvGraphicFramePr>
          <p:cNvPr id="16" name="Tabela 7"/>
          <p:cNvGraphicFramePr>
            <a:graphicFrameLocks noGrp="1"/>
          </p:cNvGraphicFramePr>
          <p:nvPr>
            <p:extLst>
              <p:ext uri="{D42A27DB-BD31-4B8C-83A1-F6EECF244321}">
                <p14:modId xmlns:p14="http://schemas.microsoft.com/office/powerpoint/2010/main" val="714558918"/>
              </p:ext>
            </p:extLst>
          </p:nvPr>
        </p:nvGraphicFramePr>
        <p:xfrm>
          <a:off x="1104173" y="2952460"/>
          <a:ext cx="8404195" cy="1285176"/>
        </p:xfrm>
        <a:graphic>
          <a:graphicData uri="http://schemas.openxmlformats.org/drawingml/2006/table">
            <a:tbl>
              <a:tblPr/>
              <a:tblGrid>
                <a:gridCol w="1528955">
                  <a:extLst>
                    <a:ext uri="{9D8B030D-6E8A-4147-A177-3AD203B41FA5}">
                      <a16:colId xmlns:a16="http://schemas.microsoft.com/office/drawing/2014/main" val="20000"/>
                    </a:ext>
                  </a:extLst>
                </a:gridCol>
                <a:gridCol w="687524">
                  <a:extLst>
                    <a:ext uri="{9D8B030D-6E8A-4147-A177-3AD203B41FA5}">
                      <a16:colId xmlns:a16="http://schemas.microsoft.com/office/drawing/2014/main" val="20001"/>
                    </a:ext>
                  </a:extLst>
                </a:gridCol>
                <a:gridCol w="687524">
                  <a:extLst>
                    <a:ext uri="{9D8B030D-6E8A-4147-A177-3AD203B41FA5}">
                      <a16:colId xmlns:a16="http://schemas.microsoft.com/office/drawing/2014/main" val="20002"/>
                    </a:ext>
                  </a:extLst>
                </a:gridCol>
                <a:gridCol w="687524">
                  <a:extLst>
                    <a:ext uri="{9D8B030D-6E8A-4147-A177-3AD203B41FA5}">
                      <a16:colId xmlns:a16="http://schemas.microsoft.com/office/drawing/2014/main" val="20003"/>
                    </a:ext>
                  </a:extLst>
                </a:gridCol>
                <a:gridCol w="687524">
                  <a:extLst>
                    <a:ext uri="{9D8B030D-6E8A-4147-A177-3AD203B41FA5}">
                      <a16:colId xmlns:a16="http://schemas.microsoft.com/office/drawing/2014/main" val="20004"/>
                    </a:ext>
                  </a:extLst>
                </a:gridCol>
                <a:gridCol w="687524">
                  <a:extLst>
                    <a:ext uri="{9D8B030D-6E8A-4147-A177-3AD203B41FA5}">
                      <a16:colId xmlns:a16="http://schemas.microsoft.com/office/drawing/2014/main" val="20005"/>
                    </a:ext>
                  </a:extLst>
                </a:gridCol>
                <a:gridCol w="687524">
                  <a:extLst>
                    <a:ext uri="{9D8B030D-6E8A-4147-A177-3AD203B41FA5}">
                      <a16:colId xmlns:a16="http://schemas.microsoft.com/office/drawing/2014/main" val="20006"/>
                    </a:ext>
                  </a:extLst>
                </a:gridCol>
                <a:gridCol w="687524">
                  <a:extLst>
                    <a:ext uri="{9D8B030D-6E8A-4147-A177-3AD203B41FA5}">
                      <a16:colId xmlns:a16="http://schemas.microsoft.com/office/drawing/2014/main" val="20007"/>
                    </a:ext>
                  </a:extLst>
                </a:gridCol>
                <a:gridCol w="687524">
                  <a:extLst>
                    <a:ext uri="{9D8B030D-6E8A-4147-A177-3AD203B41FA5}">
                      <a16:colId xmlns:a16="http://schemas.microsoft.com/office/drawing/2014/main" val="20008"/>
                    </a:ext>
                  </a:extLst>
                </a:gridCol>
                <a:gridCol w="687524">
                  <a:extLst>
                    <a:ext uri="{9D8B030D-6E8A-4147-A177-3AD203B41FA5}">
                      <a16:colId xmlns:a16="http://schemas.microsoft.com/office/drawing/2014/main" val="20009"/>
                    </a:ext>
                  </a:extLst>
                </a:gridCol>
                <a:gridCol w="687524">
                  <a:extLst>
                    <a:ext uri="{9D8B030D-6E8A-4147-A177-3AD203B41FA5}">
                      <a16:colId xmlns:a16="http://schemas.microsoft.com/office/drawing/2014/main" val="20010"/>
                    </a:ext>
                  </a:extLst>
                </a:gridCol>
              </a:tblGrid>
              <a:tr h="252000">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ctr" fontAlgn="b"/>
                      <a:endParaRPr lang="en-US" sz="900" b="1" i="0" u="none" strike="noStrike" dirty="0">
                        <a:solidFill>
                          <a:schemeClr val="bg1"/>
                        </a:solidFill>
                        <a:effectLst/>
                        <a:latin typeface="Arial" panose="020B0604020202020204" pitchFamily="34" charset="0"/>
                        <a:cs typeface="Arial" panose="020B0604020202020204" pitchFamily="34" charset="0"/>
                      </a:endParaRPr>
                    </a:p>
                  </a:txBody>
                  <a:tcPr marL="72000" marR="36000" marT="2856"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Text" lastClr="000000"/>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ctr" fontAlgn="b"/>
                      <a:r>
                        <a:rPr lang="pl-PL" sz="900" b="1" i="0" u="none" strike="noStrike" dirty="0">
                          <a:solidFill>
                            <a:schemeClr val="bg1"/>
                          </a:solidFill>
                          <a:effectLst/>
                          <a:latin typeface="Arial" panose="020B0604020202020204" pitchFamily="34" charset="0"/>
                          <a:cs typeface="Arial" panose="020B0604020202020204" pitchFamily="34" charset="0"/>
                        </a:rPr>
                        <a:t>2014</a:t>
                      </a:r>
                      <a:endParaRPr lang="en-US" sz="900" b="1" i="0" u="none" strike="noStrike" dirty="0">
                        <a:solidFill>
                          <a:schemeClr val="bg1"/>
                        </a:solidFill>
                        <a:effectLst/>
                        <a:latin typeface="Arial" panose="020B0604020202020204" pitchFamily="34" charset="0"/>
                        <a:cs typeface="Arial" panose="020B0604020202020204" pitchFamily="34" charset="0"/>
                      </a:endParaRPr>
                    </a:p>
                  </a:txBody>
                  <a:tcPr marL="72000" marR="36000" marT="2856"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Text" lastClr="000000"/>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ctr" fontAlgn="b"/>
                      <a:r>
                        <a:rPr lang="pl-PL" sz="900" b="1" i="0" u="none" strike="noStrike" dirty="0">
                          <a:solidFill>
                            <a:schemeClr val="bg1"/>
                          </a:solidFill>
                          <a:effectLst/>
                          <a:latin typeface="Arial" panose="020B0604020202020204" pitchFamily="34" charset="0"/>
                          <a:cs typeface="Arial" panose="020B0604020202020204" pitchFamily="34" charset="0"/>
                        </a:rPr>
                        <a:t>2015</a:t>
                      </a:r>
                      <a:endParaRPr lang="en-US" sz="900" b="1" i="0" u="none" strike="noStrike" dirty="0">
                        <a:solidFill>
                          <a:schemeClr val="bg1"/>
                        </a:solidFill>
                        <a:effectLst/>
                        <a:latin typeface="Arial" panose="020B0604020202020204" pitchFamily="34" charset="0"/>
                        <a:cs typeface="Arial" panose="020B0604020202020204" pitchFamily="34" charset="0"/>
                      </a:endParaRPr>
                    </a:p>
                  </a:txBody>
                  <a:tcPr marL="72000" marR="36000" marT="2856"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Text" lastClr="000000"/>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ctr" fontAlgn="b"/>
                      <a:r>
                        <a:rPr lang="pl-PL" sz="900" b="1" u="none" strike="noStrike" dirty="0">
                          <a:solidFill>
                            <a:schemeClr val="bg1"/>
                          </a:solidFill>
                          <a:effectLst/>
                          <a:latin typeface="Arial" panose="020B0604020202020204" pitchFamily="34" charset="0"/>
                          <a:cs typeface="Arial" panose="020B0604020202020204" pitchFamily="34" charset="0"/>
                        </a:rPr>
                        <a:t>2016</a:t>
                      </a:r>
                      <a:endParaRPr lang="en-US" sz="900" b="1" i="0" u="none" strike="noStrike" dirty="0">
                        <a:solidFill>
                          <a:schemeClr val="bg1"/>
                        </a:solidFill>
                        <a:effectLst/>
                        <a:latin typeface="Arial" panose="020B0604020202020204" pitchFamily="34" charset="0"/>
                        <a:cs typeface="Arial" panose="020B0604020202020204" pitchFamily="34" charset="0"/>
                      </a:endParaRPr>
                    </a:p>
                  </a:txBody>
                  <a:tcPr marL="72000" marR="36000" marT="2856"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Text" lastClr="000000"/>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ctr" fontAlgn="b"/>
                      <a:r>
                        <a:rPr lang="pl-PL" sz="900" b="1" i="0" u="none" strike="noStrike" dirty="0">
                          <a:solidFill>
                            <a:schemeClr val="bg1"/>
                          </a:solidFill>
                          <a:effectLst/>
                          <a:latin typeface="Arial" panose="020B0604020202020204" pitchFamily="34" charset="0"/>
                          <a:cs typeface="Arial" panose="020B0604020202020204" pitchFamily="34" charset="0"/>
                        </a:rPr>
                        <a:t>2017</a:t>
                      </a:r>
                      <a:endParaRPr lang="en-US" sz="900" b="1" i="0" u="none" strike="noStrike" dirty="0">
                        <a:solidFill>
                          <a:schemeClr val="bg1"/>
                        </a:solidFill>
                        <a:effectLst/>
                        <a:latin typeface="Arial" panose="020B0604020202020204" pitchFamily="34" charset="0"/>
                        <a:cs typeface="Arial" panose="020B0604020202020204" pitchFamily="34" charset="0"/>
                      </a:endParaRPr>
                    </a:p>
                  </a:txBody>
                  <a:tcPr marL="72000" marR="36000" marT="2856"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Text" lastClr="000000"/>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ctr" fontAlgn="b"/>
                      <a:r>
                        <a:rPr lang="pl-PL" sz="900" b="1" i="0" u="none" strike="noStrike" dirty="0">
                          <a:solidFill>
                            <a:schemeClr val="bg1"/>
                          </a:solidFill>
                          <a:effectLst/>
                          <a:latin typeface="Arial" panose="020B0604020202020204" pitchFamily="34" charset="0"/>
                          <a:cs typeface="Arial" panose="020B0604020202020204" pitchFamily="34" charset="0"/>
                        </a:rPr>
                        <a:t>2018</a:t>
                      </a:r>
                      <a:endParaRPr lang="en-US" sz="900" b="1" i="0" u="none" strike="noStrike" dirty="0">
                        <a:solidFill>
                          <a:schemeClr val="bg1"/>
                        </a:solidFill>
                        <a:effectLst/>
                        <a:latin typeface="Arial" panose="020B0604020202020204" pitchFamily="34" charset="0"/>
                        <a:cs typeface="Arial" panose="020B0604020202020204" pitchFamily="34" charset="0"/>
                      </a:endParaRPr>
                    </a:p>
                  </a:txBody>
                  <a:tcPr marL="72000" marR="36000" marT="2856"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Text" lastClr="000000"/>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ctr" fontAlgn="b"/>
                      <a:r>
                        <a:rPr lang="pl-PL" sz="900" b="1" i="0" u="none" strike="noStrike" dirty="0">
                          <a:solidFill>
                            <a:schemeClr val="bg1"/>
                          </a:solidFill>
                          <a:effectLst/>
                          <a:latin typeface="Arial" panose="020B0604020202020204" pitchFamily="34" charset="0"/>
                          <a:cs typeface="Arial" panose="020B0604020202020204" pitchFamily="34" charset="0"/>
                        </a:rPr>
                        <a:t>2019</a:t>
                      </a:r>
                      <a:endParaRPr lang="en-US" sz="900" b="1" i="0" u="none" strike="noStrike" dirty="0">
                        <a:solidFill>
                          <a:schemeClr val="bg1"/>
                        </a:solidFill>
                        <a:effectLst/>
                        <a:latin typeface="Arial" panose="020B0604020202020204" pitchFamily="34" charset="0"/>
                        <a:cs typeface="Arial" panose="020B0604020202020204" pitchFamily="34" charset="0"/>
                      </a:endParaRPr>
                    </a:p>
                  </a:txBody>
                  <a:tcPr marL="72000" marR="36000" marT="2856"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Text" lastClr="000000"/>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ctr" fontAlgn="b"/>
                      <a:r>
                        <a:rPr lang="pl-PL" sz="900" b="1" i="0" u="none" strike="noStrike" dirty="0">
                          <a:solidFill>
                            <a:schemeClr val="bg1"/>
                          </a:solidFill>
                          <a:effectLst/>
                          <a:latin typeface="Arial" panose="020B0604020202020204" pitchFamily="34" charset="0"/>
                          <a:cs typeface="Arial" panose="020B0604020202020204" pitchFamily="34" charset="0"/>
                        </a:rPr>
                        <a:t>2020</a:t>
                      </a:r>
                      <a:endParaRPr lang="en-US" sz="900" b="1" i="0" u="none" strike="noStrike" dirty="0">
                        <a:solidFill>
                          <a:schemeClr val="bg1"/>
                        </a:solidFill>
                        <a:effectLst/>
                        <a:latin typeface="Arial" panose="020B0604020202020204" pitchFamily="34" charset="0"/>
                        <a:cs typeface="Arial" panose="020B0604020202020204" pitchFamily="34" charset="0"/>
                      </a:endParaRPr>
                    </a:p>
                  </a:txBody>
                  <a:tcPr marL="72000" marR="36000" marT="2856"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Text" lastClr="000000"/>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ctr" fontAlgn="b"/>
                      <a:r>
                        <a:rPr lang="pl-PL" sz="900" b="1" i="0" u="none" strike="noStrike" dirty="0">
                          <a:solidFill>
                            <a:schemeClr val="bg1"/>
                          </a:solidFill>
                          <a:effectLst/>
                          <a:latin typeface="Arial" panose="020B0604020202020204" pitchFamily="34" charset="0"/>
                          <a:cs typeface="Arial" panose="020B0604020202020204" pitchFamily="34" charset="0"/>
                        </a:rPr>
                        <a:t>2021</a:t>
                      </a:r>
                      <a:endParaRPr lang="en-US" sz="900" b="1" i="0" u="none" strike="noStrike" dirty="0">
                        <a:solidFill>
                          <a:schemeClr val="bg1"/>
                        </a:solidFill>
                        <a:effectLst/>
                        <a:latin typeface="Arial" panose="020B0604020202020204" pitchFamily="34" charset="0"/>
                        <a:cs typeface="Arial" panose="020B0604020202020204" pitchFamily="34" charset="0"/>
                      </a:endParaRPr>
                    </a:p>
                  </a:txBody>
                  <a:tcPr marL="72000" marR="36000" marT="2856"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Text" lastClr="000000"/>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ctr" fontAlgn="b"/>
                      <a:r>
                        <a:rPr lang="pl-PL" sz="900" b="1" i="0" u="none" strike="noStrike" dirty="0">
                          <a:solidFill>
                            <a:schemeClr val="bg1"/>
                          </a:solidFill>
                          <a:effectLst/>
                          <a:latin typeface="Arial" panose="020B0604020202020204" pitchFamily="34" charset="0"/>
                          <a:cs typeface="Arial" panose="020B0604020202020204" pitchFamily="34" charset="0"/>
                        </a:rPr>
                        <a:t>2022</a:t>
                      </a:r>
                      <a:endParaRPr lang="en-US" sz="900" b="1" i="0" u="none" strike="noStrike" dirty="0">
                        <a:solidFill>
                          <a:schemeClr val="bg1"/>
                        </a:solidFill>
                        <a:effectLst/>
                        <a:latin typeface="Arial" panose="020B0604020202020204" pitchFamily="34" charset="0"/>
                        <a:cs typeface="Arial" panose="020B0604020202020204" pitchFamily="34" charset="0"/>
                      </a:endParaRPr>
                    </a:p>
                  </a:txBody>
                  <a:tcPr marL="72000" marR="36000" marT="2856"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Text" lastClr="000000"/>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ctr" fontAlgn="b"/>
                      <a:r>
                        <a:rPr lang="pl-PL" sz="900" b="1" i="0" u="none" strike="noStrike" dirty="0">
                          <a:solidFill>
                            <a:schemeClr val="bg1"/>
                          </a:solidFill>
                          <a:effectLst/>
                          <a:latin typeface="Arial" panose="020B0604020202020204" pitchFamily="34" charset="0"/>
                          <a:cs typeface="Arial" panose="020B0604020202020204" pitchFamily="34" charset="0"/>
                        </a:rPr>
                        <a:t>2023</a:t>
                      </a:r>
                      <a:endParaRPr lang="en-US" sz="900" b="1" i="0" u="none" strike="noStrike" dirty="0">
                        <a:solidFill>
                          <a:schemeClr val="bg1"/>
                        </a:solidFill>
                        <a:effectLst/>
                        <a:latin typeface="Arial" panose="020B0604020202020204" pitchFamily="34" charset="0"/>
                        <a:cs typeface="Arial" panose="020B0604020202020204" pitchFamily="34" charset="0"/>
                      </a:endParaRPr>
                    </a:p>
                  </a:txBody>
                  <a:tcPr marL="72000" marR="36000" marT="2856"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Text" lastClr="000000"/>
                    </a:solidFill>
                  </a:tcPr>
                </a:tc>
                <a:extLst>
                  <a:ext uri="{0D108BD9-81ED-4DB2-BD59-A6C34878D82A}">
                    <a16:rowId xmlns:a16="http://schemas.microsoft.com/office/drawing/2014/main" val="10000"/>
                  </a:ext>
                </a:extLst>
              </a:tr>
              <a:tr h="252000">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l" fontAlgn="b"/>
                      <a:r>
                        <a:rPr lang="en-US" sz="900" b="1" u="none" strike="noStrike" noProof="0" dirty="0">
                          <a:solidFill>
                            <a:schemeClr val="tx1"/>
                          </a:solidFill>
                          <a:effectLst/>
                          <a:latin typeface="Arial" panose="020B0604020202020204" pitchFamily="34" charset="0"/>
                          <a:cs typeface="Arial" panose="020B0604020202020204" pitchFamily="34" charset="0"/>
                        </a:rPr>
                        <a:t>Outflows [PLN]</a:t>
                      </a:r>
                      <a:endParaRPr lang="en-US" sz="900" b="1" i="0" u="none" strike="noStrike" noProof="0" dirty="0">
                        <a:solidFill>
                          <a:schemeClr val="tx1"/>
                        </a:solidFill>
                        <a:effectLst/>
                        <a:latin typeface="Arial" panose="020B0604020202020204" pitchFamily="34" charset="0"/>
                        <a:cs typeface="Arial" panose="020B0604020202020204" pitchFamily="34" charset="0"/>
                      </a:endParaRPr>
                    </a:p>
                  </a:txBody>
                  <a:tcPr marL="72000" marR="36000" marT="2856"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75000"/>
                      </a:sysClr>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ctr"/>
                      <a:r>
                        <a:rPr lang="pl-PL" sz="900">
                          <a:latin typeface="Arial" panose="020B0604020202020204" pitchFamily="34" charset="0"/>
                          <a:cs typeface="Arial" panose="020B0604020202020204" pitchFamily="34" charset="0"/>
                        </a:rPr>
                        <a:t>-</a:t>
                      </a:r>
                      <a:endParaRPr lang="en-US" sz="900" dirty="0">
                        <a:latin typeface="Arial" panose="020B0604020202020204" pitchFamily="34" charset="0"/>
                        <a:cs typeface="Arial" panose="020B0604020202020204" pitchFamily="34" charset="0"/>
                      </a:endParaRPr>
                    </a:p>
                  </a:txBody>
                  <a:tcPr marL="72000" marR="36000" marT="9525"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ctr"/>
                      <a:r>
                        <a:rPr lang="pl-PL" sz="900" dirty="0">
                          <a:latin typeface="Arial" panose="020B0604020202020204" pitchFamily="34" charset="0"/>
                          <a:cs typeface="Arial" panose="020B0604020202020204" pitchFamily="34" charset="0"/>
                        </a:rPr>
                        <a:t>-</a:t>
                      </a:r>
                      <a:endParaRPr lang="en-US" sz="900" dirty="0">
                        <a:latin typeface="Arial" panose="020B0604020202020204" pitchFamily="34" charset="0"/>
                        <a:cs typeface="Arial" panose="020B0604020202020204" pitchFamily="34" charset="0"/>
                      </a:endParaRPr>
                    </a:p>
                  </a:txBody>
                  <a:tcPr marL="72000" marR="36000" marT="9525"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ctr"/>
                      <a:r>
                        <a:rPr lang="pl-PL" sz="900" dirty="0">
                          <a:latin typeface="Arial" panose="020B0604020202020204" pitchFamily="34" charset="0"/>
                          <a:cs typeface="Arial" panose="020B0604020202020204" pitchFamily="34" charset="0"/>
                        </a:rPr>
                        <a:t>-</a:t>
                      </a:r>
                      <a:endParaRPr lang="en-US" sz="900" dirty="0">
                        <a:latin typeface="Arial" panose="020B0604020202020204" pitchFamily="34" charset="0"/>
                        <a:cs typeface="Arial" panose="020B0604020202020204" pitchFamily="34" charset="0"/>
                      </a:endParaRPr>
                    </a:p>
                  </a:txBody>
                  <a:tcPr marL="72000" marR="36000" marT="9525"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ctr"/>
                      <a:r>
                        <a:rPr lang="pl-PL" sz="900" dirty="0">
                          <a:latin typeface="Arial" panose="020B0604020202020204" pitchFamily="34" charset="0"/>
                          <a:cs typeface="Arial" panose="020B0604020202020204" pitchFamily="34" charset="0"/>
                        </a:rPr>
                        <a:t>-</a:t>
                      </a:r>
                      <a:endParaRPr lang="en-US" sz="900" dirty="0">
                        <a:latin typeface="Arial" panose="020B0604020202020204" pitchFamily="34" charset="0"/>
                        <a:cs typeface="Arial" panose="020B0604020202020204" pitchFamily="34" charset="0"/>
                      </a:endParaRPr>
                    </a:p>
                  </a:txBody>
                  <a:tcPr marL="72000" marR="36000" marT="9525"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ctr"/>
                      <a:r>
                        <a:rPr lang="pl-PL" sz="900" dirty="0">
                          <a:latin typeface="Arial" panose="020B0604020202020204" pitchFamily="34" charset="0"/>
                          <a:cs typeface="Arial" panose="020B0604020202020204" pitchFamily="34" charset="0"/>
                        </a:rPr>
                        <a:t>-</a:t>
                      </a:r>
                      <a:endParaRPr lang="en-US" sz="900" dirty="0">
                        <a:latin typeface="Arial" panose="020B0604020202020204" pitchFamily="34" charset="0"/>
                        <a:cs typeface="Arial" panose="020B0604020202020204" pitchFamily="34" charset="0"/>
                      </a:endParaRPr>
                    </a:p>
                  </a:txBody>
                  <a:tcPr marL="72000" marR="36000" marT="9525"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ctr"/>
                      <a:r>
                        <a:rPr lang="pl-PL" sz="900" dirty="0">
                          <a:latin typeface="Arial" panose="020B0604020202020204" pitchFamily="34" charset="0"/>
                          <a:cs typeface="Arial" panose="020B0604020202020204" pitchFamily="34" charset="0"/>
                        </a:rPr>
                        <a:t>-</a:t>
                      </a:r>
                      <a:endParaRPr lang="en-US" sz="900" dirty="0">
                        <a:latin typeface="Arial" panose="020B0604020202020204" pitchFamily="34" charset="0"/>
                        <a:cs typeface="Arial" panose="020B0604020202020204" pitchFamily="34" charset="0"/>
                      </a:endParaRPr>
                    </a:p>
                  </a:txBody>
                  <a:tcPr marL="72000" marR="36000" marT="9525"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ctr"/>
                      <a:r>
                        <a:rPr lang="pl-PL" sz="900" dirty="0">
                          <a:latin typeface="Arial" panose="020B0604020202020204" pitchFamily="34" charset="0"/>
                          <a:cs typeface="Arial" panose="020B0604020202020204" pitchFamily="34" charset="0"/>
                        </a:rPr>
                        <a:t>-</a:t>
                      </a:r>
                      <a:endParaRPr lang="en-US" sz="900" dirty="0">
                        <a:latin typeface="Arial" panose="020B0604020202020204" pitchFamily="34" charset="0"/>
                        <a:cs typeface="Arial" panose="020B0604020202020204" pitchFamily="34" charset="0"/>
                      </a:endParaRPr>
                    </a:p>
                  </a:txBody>
                  <a:tcPr marL="72000" marR="36000" marT="9525"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ctr"/>
                      <a:r>
                        <a:rPr lang="pl-PL" sz="900" dirty="0">
                          <a:latin typeface="Arial" panose="020B0604020202020204" pitchFamily="34" charset="0"/>
                          <a:cs typeface="Arial" panose="020B0604020202020204" pitchFamily="34" charset="0"/>
                        </a:rPr>
                        <a:t>-</a:t>
                      </a:r>
                      <a:endParaRPr lang="en-US" sz="900" dirty="0">
                        <a:latin typeface="Arial" panose="020B0604020202020204" pitchFamily="34" charset="0"/>
                        <a:cs typeface="Arial" panose="020B0604020202020204" pitchFamily="34" charset="0"/>
                      </a:endParaRPr>
                    </a:p>
                  </a:txBody>
                  <a:tcPr marL="72000" marR="36000" marT="9525"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ctr"/>
                      <a:r>
                        <a:rPr lang="pl-PL" sz="900" dirty="0">
                          <a:latin typeface="Arial" panose="020B0604020202020204" pitchFamily="34" charset="0"/>
                          <a:cs typeface="Arial" panose="020B0604020202020204" pitchFamily="34" charset="0"/>
                        </a:rPr>
                        <a:t>-</a:t>
                      </a:r>
                      <a:endParaRPr lang="en-US" sz="900" dirty="0">
                        <a:latin typeface="Arial" panose="020B0604020202020204" pitchFamily="34" charset="0"/>
                        <a:cs typeface="Arial" panose="020B0604020202020204" pitchFamily="34" charset="0"/>
                      </a:endParaRPr>
                    </a:p>
                  </a:txBody>
                  <a:tcPr marL="72000" marR="36000" marT="9525"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ctr"/>
                      <a:r>
                        <a:rPr lang="pl-PL" sz="900" dirty="0">
                          <a:latin typeface="Arial" panose="020B0604020202020204" pitchFamily="34" charset="0"/>
                          <a:cs typeface="Arial" panose="020B0604020202020204" pitchFamily="34" charset="0"/>
                        </a:rPr>
                        <a:t>-</a:t>
                      </a:r>
                      <a:endParaRPr lang="en-US" sz="900" dirty="0">
                        <a:latin typeface="Arial" panose="020B0604020202020204" pitchFamily="34" charset="0"/>
                        <a:cs typeface="Arial" panose="020B0604020202020204" pitchFamily="34" charset="0"/>
                      </a:endParaRPr>
                    </a:p>
                  </a:txBody>
                  <a:tcPr marL="72000" marR="36000" marT="9525"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0001"/>
                  </a:ext>
                </a:extLst>
              </a:tr>
              <a:tr h="252000">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l" fontAlgn="b"/>
                      <a:r>
                        <a:rPr lang="en-US" sz="900" b="1" u="none" strike="noStrike" noProof="0" dirty="0">
                          <a:solidFill>
                            <a:schemeClr val="tx1"/>
                          </a:solidFill>
                          <a:effectLst/>
                          <a:latin typeface="Arial" panose="020B0604020202020204" pitchFamily="34" charset="0"/>
                          <a:cs typeface="Arial" panose="020B0604020202020204" pitchFamily="34" charset="0"/>
                        </a:rPr>
                        <a:t>Inflows [PLN]</a:t>
                      </a:r>
                      <a:endParaRPr lang="en-US" sz="900" b="1" i="0" u="none" strike="noStrike" noProof="0" dirty="0">
                        <a:solidFill>
                          <a:schemeClr val="tx1"/>
                        </a:solidFill>
                        <a:effectLst/>
                        <a:latin typeface="Arial" panose="020B0604020202020204" pitchFamily="34" charset="0"/>
                        <a:cs typeface="Arial" panose="020B0604020202020204" pitchFamily="34" charset="0"/>
                      </a:endParaRPr>
                    </a:p>
                  </a:txBody>
                  <a:tcPr marL="72000" marR="36000" marT="2856"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75000"/>
                      </a:sysClr>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marL="0" algn="r" defTabSz="914400" rtl="0" eaLnBrk="1" fontAlgn="b" latinLnBrk="0" hangingPunct="1"/>
                      <a:r>
                        <a:rPr lang="pl-PL" sz="900" b="0" i="0" u="none" strike="noStrike" kern="1200" dirty="0">
                          <a:solidFill>
                            <a:srgbClr val="000000"/>
                          </a:solidFill>
                          <a:effectLst/>
                          <a:latin typeface="Arial" panose="020B0604020202020204" pitchFamily="34" charset="0"/>
                          <a:ea typeface="+mn-ea"/>
                          <a:cs typeface="Arial" panose="020B0604020202020204" pitchFamily="34" charset="0"/>
                        </a:rPr>
                        <a:t>71,101</a:t>
                      </a:r>
                    </a:p>
                  </a:txBody>
                  <a:tcPr marL="72000" marR="36000" marT="6350"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marL="0" algn="r" defTabSz="914400" rtl="0" eaLnBrk="1" fontAlgn="b" latinLnBrk="0" hangingPunct="1"/>
                      <a:r>
                        <a:rPr lang="pl-PL" sz="900" b="0" i="0" u="none" strike="noStrike" kern="1200" dirty="0">
                          <a:solidFill>
                            <a:srgbClr val="000000"/>
                          </a:solidFill>
                          <a:effectLst/>
                          <a:latin typeface="Arial" panose="020B0604020202020204" pitchFamily="34" charset="0"/>
                          <a:ea typeface="+mn-ea"/>
                          <a:cs typeface="Arial" panose="020B0604020202020204" pitchFamily="34" charset="0"/>
                        </a:rPr>
                        <a:t>313,178</a:t>
                      </a:r>
                    </a:p>
                  </a:txBody>
                  <a:tcPr marL="72000" marR="36000" marT="6350"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marL="0" algn="r" defTabSz="914400" rtl="0" eaLnBrk="1" fontAlgn="b" latinLnBrk="0" hangingPunct="1"/>
                      <a:r>
                        <a:rPr lang="pl-PL" sz="900" b="0" i="0" u="none" strike="noStrike" kern="1200" dirty="0">
                          <a:solidFill>
                            <a:srgbClr val="000000"/>
                          </a:solidFill>
                          <a:effectLst/>
                          <a:latin typeface="Arial" panose="020B0604020202020204" pitchFamily="34" charset="0"/>
                          <a:ea typeface="+mn-ea"/>
                          <a:cs typeface="Arial" panose="020B0604020202020204" pitchFamily="34" charset="0"/>
                        </a:rPr>
                        <a:t>388,704</a:t>
                      </a:r>
                    </a:p>
                  </a:txBody>
                  <a:tcPr marL="72000" marR="36000" marT="6350"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marL="0" algn="r" defTabSz="914400" rtl="0" eaLnBrk="1" fontAlgn="b" latinLnBrk="0" hangingPunct="1"/>
                      <a:r>
                        <a:rPr lang="pl-PL" sz="900" b="0" i="0" u="none" strike="noStrike" kern="1200" dirty="0">
                          <a:solidFill>
                            <a:srgbClr val="000000"/>
                          </a:solidFill>
                          <a:effectLst/>
                          <a:latin typeface="Arial" panose="020B0604020202020204" pitchFamily="34" charset="0"/>
                          <a:ea typeface="+mn-ea"/>
                          <a:cs typeface="Arial" panose="020B0604020202020204" pitchFamily="34" charset="0"/>
                        </a:rPr>
                        <a:t>396,537</a:t>
                      </a:r>
                    </a:p>
                  </a:txBody>
                  <a:tcPr marL="72000" marR="36000" marT="6350"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marL="0" algn="r" defTabSz="914400" rtl="0" eaLnBrk="1" fontAlgn="b" latinLnBrk="0" hangingPunct="1"/>
                      <a:r>
                        <a:rPr lang="pl-PL" sz="900" b="0" i="0" u="none" strike="noStrike" kern="1200" dirty="0">
                          <a:solidFill>
                            <a:srgbClr val="000000"/>
                          </a:solidFill>
                          <a:effectLst/>
                          <a:latin typeface="Arial" panose="020B0604020202020204" pitchFamily="34" charset="0"/>
                          <a:ea typeface="+mn-ea"/>
                          <a:cs typeface="Arial" panose="020B0604020202020204" pitchFamily="34" charset="0"/>
                        </a:rPr>
                        <a:t>404,527</a:t>
                      </a:r>
                    </a:p>
                  </a:txBody>
                  <a:tcPr marL="72000" marR="36000" marT="6350"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marL="0" algn="r" defTabSz="914400" rtl="0" eaLnBrk="1" fontAlgn="b" latinLnBrk="0" hangingPunct="1"/>
                      <a:r>
                        <a:rPr lang="pl-PL" sz="900" b="0" i="0" u="none" strike="noStrike" kern="1200" dirty="0">
                          <a:solidFill>
                            <a:srgbClr val="000000"/>
                          </a:solidFill>
                          <a:effectLst/>
                          <a:latin typeface="Arial" panose="020B0604020202020204" pitchFamily="34" charset="0"/>
                          <a:ea typeface="+mn-ea"/>
                          <a:cs typeface="Arial" panose="020B0604020202020204" pitchFamily="34" charset="0"/>
                        </a:rPr>
                        <a:t>412,678</a:t>
                      </a:r>
                    </a:p>
                  </a:txBody>
                  <a:tcPr marL="72000" marR="36000" marT="6350"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marL="0" algn="r" defTabSz="914400" rtl="0" eaLnBrk="1" fontAlgn="b" latinLnBrk="0" hangingPunct="1"/>
                      <a:r>
                        <a:rPr lang="pl-PL" sz="900" b="0" i="0" u="none" strike="noStrike" kern="1200" dirty="0">
                          <a:solidFill>
                            <a:srgbClr val="000000"/>
                          </a:solidFill>
                          <a:effectLst/>
                          <a:latin typeface="Arial" panose="020B0604020202020204" pitchFamily="34" charset="0"/>
                          <a:ea typeface="+mn-ea"/>
                          <a:cs typeface="Arial" panose="020B0604020202020204" pitchFamily="34" charset="0"/>
                        </a:rPr>
                        <a:t>404,955</a:t>
                      </a:r>
                    </a:p>
                  </a:txBody>
                  <a:tcPr marL="72000" marR="36000" marT="6350"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marL="0" algn="r" defTabSz="914400" rtl="0" eaLnBrk="1" fontAlgn="b" latinLnBrk="0" hangingPunct="1"/>
                      <a:r>
                        <a:rPr lang="pl-PL" sz="900" b="0" i="0" u="none" strike="noStrike" kern="1200" dirty="0">
                          <a:solidFill>
                            <a:srgbClr val="000000"/>
                          </a:solidFill>
                          <a:effectLst/>
                          <a:latin typeface="Arial" panose="020B0604020202020204" pitchFamily="34" charset="0"/>
                          <a:ea typeface="+mn-ea"/>
                          <a:cs typeface="Arial" panose="020B0604020202020204" pitchFamily="34" charset="0"/>
                        </a:rPr>
                        <a:t>364,514</a:t>
                      </a:r>
                    </a:p>
                  </a:txBody>
                  <a:tcPr marL="72000" marR="36000" marT="6350"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marL="0" algn="r" defTabSz="914400" rtl="0" eaLnBrk="1" fontAlgn="b" latinLnBrk="0" hangingPunct="1"/>
                      <a:r>
                        <a:rPr lang="pl-PL" sz="900" b="0" i="0" u="none" strike="noStrike" kern="1200" dirty="0">
                          <a:solidFill>
                            <a:srgbClr val="000000"/>
                          </a:solidFill>
                          <a:effectLst/>
                          <a:latin typeface="Arial" panose="020B0604020202020204" pitchFamily="34" charset="0"/>
                          <a:ea typeface="+mn-ea"/>
                          <a:cs typeface="Arial" panose="020B0604020202020204" pitchFamily="34" charset="0"/>
                        </a:rPr>
                        <a:t>371,859</a:t>
                      </a:r>
                    </a:p>
                  </a:txBody>
                  <a:tcPr marL="72000" marR="36000" marT="6350"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marL="0" algn="r" defTabSz="914400" rtl="0" eaLnBrk="1" fontAlgn="b" latinLnBrk="0" hangingPunct="1"/>
                      <a:r>
                        <a:rPr lang="pl-PL" sz="900" b="0" i="0" u="none" strike="noStrike" kern="1200" dirty="0">
                          <a:solidFill>
                            <a:srgbClr val="000000"/>
                          </a:solidFill>
                          <a:effectLst/>
                          <a:latin typeface="Arial" panose="020B0604020202020204" pitchFamily="34" charset="0"/>
                          <a:ea typeface="+mn-ea"/>
                          <a:cs typeface="Arial" panose="020B0604020202020204" pitchFamily="34" charset="0"/>
                        </a:rPr>
                        <a:t>386,808</a:t>
                      </a:r>
                    </a:p>
                  </a:txBody>
                  <a:tcPr marL="72000" marR="36000" marT="6350"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0002"/>
                  </a:ext>
                </a:extLst>
              </a:tr>
              <a:tr h="252000">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l" fontAlgn="b"/>
                      <a:r>
                        <a:rPr lang="en-US" sz="900" b="1" u="none" strike="noStrike" noProof="0" dirty="0">
                          <a:solidFill>
                            <a:schemeClr val="tx1"/>
                          </a:solidFill>
                          <a:effectLst/>
                          <a:latin typeface="Arial" panose="020B0604020202020204" pitchFamily="34" charset="0"/>
                          <a:cs typeface="Arial" panose="020B0604020202020204" pitchFamily="34" charset="0"/>
                        </a:rPr>
                        <a:t>Net</a:t>
                      </a:r>
                      <a:r>
                        <a:rPr lang="en-US" sz="900" b="1" u="none" strike="noStrike" baseline="0" noProof="0" dirty="0">
                          <a:solidFill>
                            <a:schemeClr val="tx1"/>
                          </a:solidFill>
                          <a:effectLst/>
                          <a:latin typeface="Arial" panose="020B0604020202020204" pitchFamily="34" charset="0"/>
                          <a:cs typeface="Arial" panose="020B0604020202020204" pitchFamily="34" charset="0"/>
                        </a:rPr>
                        <a:t> change in cash </a:t>
                      </a:r>
                    </a:p>
                    <a:p>
                      <a:pPr algn="l" fontAlgn="b"/>
                      <a:r>
                        <a:rPr lang="en-US" sz="900" b="1" u="none" strike="noStrike" baseline="0" noProof="0" dirty="0">
                          <a:solidFill>
                            <a:schemeClr val="tx1"/>
                          </a:solidFill>
                          <a:effectLst/>
                          <a:latin typeface="Arial" panose="020B0604020202020204" pitchFamily="34" charset="0"/>
                          <a:cs typeface="Arial" panose="020B0604020202020204" pitchFamily="34" charset="0"/>
                        </a:rPr>
                        <a:t>flow [PLN]</a:t>
                      </a:r>
                      <a:endParaRPr lang="en-US" sz="900" b="1" i="0" u="none" strike="noStrike" noProof="0" dirty="0">
                        <a:solidFill>
                          <a:schemeClr val="tx1"/>
                        </a:solidFill>
                        <a:effectLst/>
                        <a:latin typeface="Arial" panose="020B0604020202020204" pitchFamily="34" charset="0"/>
                        <a:cs typeface="Arial" panose="020B0604020202020204" pitchFamily="34" charset="0"/>
                      </a:endParaRPr>
                    </a:p>
                  </a:txBody>
                  <a:tcPr marL="72000" marR="36000" marT="2856"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75000"/>
                      </a:sysClr>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marL="0" algn="r" defTabSz="914400" rtl="0" eaLnBrk="1" fontAlgn="b" latinLnBrk="0" hangingPunct="1"/>
                      <a:r>
                        <a:rPr lang="pl-PL" sz="900" b="1" i="0" u="none" strike="noStrike" kern="1200" dirty="0">
                          <a:solidFill>
                            <a:srgbClr val="000000"/>
                          </a:solidFill>
                          <a:effectLst/>
                          <a:latin typeface="Arial" panose="020B0604020202020204" pitchFamily="34" charset="0"/>
                          <a:ea typeface="+mn-ea"/>
                          <a:cs typeface="Arial" panose="020B0604020202020204" pitchFamily="34" charset="0"/>
                        </a:rPr>
                        <a:t>71,101</a:t>
                      </a:r>
                    </a:p>
                  </a:txBody>
                  <a:tcPr marL="72000" marR="36000" marT="6350"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marL="0" algn="r" defTabSz="914400" rtl="0" eaLnBrk="1" fontAlgn="b" latinLnBrk="0" hangingPunct="1"/>
                      <a:r>
                        <a:rPr lang="pl-PL" sz="900" b="1" i="0" u="none" strike="noStrike" kern="1200" dirty="0">
                          <a:solidFill>
                            <a:srgbClr val="000000"/>
                          </a:solidFill>
                          <a:effectLst/>
                          <a:latin typeface="Arial" panose="020B0604020202020204" pitchFamily="34" charset="0"/>
                          <a:ea typeface="+mn-ea"/>
                          <a:cs typeface="Arial" panose="020B0604020202020204" pitchFamily="34" charset="0"/>
                        </a:rPr>
                        <a:t>313,178</a:t>
                      </a:r>
                    </a:p>
                  </a:txBody>
                  <a:tcPr marL="72000" marR="36000" marT="6350"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marL="0" algn="r" defTabSz="914400" rtl="0" eaLnBrk="1" fontAlgn="b" latinLnBrk="0" hangingPunct="1"/>
                      <a:r>
                        <a:rPr lang="pl-PL" sz="900" b="1" i="0" u="none" strike="noStrike" kern="1200" dirty="0">
                          <a:solidFill>
                            <a:srgbClr val="000000"/>
                          </a:solidFill>
                          <a:effectLst/>
                          <a:latin typeface="Arial" panose="020B0604020202020204" pitchFamily="34" charset="0"/>
                          <a:ea typeface="+mn-ea"/>
                          <a:cs typeface="Arial" panose="020B0604020202020204" pitchFamily="34" charset="0"/>
                        </a:rPr>
                        <a:t>388,704</a:t>
                      </a:r>
                    </a:p>
                  </a:txBody>
                  <a:tcPr marL="72000" marR="36000" marT="6350"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marL="0" algn="r" defTabSz="914400" rtl="0" eaLnBrk="1" fontAlgn="b" latinLnBrk="0" hangingPunct="1"/>
                      <a:r>
                        <a:rPr lang="pl-PL" sz="900" b="1" i="0" u="none" strike="noStrike" kern="1200" dirty="0">
                          <a:solidFill>
                            <a:srgbClr val="000000"/>
                          </a:solidFill>
                          <a:effectLst/>
                          <a:latin typeface="Arial" panose="020B0604020202020204" pitchFamily="34" charset="0"/>
                          <a:ea typeface="+mn-ea"/>
                          <a:cs typeface="Arial" panose="020B0604020202020204" pitchFamily="34" charset="0"/>
                        </a:rPr>
                        <a:t>396,537</a:t>
                      </a:r>
                    </a:p>
                  </a:txBody>
                  <a:tcPr marL="72000" marR="36000" marT="6350"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marL="0" algn="r" defTabSz="914400" rtl="0" eaLnBrk="1" fontAlgn="b" latinLnBrk="0" hangingPunct="1"/>
                      <a:r>
                        <a:rPr lang="pl-PL" sz="900" b="1" i="0" u="none" strike="noStrike" kern="1200" dirty="0">
                          <a:solidFill>
                            <a:srgbClr val="000000"/>
                          </a:solidFill>
                          <a:effectLst/>
                          <a:latin typeface="Arial" panose="020B0604020202020204" pitchFamily="34" charset="0"/>
                          <a:ea typeface="+mn-ea"/>
                          <a:cs typeface="Arial" panose="020B0604020202020204" pitchFamily="34" charset="0"/>
                        </a:rPr>
                        <a:t>404,527</a:t>
                      </a:r>
                    </a:p>
                  </a:txBody>
                  <a:tcPr marL="72000" marR="36000" marT="6350"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marL="0" algn="r" defTabSz="914400" rtl="0" eaLnBrk="1" fontAlgn="b" latinLnBrk="0" hangingPunct="1"/>
                      <a:r>
                        <a:rPr lang="pl-PL" sz="900" b="1" i="0" u="none" strike="noStrike" kern="1200" dirty="0">
                          <a:solidFill>
                            <a:srgbClr val="000000"/>
                          </a:solidFill>
                          <a:effectLst/>
                          <a:latin typeface="Arial" panose="020B0604020202020204" pitchFamily="34" charset="0"/>
                          <a:ea typeface="+mn-ea"/>
                          <a:cs typeface="Arial" panose="020B0604020202020204" pitchFamily="34" charset="0"/>
                        </a:rPr>
                        <a:t>412,678</a:t>
                      </a:r>
                    </a:p>
                  </a:txBody>
                  <a:tcPr marL="72000" marR="36000" marT="6350"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marL="0" algn="r" defTabSz="914400" rtl="0" eaLnBrk="1" fontAlgn="b" latinLnBrk="0" hangingPunct="1"/>
                      <a:r>
                        <a:rPr lang="pl-PL" sz="900" b="1" i="0" u="none" strike="noStrike" kern="1200" dirty="0">
                          <a:solidFill>
                            <a:srgbClr val="000000"/>
                          </a:solidFill>
                          <a:effectLst/>
                          <a:latin typeface="Arial" panose="020B0604020202020204" pitchFamily="34" charset="0"/>
                          <a:ea typeface="+mn-ea"/>
                          <a:cs typeface="Arial" panose="020B0604020202020204" pitchFamily="34" charset="0"/>
                        </a:rPr>
                        <a:t>404,955</a:t>
                      </a:r>
                    </a:p>
                  </a:txBody>
                  <a:tcPr marL="72000" marR="36000" marT="6350"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marL="0" algn="r" defTabSz="914400" rtl="0" eaLnBrk="1" fontAlgn="b" latinLnBrk="0" hangingPunct="1"/>
                      <a:r>
                        <a:rPr lang="pl-PL" sz="900" b="1" i="0" u="none" strike="noStrike" kern="1200" dirty="0">
                          <a:solidFill>
                            <a:srgbClr val="000000"/>
                          </a:solidFill>
                          <a:effectLst/>
                          <a:latin typeface="Arial" panose="020B0604020202020204" pitchFamily="34" charset="0"/>
                          <a:ea typeface="+mn-ea"/>
                          <a:cs typeface="Arial" panose="020B0604020202020204" pitchFamily="34" charset="0"/>
                        </a:rPr>
                        <a:t>364,514</a:t>
                      </a:r>
                    </a:p>
                  </a:txBody>
                  <a:tcPr marL="72000" marR="36000" marT="6350"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marL="0" algn="r" defTabSz="914400" rtl="0" eaLnBrk="1" fontAlgn="b" latinLnBrk="0" hangingPunct="1"/>
                      <a:r>
                        <a:rPr lang="pl-PL" sz="900" b="1" i="0" u="none" strike="noStrike" kern="1200" dirty="0">
                          <a:solidFill>
                            <a:srgbClr val="000000"/>
                          </a:solidFill>
                          <a:effectLst/>
                          <a:latin typeface="Arial" panose="020B0604020202020204" pitchFamily="34" charset="0"/>
                          <a:ea typeface="+mn-ea"/>
                          <a:cs typeface="Arial" panose="020B0604020202020204" pitchFamily="34" charset="0"/>
                        </a:rPr>
                        <a:t>371,859</a:t>
                      </a:r>
                    </a:p>
                  </a:txBody>
                  <a:tcPr marL="72000" marR="36000" marT="6350"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marL="0" algn="r" defTabSz="914400" rtl="0" eaLnBrk="1" fontAlgn="b" latinLnBrk="0" hangingPunct="1"/>
                      <a:r>
                        <a:rPr lang="pl-PL" sz="900" b="1" i="0" u="none" strike="noStrike" kern="1200" dirty="0">
                          <a:solidFill>
                            <a:srgbClr val="000000"/>
                          </a:solidFill>
                          <a:effectLst/>
                          <a:latin typeface="Arial" panose="020B0604020202020204" pitchFamily="34" charset="0"/>
                          <a:ea typeface="+mn-ea"/>
                          <a:cs typeface="Arial" panose="020B0604020202020204" pitchFamily="34" charset="0"/>
                        </a:rPr>
                        <a:t>386,808</a:t>
                      </a:r>
                    </a:p>
                  </a:txBody>
                  <a:tcPr marL="72000" marR="36000" marT="6350"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0003"/>
                  </a:ext>
                </a:extLst>
              </a:tr>
              <a:tr h="252000">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l" fontAlgn="b"/>
                      <a:r>
                        <a:rPr lang="en-US" sz="900" b="1" i="0" u="none" strike="noStrike" noProof="0" dirty="0">
                          <a:solidFill>
                            <a:schemeClr val="bg1"/>
                          </a:solidFill>
                          <a:effectLst/>
                          <a:latin typeface="Arial" panose="020B0604020202020204" pitchFamily="34" charset="0"/>
                          <a:cs typeface="Arial" panose="020B0604020202020204" pitchFamily="34" charset="0"/>
                        </a:rPr>
                        <a:t>NPV</a:t>
                      </a:r>
                    </a:p>
                  </a:txBody>
                  <a:tcPr marL="72000" marR="36000" marT="2856"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rgbClr val="0070C0"/>
                    </a:solidFill>
                  </a:tcPr>
                </a:tc>
                <a:tc gridSpan="10">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l" fontAlgn="b"/>
                      <a:r>
                        <a:rPr lang="pl-PL" sz="900" b="1" i="0" u="none" strike="noStrike" dirty="0">
                          <a:solidFill>
                            <a:srgbClr val="000000"/>
                          </a:solidFill>
                          <a:effectLst/>
                          <a:latin typeface="Arial" panose="020B0604020202020204" pitchFamily="34" charset="0"/>
                          <a:cs typeface="Arial" panose="020B0604020202020204" pitchFamily="34" charset="0"/>
                        </a:rPr>
                        <a:t>    2 641 630</a:t>
                      </a:r>
                      <a:endParaRPr lang="en-US" sz="900" b="1" i="0" u="none" strike="noStrike" dirty="0">
                        <a:solidFill>
                          <a:srgbClr val="000000"/>
                        </a:solidFill>
                        <a:effectLst/>
                        <a:latin typeface="Arial" panose="020B0604020202020204" pitchFamily="34" charset="0"/>
                        <a:cs typeface="Arial" panose="020B0604020202020204" pitchFamily="34" charset="0"/>
                      </a:endParaRPr>
                    </a:p>
                  </a:txBody>
                  <a:tcPr marL="72000" marR="36000" marT="9525"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hMerge="1">
                  <a:txBody>
                    <a:bodyPr/>
                    <a:lstStyle/>
                    <a:p>
                      <a:endParaRPr lang="en-US" dirty="0"/>
                    </a:p>
                  </a:txBody>
                  <a:tcPr marL="9525" marR="9525" marT="9525" marB="0" anchor="b"/>
                </a:tc>
                <a:tc hMerge="1">
                  <a:txBody>
                    <a:bodyPr/>
                    <a:lstStyle/>
                    <a:p>
                      <a:endParaRPr lang="en-US" dirty="0"/>
                    </a:p>
                  </a:txBody>
                  <a:tcPr marL="9525" marR="9525" marT="9525" marB="0" anchor="b"/>
                </a:tc>
                <a:tc hMerge="1">
                  <a:txBody>
                    <a:bodyPr/>
                    <a:lstStyle/>
                    <a:p>
                      <a:endParaRPr lang="en-US" dirty="0"/>
                    </a:p>
                  </a:txBody>
                  <a:tcPr marL="9525" marR="9525" marT="9525" marB="0" anchor="b"/>
                </a:tc>
                <a:tc hMerge="1">
                  <a:txBody>
                    <a:bodyPr/>
                    <a:lstStyle/>
                    <a:p>
                      <a:endParaRPr lang="en-US" dirty="0"/>
                    </a:p>
                  </a:txBody>
                  <a:tcPr marL="9525" marR="9525" marT="9525" marB="0" anchor="b"/>
                </a:tc>
                <a:tc hMerge="1">
                  <a:txBody>
                    <a:bodyPr/>
                    <a:lstStyle/>
                    <a:p>
                      <a:endParaRPr lang="en-US" dirty="0"/>
                    </a:p>
                  </a:txBody>
                  <a:tcPr marL="9525" marR="9525" marT="9525" marB="0" anchor="b"/>
                </a:tc>
                <a:tc hMerge="1">
                  <a:txBody>
                    <a:bodyPr/>
                    <a:lstStyle/>
                    <a:p>
                      <a:endParaRPr lang="en-US" dirty="0"/>
                    </a:p>
                  </a:txBody>
                  <a:tcPr marL="9525" marR="9525" marT="9525" marB="0" anchor="b"/>
                </a:tc>
                <a:tc hMerge="1">
                  <a:txBody>
                    <a:bodyPr/>
                    <a:lstStyle/>
                    <a:p>
                      <a:endParaRPr lang="en-US" dirty="0"/>
                    </a:p>
                  </a:txBody>
                  <a:tcPr marL="9525" marR="9525" marT="9525" marB="0" anchor="b"/>
                </a:tc>
                <a:tc hMerge="1">
                  <a:txBody>
                    <a:bodyPr/>
                    <a:lstStyle/>
                    <a:p>
                      <a:endParaRPr lang="en-US" dirty="0"/>
                    </a:p>
                  </a:txBody>
                  <a:tcPr marL="9525" marR="9525" marT="9525" marB="0" anchor="b"/>
                </a:tc>
                <a:tc hMerge="1">
                  <a:txBody>
                    <a:bodyPr/>
                    <a:lstStyle/>
                    <a:p>
                      <a:pPr algn="r" fontAlgn="b"/>
                      <a:endParaRPr lang="en-US" sz="1100" b="0" i="0" u="none" strike="noStrike" dirty="0">
                        <a:solidFill>
                          <a:srgbClr val="000000"/>
                        </a:solidFill>
                        <a:effectLst/>
                        <a:latin typeface="Calibri"/>
                      </a:endParaRPr>
                    </a:p>
                  </a:txBody>
                  <a:tcPr marL="9525" marR="9525" marT="9525" marB="0" anchor="b"/>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303350296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C77C6C3F-668B-4AF5-BFA9-0F657EB068D6}" type="slidenum">
              <a:rPr lang="pl-PL" smtClean="0"/>
              <a:pPr/>
              <a:t>62</a:t>
            </a:fld>
            <a:endParaRPr lang="pl-PL" dirty="0"/>
          </a:p>
        </p:txBody>
      </p:sp>
      <p:sp>
        <p:nvSpPr>
          <p:cNvPr id="6" name="Rectangle 5">
            <a:extLst>
              <a:ext uri="{FF2B5EF4-FFF2-40B4-BE49-F238E27FC236}">
                <a16:creationId xmlns:a16="http://schemas.microsoft.com/office/drawing/2014/main" id="{383E1335-119D-4914-8DF2-438EEAD7D3A2}"/>
              </a:ext>
            </a:extLst>
          </p:cNvPr>
          <p:cNvSpPr/>
          <p:nvPr/>
        </p:nvSpPr>
        <p:spPr>
          <a:xfrm>
            <a:off x="0" y="0"/>
            <a:ext cx="409221" cy="228600"/>
          </a:xfrm>
          <a:prstGeom prst="rect">
            <a:avLst/>
          </a:prstGeom>
          <a:solidFill>
            <a:schemeClr val="accent6"/>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GB" b="1" dirty="0">
                <a:solidFill>
                  <a:prstClr val="white"/>
                </a:solidFill>
                <a:latin typeface="Calibri" panose="020F0502020204030204"/>
              </a:rPr>
              <a:t>7</a:t>
            </a:r>
          </a:p>
        </p:txBody>
      </p:sp>
      <p:sp>
        <p:nvSpPr>
          <p:cNvPr id="7" name="Title 3"/>
          <p:cNvSpPr>
            <a:spLocks noGrp="1"/>
          </p:cNvSpPr>
          <p:nvPr>
            <p:ph type="title"/>
          </p:nvPr>
        </p:nvSpPr>
        <p:spPr/>
        <p:txBody>
          <a:bodyPr/>
          <a:lstStyle/>
          <a:p>
            <a:r>
              <a:rPr lang="en-US" dirty="0" err="1"/>
              <a:t>Umsetzung</a:t>
            </a:r>
            <a:r>
              <a:rPr lang="en-US" dirty="0"/>
              <a:t> des EPC-</a:t>
            </a:r>
            <a:r>
              <a:rPr lang="en-US" dirty="0" err="1"/>
              <a:t>Vertrags</a:t>
            </a:r>
            <a:r>
              <a:rPr lang="en-US" dirty="0"/>
              <a:t> (2/2)</a:t>
            </a:r>
          </a:p>
        </p:txBody>
      </p:sp>
      <p:sp>
        <p:nvSpPr>
          <p:cNvPr id="12" name="Rectangle 11"/>
          <p:cNvSpPr/>
          <p:nvPr/>
        </p:nvSpPr>
        <p:spPr>
          <a:xfrm>
            <a:off x="1020791" y="1868443"/>
            <a:ext cx="9330907" cy="2862322"/>
          </a:xfrm>
          <a:prstGeom prst="rect">
            <a:avLst/>
          </a:prstGeom>
        </p:spPr>
        <p:txBody>
          <a:bodyPr wrap="square">
            <a:spAutoFit/>
          </a:bodyPr>
          <a:lstStyle/>
          <a:p>
            <a:pPr lvl="0" algn="just">
              <a:spcBef>
                <a:spcPts val="600"/>
              </a:spcBef>
              <a:spcAft>
                <a:spcPts val="600"/>
              </a:spcAft>
              <a:defRPr/>
            </a:pPr>
            <a:r>
              <a:rPr lang="de-DE" sz="1000" b="1" i="1" dirty="0">
                <a:solidFill>
                  <a:sysClr val="windowText" lastClr="000000"/>
                </a:solidFill>
                <a:latin typeface="Arial" panose="020B0604020202020204" pitchFamily="34" charset="0"/>
                <a:cs typeface="Arial" panose="020B0604020202020204" pitchFamily="34" charset="0"/>
              </a:rPr>
              <a:t>Cashflows und interner Zinsfuß des Auftragnehmers</a:t>
            </a:r>
            <a:endParaRPr lang="en-GB" sz="1000" b="1" i="1" dirty="0">
              <a:solidFill>
                <a:sysClr val="windowText" lastClr="000000"/>
              </a:solidFill>
              <a:latin typeface="Arial" panose="020B0604020202020204" pitchFamily="34" charset="0"/>
              <a:cs typeface="Arial" panose="020B0604020202020204" pitchFamily="34" charset="0"/>
            </a:endParaRPr>
          </a:p>
          <a:p>
            <a:pPr lvl="0" algn="just">
              <a:spcBef>
                <a:spcPts val="600"/>
              </a:spcBef>
              <a:spcAft>
                <a:spcPts val="600"/>
              </a:spcAft>
              <a:defRPr/>
            </a:pPr>
            <a:endParaRPr lang="en-GB" sz="1000" b="1" i="1" dirty="0">
              <a:solidFill>
                <a:sysClr val="windowText" lastClr="000000"/>
              </a:solidFill>
              <a:latin typeface="Arial" panose="020B0604020202020204" pitchFamily="34" charset="0"/>
              <a:cs typeface="Arial" panose="020B0604020202020204" pitchFamily="34" charset="0"/>
            </a:endParaRPr>
          </a:p>
          <a:p>
            <a:pPr lvl="0" algn="just">
              <a:spcBef>
                <a:spcPts val="600"/>
              </a:spcBef>
              <a:spcAft>
                <a:spcPts val="600"/>
              </a:spcAft>
              <a:defRPr/>
            </a:pPr>
            <a:endParaRPr lang="en-GB" sz="1000" b="1" i="1" dirty="0">
              <a:solidFill>
                <a:sysClr val="windowText" lastClr="000000"/>
              </a:solidFill>
              <a:latin typeface="Arial" panose="020B0604020202020204" pitchFamily="34" charset="0"/>
              <a:cs typeface="Arial" panose="020B0604020202020204" pitchFamily="34" charset="0"/>
            </a:endParaRPr>
          </a:p>
          <a:p>
            <a:pPr lvl="0" algn="just">
              <a:spcBef>
                <a:spcPts val="600"/>
              </a:spcBef>
              <a:spcAft>
                <a:spcPts val="600"/>
              </a:spcAft>
              <a:defRPr/>
            </a:pPr>
            <a:endParaRPr lang="en-GB" sz="1000" dirty="0">
              <a:solidFill>
                <a:sysClr val="windowText" lastClr="000000"/>
              </a:solidFill>
              <a:latin typeface="Arial" panose="020B0604020202020204" pitchFamily="34" charset="0"/>
              <a:cs typeface="Arial" panose="020B0604020202020204" pitchFamily="34" charset="0"/>
            </a:endParaRPr>
          </a:p>
          <a:p>
            <a:pPr lvl="0" algn="just">
              <a:spcBef>
                <a:spcPts val="600"/>
              </a:spcBef>
              <a:spcAft>
                <a:spcPts val="600"/>
              </a:spcAft>
              <a:defRPr/>
            </a:pPr>
            <a:endParaRPr lang="en-GB" sz="1000" dirty="0">
              <a:solidFill>
                <a:sysClr val="windowText" lastClr="000000"/>
              </a:solidFill>
              <a:latin typeface="Arial" panose="020B0604020202020204" pitchFamily="34" charset="0"/>
              <a:cs typeface="Arial" panose="020B0604020202020204" pitchFamily="34" charset="0"/>
            </a:endParaRPr>
          </a:p>
          <a:p>
            <a:pPr lvl="0" algn="just">
              <a:spcBef>
                <a:spcPts val="600"/>
              </a:spcBef>
              <a:spcAft>
                <a:spcPts val="600"/>
              </a:spcAft>
              <a:defRPr/>
            </a:pPr>
            <a:endParaRPr lang="en-GB" sz="1000" dirty="0">
              <a:solidFill>
                <a:sysClr val="windowText" lastClr="000000"/>
              </a:solidFill>
              <a:latin typeface="Arial" panose="020B0604020202020204" pitchFamily="34" charset="0"/>
              <a:cs typeface="Arial" panose="020B0604020202020204" pitchFamily="34" charset="0"/>
            </a:endParaRPr>
          </a:p>
          <a:p>
            <a:pPr lvl="0" algn="just">
              <a:spcBef>
                <a:spcPts val="600"/>
              </a:spcBef>
              <a:spcAft>
                <a:spcPts val="600"/>
              </a:spcAft>
              <a:defRPr/>
            </a:pPr>
            <a:endParaRPr lang="en-GB" sz="1000" dirty="0">
              <a:solidFill>
                <a:sysClr val="windowText" lastClr="000000"/>
              </a:solidFill>
              <a:latin typeface="Arial" panose="020B0604020202020204" pitchFamily="34" charset="0"/>
              <a:cs typeface="Arial" panose="020B0604020202020204" pitchFamily="34" charset="0"/>
            </a:endParaRPr>
          </a:p>
          <a:p>
            <a:pPr algn="just">
              <a:spcBef>
                <a:spcPts val="600"/>
              </a:spcBef>
              <a:spcAft>
                <a:spcPts val="600"/>
              </a:spcAft>
              <a:defRPr/>
            </a:pPr>
            <a:r>
              <a:rPr lang="de-DE" sz="1000" dirty="0"/>
              <a:t>Die Berechnung des Kapitalwerts unter Verwendung des Abzinsungssatzes von 6,2% dient nur zur Veranschaulichung. Der tatsächliche Abzinsungssatz, der zur Berechnung des Kapitalwerts angewendet werden sollte, hängt von der individuellen Situation des Auftragnehmers und der Art der Projektfinanzierung ab. Der Auftragnehmer stimmte den Vertragsbedingungen zu. Das bedeutet, dass seine durchschnittlichen gewichteten Kapitalkosten unter 15,6% liegen, und es wird davon ausgegangen, dass das Projekt wirtschaftlich durchführbar ist.</a:t>
            </a:r>
            <a:r>
              <a:rPr lang="en-GB" sz="1000" dirty="0">
                <a:solidFill>
                  <a:sysClr val="windowText" lastClr="000000"/>
                </a:solidFill>
                <a:latin typeface="Arial" panose="020B0604020202020204" pitchFamily="34" charset="0"/>
                <a:cs typeface="Arial" panose="020B0604020202020204" pitchFamily="34" charset="0"/>
              </a:rPr>
              <a:t>.</a:t>
            </a:r>
          </a:p>
        </p:txBody>
      </p:sp>
      <p:graphicFrame>
        <p:nvGraphicFramePr>
          <p:cNvPr id="13" name="Tabela 9"/>
          <p:cNvGraphicFramePr>
            <a:graphicFrameLocks noGrp="1"/>
          </p:cNvGraphicFramePr>
          <p:nvPr>
            <p:extLst>
              <p:ext uri="{D42A27DB-BD31-4B8C-83A1-F6EECF244321}">
                <p14:modId xmlns:p14="http://schemas.microsoft.com/office/powerpoint/2010/main" val="2609845181"/>
              </p:ext>
            </p:extLst>
          </p:nvPr>
        </p:nvGraphicFramePr>
        <p:xfrm>
          <a:off x="1116809" y="2103393"/>
          <a:ext cx="9157697" cy="1751423"/>
        </p:xfrm>
        <a:graphic>
          <a:graphicData uri="http://schemas.openxmlformats.org/drawingml/2006/table">
            <a:tbl>
              <a:tblPr/>
              <a:tblGrid>
                <a:gridCol w="1666037">
                  <a:extLst>
                    <a:ext uri="{9D8B030D-6E8A-4147-A177-3AD203B41FA5}">
                      <a16:colId xmlns:a16="http://schemas.microsoft.com/office/drawing/2014/main" val="20000"/>
                    </a:ext>
                  </a:extLst>
                </a:gridCol>
                <a:gridCol w="749166">
                  <a:extLst>
                    <a:ext uri="{9D8B030D-6E8A-4147-A177-3AD203B41FA5}">
                      <a16:colId xmlns:a16="http://schemas.microsoft.com/office/drawing/2014/main" val="20001"/>
                    </a:ext>
                  </a:extLst>
                </a:gridCol>
                <a:gridCol w="749166">
                  <a:extLst>
                    <a:ext uri="{9D8B030D-6E8A-4147-A177-3AD203B41FA5}">
                      <a16:colId xmlns:a16="http://schemas.microsoft.com/office/drawing/2014/main" val="20002"/>
                    </a:ext>
                  </a:extLst>
                </a:gridCol>
                <a:gridCol w="749166">
                  <a:extLst>
                    <a:ext uri="{9D8B030D-6E8A-4147-A177-3AD203B41FA5}">
                      <a16:colId xmlns:a16="http://schemas.microsoft.com/office/drawing/2014/main" val="20003"/>
                    </a:ext>
                  </a:extLst>
                </a:gridCol>
                <a:gridCol w="749166">
                  <a:extLst>
                    <a:ext uri="{9D8B030D-6E8A-4147-A177-3AD203B41FA5}">
                      <a16:colId xmlns:a16="http://schemas.microsoft.com/office/drawing/2014/main" val="20004"/>
                    </a:ext>
                  </a:extLst>
                </a:gridCol>
                <a:gridCol w="749166">
                  <a:extLst>
                    <a:ext uri="{9D8B030D-6E8A-4147-A177-3AD203B41FA5}">
                      <a16:colId xmlns:a16="http://schemas.microsoft.com/office/drawing/2014/main" val="20005"/>
                    </a:ext>
                  </a:extLst>
                </a:gridCol>
                <a:gridCol w="749166">
                  <a:extLst>
                    <a:ext uri="{9D8B030D-6E8A-4147-A177-3AD203B41FA5}">
                      <a16:colId xmlns:a16="http://schemas.microsoft.com/office/drawing/2014/main" val="20006"/>
                    </a:ext>
                  </a:extLst>
                </a:gridCol>
                <a:gridCol w="749166">
                  <a:extLst>
                    <a:ext uri="{9D8B030D-6E8A-4147-A177-3AD203B41FA5}">
                      <a16:colId xmlns:a16="http://schemas.microsoft.com/office/drawing/2014/main" val="20007"/>
                    </a:ext>
                  </a:extLst>
                </a:gridCol>
                <a:gridCol w="749166">
                  <a:extLst>
                    <a:ext uri="{9D8B030D-6E8A-4147-A177-3AD203B41FA5}">
                      <a16:colId xmlns:a16="http://schemas.microsoft.com/office/drawing/2014/main" val="20008"/>
                    </a:ext>
                  </a:extLst>
                </a:gridCol>
                <a:gridCol w="749166">
                  <a:extLst>
                    <a:ext uri="{9D8B030D-6E8A-4147-A177-3AD203B41FA5}">
                      <a16:colId xmlns:a16="http://schemas.microsoft.com/office/drawing/2014/main" val="20009"/>
                    </a:ext>
                  </a:extLst>
                </a:gridCol>
                <a:gridCol w="749166">
                  <a:extLst>
                    <a:ext uri="{9D8B030D-6E8A-4147-A177-3AD203B41FA5}">
                      <a16:colId xmlns:a16="http://schemas.microsoft.com/office/drawing/2014/main" val="20010"/>
                    </a:ext>
                  </a:extLst>
                </a:gridCol>
              </a:tblGrid>
              <a:tr h="287123">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ctr" fontAlgn="b"/>
                      <a:endParaRPr lang="en-US" sz="900" b="1" i="0" u="none" strike="noStrike" dirty="0">
                        <a:solidFill>
                          <a:schemeClr val="bg1"/>
                        </a:solidFill>
                        <a:effectLst/>
                        <a:latin typeface="Arial" panose="020B0604020202020204" pitchFamily="34" charset="0"/>
                        <a:cs typeface="Arial" panose="020B0604020202020204" pitchFamily="34" charset="0"/>
                      </a:endParaRPr>
                    </a:p>
                  </a:txBody>
                  <a:tcPr marL="72000" marR="36000" marT="2856"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Text" lastClr="000000"/>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ctr" fontAlgn="b"/>
                      <a:r>
                        <a:rPr lang="pl-PL" sz="900" b="1" i="0" u="none" strike="noStrike" dirty="0">
                          <a:solidFill>
                            <a:schemeClr val="bg1"/>
                          </a:solidFill>
                          <a:effectLst/>
                          <a:latin typeface="Arial" panose="020B0604020202020204" pitchFamily="34" charset="0"/>
                          <a:cs typeface="Arial" panose="020B0604020202020204" pitchFamily="34" charset="0"/>
                        </a:rPr>
                        <a:t>2014</a:t>
                      </a:r>
                      <a:endParaRPr lang="en-US" sz="900" b="1" i="0" u="none" strike="noStrike" dirty="0">
                        <a:solidFill>
                          <a:schemeClr val="bg1"/>
                        </a:solidFill>
                        <a:effectLst/>
                        <a:latin typeface="Arial" panose="020B0604020202020204" pitchFamily="34" charset="0"/>
                        <a:cs typeface="Arial" panose="020B0604020202020204" pitchFamily="34" charset="0"/>
                      </a:endParaRPr>
                    </a:p>
                  </a:txBody>
                  <a:tcPr marL="72000" marR="36000" marT="2856"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Text" lastClr="000000"/>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ctr" fontAlgn="b"/>
                      <a:r>
                        <a:rPr lang="pl-PL" sz="900" b="1" i="0" u="none" strike="noStrike" dirty="0">
                          <a:solidFill>
                            <a:schemeClr val="bg1"/>
                          </a:solidFill>
                          <a:effectLst/>
                          <a:latin typeface="Arial" panose="020B0604020202020204" pitchFamily="34" charset="0"/>
                          <a:cs typeface="Arial" panose="020B0604020202020204" pitchFamily="34" charset="0"/>
                        </a:rPr>
                        <a:t>2015</a:t>
                      </a:r>
                      <a:endParaRPr lang="en-US" sz="900" b="1" i="0" u="none" strike="noStrike" dirty="0">
                        <a:solidFill>
                          <a:schemeClr val="bg1"/>
                        </a:solidFill>
                        <a:effectLst/>
                        <a:latin typeface="Arial" panose="020B0604020202020204" pitchFamily="34" charset="0"/>
                        <a:cs typeface="Arial" panose="020B0604020202020204" pitchFamily="34" charset="0"/>
                      </a:endParaRPr>
                    </a:p>
                  </a:txBody>
                  <a:tcPr marL="72000" marR="36000" marT="2856"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Text" lastClr="000000"/>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ctr" fontAlgn="b"/>
                      <a:r>
                        <a:rPr lang="pl-PL" sz="900" b="1" u="none" strike="noStrike" dirty="0">
                          <a:solidFill>
                            <a:schemeClr val="bg1"/>
                          </a:solidFill>
                          <a:effectLst/>
                          <a:latin typeface="Arial" panose="020B0604020202020204" pitchFamily="34" charset="0"/>
                          <a:cs typeface="Arial" panose="020B0604020202020204" pitchFamily="34" charset="0"/>
                        </a:rPr>
                        <a:t>2016</a:t>
                      </a:r>
                      <a:endParaRPr lang="en-US" sz="900" b="1" i="0" u="none" strike="noStrike" dirty="0">
                        <a:solidFill>
                          <a:schemeClr val="bg1"/>
                        </a:solidFill>
                        <a:effectLst/>
                        <a:latin typeface="Arial" panose="020B0604020202020204" pitchFamily="34" charset="0"/>
                        <a:cs typeface="Arial" panose="020B0604020202020204" pitchFamily="34" charset="0"/>
                      </a:endParaRPr>
                    </a:p>
                  </a:txBody>
                  <a:tcPr marL="72000" marR="36000" marT="2856"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Text" lastClr="000000"/>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ctr" fontAlgn="b"/>
                      <a:r>
                        <a:rPr lang="pl-PL" sz="900" b="1" i="0" u="none" strike="noStrike" dirty="0">
                          <a:solidFill>
                            <a:schemeClr val="bg1"/>
                          </a:solidFill>
                          <a:effectLst/>
                          <a:latin typeface="Arial" panose="020B0604020202020204" pitchFamily="34" charset="0"/>
                          <a:cs typeface="Arial" panose="020B0604020202020204" pitchFamily="34" charset="0"/>
                        </a:rPr>
                        <a:t>2017</a:t>
                      </a:r>
                      <a:endParaRPr lang="en-US" sz="900" b="1" i="0" u="none" strike="noStrike" dirty="0">
                        <a:solidFill>
                          <a:schemeClr val="bg1"/>
                        </a:solidFill>
                        <a:effectLst/>
                        <a:latin typeface="Arial" panose="020B0604020202020204" pitchFamily="34" charset="0"/>
                        <a:cs typeface="Arial" panose="020B0604020202020204" pitchFamily="34" charset="0"/>
                      </a:endParaRPr>
                    </a:p>
                  </a:txBody>
                  <a:tcPr marL="72000" marR="36000" marT="2856"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Text" lastClr="000000"/>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ctr" fontAlgn="b"/>
                      <a:r>
                        <a:rPr lang="pl-PL" sz="900" b="1" i="0" u="none" strike="noStrike" dirty="0">
                          <a:solidFill>
                            <a:schemeClr val="bg1"/>
                          </a:solidFill>
                          <a:effectLst/>
                          <a:latin typeface="Arial" panose="020B0604020202020204" pitchFamily="34" charset="0"/>
                          <a:cs typeface="Arial" panose="020B0604020202020204" pitchFamily="34" charset="0"/>
                        </a:rPr>
                        <a:t>2018</a:t>
                      </a:r>
                      <a:endParaRPr lang="en-US" sz="900" b="1" i="0" u="none" strike="noStrike" dirty="0">
                        <a:solidFill>
                          <a:schemeClr val="bg1"/>
                        </a:solidFill>
                        <a:effectLst/>
                        <a:latin typeface="Arial" panose="020B0604020202020204" pitchFamily="34" charset="0"/>
                        <a:cs typeface="Arial" panose="020B0604020202020204" pitchFamily="34" charset="0"/>
                      </a:endParaRPr>
                    </a:p>
                  </a:txBody>
                  <a:tcPr marL="72000" marR="36000" marT="2856"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Text" lastClr="000000"/>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ctr" fontAlgn="b"/>
                      <a:r>
                        <a:rPr lang="pl-PL" sz="900" b="1" i="0" u="none" strike="noStrike" dirty="0">
                          <a:solidFill>
                            <a:schemeClr val="bg1"/>
                          </a:solidFill>
                          <a:effectLst/>
                          <a:latin typeface="Arial" panose="020B0604020202020204" pitchFamily="34" charset="0"/>
                          <a:cs typeface="Arial" panose="020B0604020202020204" pitchFamily="34" charset="0"/>
                        </a:rPr>
                        <a:t>2019</a:t>
                      </a:r>
                      <a:endParaRPr lang="en-US" sz="900" b="1" i="0" u="none" strike="noStrike" dirty="0">
                        <a:solidFill>
                          <a:schemeClr val="bg1"/>
                        </a:solidFill>
                        <a:effectLst/>
                        <a:latin typeface="Arial" panose="020B0604020202020204" pitchFamily="34" charset="0"/>
                        <a:cs typeface="Arial" panose="020B0604020202020204" pitchFamily="34" charset="0"/>
                      </a:endParaRPr>
                    </a:p>
                  </a:txBody>
                  <a:tcPr marL="72000" marR="36000" marT="2856"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Text" lastClr="000000"/>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ctr" fontAlgn="b"/>
                      <a:r>
                        <a:rPr lang="pl-PL" sz="900" b="1" i="0" u="none" strike="noStrike" dirty="0">
                          <a:solidFill>
                            <a:schemeClr val="bg1"/>
                          </a:solidFill>
                          <a:effectLst/>
                          <a:latin typeface="Arial" panose="020B0604020202020204" pitchFamily="34" charset="0"/>
                          <a:cs typeface="Arial" panose="020B0604020202020204" pitchFamily="34" charset="0"/>
                        </a:rPr>
                        <a:t>2020</a:t>
                      </a:r>
                      <a:endParaRPr lang="en-US" sz="900" b="1" i="0" u="none" strike="noStrike" dirty="0">
                        <a:solidFill>
                          <a:schemeClr val="bg1"/>
                        </a:solidFill>
                        <a:effectLst/>
                        <a:latin typeface="Arial" panose="020B0604020202020204" pitchFamily="34" charset="0"/>
                        <a:cs typeface="Arial" panose="020B0604020202020204" pitchFamily="34" charset="0"/>
                      </a:endParaRPr>
                    </a:p>
                  </a:txBody>
                  <a:tcPr marL="72000" marR="36000" marT="2856"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Text" lastClr="000000"/>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ctr" fontAlgn="b"/>
                      <a:r>
                        <a:rPr lang="pl-PL" sz="900" b="1" i="0" u="none" strike="noStrike" dirty="0">
                          <a:solidFill>
                            <a:schemeClr val="bg1"/>
                          </a:solidFill>
                          <a:effectLst/>
                          <a:latin typeface="Arial" panose="020B0604020202020204" pitchFamily="34" charset="0"/>
                          <a:cs typeface="Arial" panose="020B0604020202020204" pitchFamily="34" charset="0"/>
                        </a:rPr>
                        <a:t>2021</a:t>
                      </a:r>
                      <a:endParaRPr lang="en-US" sz="900" b="1" i="0" u="none" strike="noStrike" dirty="0">
                        <a:solidFill>
                          <a:schemeClr val="bg1"/>
                        </a:solidFill>
                        <a:effectLst/>
                        <a:latin typeface="Arial" panose="020B0604020202020204" pitchFamily="34" charset="0"/>
                        <a:cs typeface="Arial" panose="020B0604020202020204" pitchFamily="34" charset="0"/>
                      </a:endParaRPr>
                    </a:p>
                  </a:txBody>
                  <a:tcPr marL="72000" marR="36000" marT="2856"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Text" lastClr="000000"/>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ctr" fontAlgn="b"/>
                      <a:r>
                        <a:rPr lang="pl-PL" sz="900" b="1" i="0" u="none" strike="noStrike" dirty="0">
                          <a:solidFill>
                            <a:schemeClr val="bg1"/>
                          </a:solidFill>
                          <a:effectLst/>
                          <a:latin typeface="Arial" panose="020B0604020202020204" pitchFamily="34" charset="0"/>
                          <a:cs typeface="Arial" panose="020B0604020202020204" pitchFamily="34" charset="0"/>
                        </a:rPr>
                        <a:t>2022</a:t>
                      </a:r>
                      <a:endParaRPr lang="en-US" sz="900" b="1" i="0" u="none" strike="noStrike" dirty="0">
                        <a:solidFill>
                          <a:schemeClr val="bg1"/>
                        </a:solidFill>
                        <a:effectLst/>
                        <a:latin typeface="Arial" panose="020B0604020202020204" pitchFamily="34" charset="0"/>
                        <a:cs typeface="Arial" panose="020B0604020202020204" pitchFamily="34" charset="0"/>
                      </a:endParaRPr>
                    </a:p>
                  </a:txBody>
                  <a:tcPr marL="72000" marR="36000" marT="2856"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Text" lastClr="000000"/>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ctr" fontAlgn="b"/>
                      <a:r>
                        <a:rPr lang="pl-PL" sz="900" b="1" i="0" u="none" strike="noStrike" dirty="0">
                          <a:solidFill>
                            <a:schemeClr val="bg1"/>
                          </a:solidFill>
                          <a:effectLst/>
                          <a:latin typeface="Arial" panose="020B0604020202020204" pitchFamily="34" charset="0"/>
                          <a:cs typeface="Arial" panose="020B0604020202020204" pitchFamily="34" charset="0"/>
                        </a:rPr>
                        <a:t>2023</a:t>
                      </a:r>
                      <a:endParaRPr lang="en-US" sz="900" b="1" i="0" u="none" strike="noStrike" dirty="0">
                        <a:solidFill>
                          <a:schemeClr val="bg1"/>
                        </a:solidFill>
                        <a:effectLst/>
                        <a:latin typeface="Arial" panose="020B0604020202020204" pitchFamily="34" charset="0"/>
                        <a:cs typeface="Arial" panose="020B0604020202020204" pitchFamily="34" charset="0"/>
                      </a:endParaRPr>
                    </a:p>
                  </a:txBody>
                  <a:tcPr marL="72000" marR="36000" marT="2856"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Text" lastClr="000000"/>
                    </a:solidFill>
                  </a:tcPr>
                </a:tc>
                <a:extLst>
                  <a:ext uri="{0D108BD9-81ED-4DB2-BD59-A6C34878D82A}">
                    <a16:rowId xmlns:a16="http://schemas.microsoft.com/office/drawing/2014/main" val="10000"/>
                  </a:ext>
                </a:extLst>
              </a:tr>
              <a:tr h="287123">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l" fontAlgn="b"/>
                      <a:r>
                        <a:rPr lang="en-US" sz="900" b="1" u="none" strike="noStrike" noProof="0" dirty="0">
                          <a:solidFill>
                            <a:schemeClr val="tx1"/>
                          </a:solidFill>
                          <a:effectLst/>
                          <a:latin typeface="Arial" panose="020B0604020202020204" pitchFamily="34" charset="0"/>
                          <a:cs typeface="Arial" panose="020B0604020202020204" pitchFamily="34" charset="0"/>
                        </a:rPr>
                        <a:t>Outflows [PLN]</a:t>
                      </a:r>
                      <a:endParaRPr lang="en-US" sz="900" b="1" i="0" u="none" strike="noStrike" noProof="0" dirty="0">
                        <a:solidFill>
                          <a:schemeClr val="tx1"/>
                        </a:solidFill>
                        <a:effectLst/>
                        <a:latin typeface="Arial" panose="020B0604020202020204" pitchFamily="34" charset="0"/>
                        <a:cs typeface="Arial" panose="020B0604020202020204" pitchFamily="34" charset="0"/>
                      </a:endParaRPr>
                    </a:p>
                  </a:txBody>
                  <a:tcPr marL="72000" marR="36000" marT="2856"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75000"/>
                      </a:sysClr>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marL="0" algn="r" defTabSz="914400" rtl="0" eaLnBrk="1" fontAlgn="b" latinLnBrk="0" hangingPunct="1"/>
                      <a:r>
                        <a:rPr lang="pl-PL" sz="900" b="0" i="0" u="none" strike="noStrike" kern="1200" dirty="0">
                          <a:solidFill>
                            <a:srgbClr val="000000"/>
                          </a:solidFill>
                          <a:effectLst/>
                          <a:latin typeface="Arial" panose="020B0604020202020204" pitchFamily="34" charset="0"/>
                          <a:ea typeface="+mn-ea"/>
                          <a:cs typeface="Arial" panose="020B0604020202020204" pitchFamily="34" charset="0"/>
                        </a:rPr>
                        <a:t>-3,373,840</a:t>
                      </a:r>
                    </a:p>
                  </a:txBody>
                  <a:tcPr marL="72000" marR="36000" marT="6350"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marL="0" algn="r" defTabSz="914400" rtl="0" eaLnBrk="1" fontAlgn="b" latinLnBrk="0" hangingPunct="1"/>
                      <a:r>
                        <a:rPr lang="pl-PL" sz="900" b="0" i="0" u="none" strike="noStrike" kern="1200" dirty="0">
                          <a:solidFill>
                            <a:srgbClr val="000000"/>
                          </a:solidFill>
                          <a:effectLst/>
                          <a:latin typeface="Arial" panose="020B0604020202020204" pitchFamily="34" charset="0"/>
                          <a:ea typeface="+mn-ea"/>
                          <a:cs typeface="Arial" panose="020B0604020202020204" pitchFamily="34" charset="0"/>
                        </a:rPr>
                        <a:t>-3,245,840</a:t>
                      </a:r>
                    </a:p>
                  </a:txBody>
                  <a:tcPr marL="72000" marR="36000" marT="6350"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ctr"/>
                      <a:r>
                        <a:rPr lang="pl-PL" sz="900" dirty="0">
                          <a:latin typeface="Arial" panose="020B0604020202020204" pitchFamily="34" charset="0"/>
                          <a:cs typeface="Arial" panose="020B0604020202020204" pitchFamily="34" charset="0"/>
                        </a:rPr>
                        <a:t>-</a:t>
                      </a:r>
                      <a:endParaRPr lang="en-US" sz="900" dirty="0">
                        <a:latin typeface="Arial" panose="020B0604020202020204" pitchFamily="34" charset="0"/>
                        <a:cs typeface="Arial" panose="020B0604020202020204" pitchFamily="34" charset="0"/>
                      </a:endParaRPr>
                    </a:p>
                  </a:txBody>
                  <a:tcPr marL="72000" marR="36000" marT="9525"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ctr"/>
                      <a:r>
                        <a:rPr lang="pl-PL" sz="900" dirty="0">
                          <a:latin typeface="Arial" panose="020B0604020202020204" pitchFamily="34" charset="0"/>
                          <a:cs typeface="Arial" panose="020B0604020202020204" pitchFamily="34" charset="0"/>
                        </a:rPr>
                        <a:t>-</a:t>
                      </a:r>
                      <a:endParaRPr lang="en-US" sz="900" dirty="0">
                        <a:latin typeface="Arial" panose="020B0604020202020204" pitchFamily="34" charset="0"/>
                        <a:cs typeface="Arial" panose="020B0604020202020204" pitchFamily="34" charset="0"/>
                      </a:endParaRPr>
                    </a:p>
                  </a:txBody>
                  <a:tcPr marL="72000" marR="36000" marT="9525"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ctr"/>
                      <a:r>
                        <a:rPr lang="pl-PL" sz="900" dirty="0">
                          <a:latin typeface="Arial" panose="020B0604020202020204" pitchFamily="34" charset="0"/>
                          <a:cs typeface="Arial" panose="020B0604020202020204" pitchFamily="34" charset="0"/>
                        </a:rPr>
                        <a:t>-</a:t>
                      </a:r>
                      <a:endParaRPr lang="en-US" sz="900" dirty="0">
                        <a:latin typeface="Arial" panose="020B0604020202020204" pitchFamily="34" charset="0"/>
                        <a:cs typeface="Arial" panose="020B0604020202020204" pitchFamily="34" charset="0"/>
                      </a:endParaRPr>
                    </a:p>
                  </a:txBody>
                  <a:tcPr marL="72000" marR="36000" marT="9525"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ctr"/>
                      <a:r>
                        <a:rPr lang="pl-PL" sz="900" dirty="0">
                          <a:latin typeface="Arial" panose="020B0604020202020204" pitchFamily="34" charset="0"/>
                          <a:cs typeface="Arial" panose="020B0604020202020204" pitchFamily="34" charset="0"/>
                        </a:rPr>
                        <a:t>-</a:t>
                      </a:r>
                      <a:endParaRPr lang="en-US" sz="900" dirty="0">
                        <a:latin typeface="Arial" panose="020B0604020202020204" pitchFamily="34" charset="0"/>
                        <a:cs typeface="Arial" panose="020B0604020202020204" pitchFamily="34" charset="0"/>
                      </a:endParaRPr>
                    </a:p>
                  </a:txBody>
                  <a:tcPr marL="72000" marR="36000" marT="9525"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ctr"/>
                      <a:r>
                        <a:rPr lang="pl-PL" sz="900" dirty="0">
                          <a:latin typeface="Arial" panose="020B0604020202020204" pitchFamily="34" charset="0"/>
                          <a:cs typeface="Arial" panose="020B0604020202020204" pitchFamily="34" charset="0"/>
                        </a:rPr>
                        <a:t>-</a:t>
                      </a:r>
                      <a:endParaRPr lang="en-US" sz="900" dirty="0">
                        <a:latin typeface="Arial" panose="020B0604020202020204" pitchFamily="34" charset="0"/>
                        <a:cs typeface="Arial" panose="020B0604020202020204" pitchFamily="34" charset="0"/>
                      </a:endParaRPr>
                    </a:p>
                  </a:txBody>
                  <a:tcPr marL="72000" marR="36000" marT="9525"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ctr"/>
                      <a:r>
                        <a:rPr lang="pl-PL" sz="900" dirty="0">
                          <a:latin typeface="Arial" panose="020B0604020202020204" pitchFamily="34" charset="0"/>
                          <a:cs typeface="Arial" panose="020B0604020202020204" pitchFamily="34" charset="0"/>
                        </a:rPr>
                        <a:t>-</a:t>
                      </a:r>
                      <a:endParaRPr lang="en-US" sz="900" dirty="0">
                        <a:latin typeface="Arial" panose="020B0604020202020204" pitchFamily="34" charset="0"/>
                        <a:cs typeface="Arial" panose="020B0604020202020204" pitchFamily="34" charset="0"/>
                      </a:endParaRPr>
                    </a:p>
                  </a:txBody>
                  <a:tcPr marL="72000" marR="36000" marT="9525"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ctr"/>
                      <a:r>
                        <a:rPr lang="pl-PL" sz="900" dirty="0">
                          <a:latin typeface="Arial" panose="020B0604020202020204" pitchFamily="34" charset="0"/>
                          <a:cs typeface="Arial" panose="020B0604020202020204" pitchFamily="34" charset="0"/>
                        </a:rPr>
                        <a:t>-</a:t>
                      </a:r>
                      <a:endParaRPr lang="en-US" sz="900" dirty="0">
                        <a:latin typeface="Arial" panose="020B0604020202020204" pitchFamily="34" charset="0"/>
                        <a:cs typeface="Arial" panose="020B0604020202020204" pitchFamily="34" charset="0"/>
                      </a:endParaRPr>
                    </a:p>
                  </a:txBody>
                  <a:tcPr marL="72000" marR="36000" marT="9525"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ctr"/>
                      <a:r>
                        <a:rPr lang="pl-PL" sz="900" dirty="0">
                          <a:latin typeface="Arial" panose="020B0604020202020204" pitchFamily="34" charset="0"/>
                          <a:cs typeface="Arial" panose="020B0604020202020204" pitchFamily="34" charset="0"/>
                        </a:rPr>
                        <a:t>-</a:t>
                      </a:r>
                      <a:endParaRPr lang="en-US" sz="900" dirty="0">
                        <a:latin typeface="Arial" panose="020B0604020202020204" pitchFamily="34" charset="0"/>
                        <a:cs typeface="Arial" panose="020B0604020202020204" pitchFamily="34" charset="0"/>
                      </a:endParaRPr>
                    </a:p>
                  </a:txBody>
                  <a:tcPr marL="72000" marR="36000" marT="9525"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0001"/>
                  </a:ext>
                </a:extLst>
              </a:tr>
              <a:tr h="287123">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l" fontAlgn="b"/>
                      <a:r>
                        <a:rPr lang="en-US" sz="900" b="1" u="none" strike="noStrike" noProof="0" dirty="0">
                          <a:solidFill>
                            <a:schemeClr val="tx1"/>
                          </a:solidFill>
                          <a:effectLst/>
                          <a:latin typeface="Arial" panose="020B0604020202020204" pitchFamily="34" charset="0"/>
                          <a:cs typeface="Arial" panose="020B0604020202020204" pitchFamily="34" charset="0"/>
                        </a:rPr>
                        <a:t>Inflows [PLN]</a:t>
                      </a:r>
                      <a:endParaRPr lang="en-US" sz="900" b="1" i="0" u="none" strike="noStrike" noProof="0" dirty="0">
                        <a:solidFill>
                          <a:schemeClr val="tx1"/>
                        </a:solidFill>
                        <a:effectLst/>
                        <a:latin typeface="Arial" panose="020B0604020202020204" pitchFamily="34" charset="0"/>
                        <a:cs typeface="Arial" panose="020B0604020202020204" pitchFamily="34" charset="0"/>
                      </a:endParaRPr>
                    </a:p>
                  </a:txBody>
                  <a:tcPr marL="72000" marR="36000" marT="2856"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75000"/>
                      </a:sysClr>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marL="0" algn="r" defTabSz="914400" rtl="0" eaLnBrk="1" fontAlgn="b" latinLnBrk="0" hangingPunct="1"/>
                      <a:r>
                        <a:rPr lang="pl-PL" sz="900" b="0" i="0" u="none" strike="noStrike" kern="1200" dirty="0">
                          <a:solidFill>
                            <a:srgbClr val="000000"/>
                          </a:solidFill>
                          <a:effectLst/>
                          <a:latin typeface="Arial" panose="020B0604020202020204" pitchFamily="34" charset="0"/>
                          <a:ea typeface="+mn-ea"/>
                          <a:cs typeface="Arial" panose="020B0604020202020204" pitchFamily="34" charset="0"/>
                        </a:rPr>
                        <a:t>1,179,110</a:t>
                      </a:r>
                    </a:p>
                  </a:txBody>
                  <a:tcPr marL="72000" marR="36000" marT="6350"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marL="0" algn="r" defTabSz="914400" rtl="0" eaLnBrk="1" fontAlgn="b" latinLnBrk="0" hangingPunct="1"/>
                      <a:r>
                        <a:rPr lang="pl-PL" sz="900" b="0" i="0" u="none" strike="noStrike" kern="1200" dirty="0">
                          <a:solidFill>
                            <a:srgbClr val="000000"/>
                          </a:solidFill>
                          <a:effectLst/>
                          <a:latin typeface="Arial" panose="020B0604020202020204" pitchFamily="34" charset="0"/>
                          <a:ea typeface="+mn-ea"/>
                          <a:cs typeface="Arial" panose="020B0604020202020204" pitchFamily="34" charset="0"/>
                        </a:rPr>
                        <a:t>2,567,519</a:t>
                      </a:r>
                    </a:p>
                  </a:txBody>
                  <a:tcPr marL="72000" marR="36000" marT="6350"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marL="0" algn="r" defTabSz="914400" rtl="0" eaLnBrk="1" fontAlgn="b" latinLnBrk="0" hangingPunct="1"/>
                      <a:r>
                        <a:rPr lang="pl-PL" sz="900" b="0" i="0" u="none" strike="noStrike" kern="1200" dirty="0">
                          <a:solidFill>
                            <a:srgbClr val="000000"/>
                          </a:solidFill>
                          <a:effectLst/>
                          <a:latin typeface="Arial" panose="020B0604020202020204" pitchFamily="34" charset="0"/>
                          <a:ea typeface="+mn-ea"/>
                          <a:cs typeface="Arial" panose="020B0604020202020204" pitchFamily="34" charset="0"/>
                        </a:rPr>
                        <a:t>721,879</a:t>
                      </a:r>
                    </a:p>
                  </a:txBody>
                  <a:tcPr marL="72000" marR="36000" marT="6350"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marL="0" algn="r" defTabSz="914400" rtl="0" eaLnBrk="1" fontAlgn="b" latinLnBrk="0" hangingPunct="1"/>
                      <a:r>
                        <a:rPr lang="pl-PL" sz="900" b="0" i="0" u="none" strike="noStrike" kern="1200" dirty="0">
                          <a:solidFill>
                            <a:srgbClr val="000000"/>
                          </a:solidFill>
                          <a:effectLst/>
                          <a:latin typeface="Arial" panose="020B0604020202020204" pitchFamily="34" charset="0"/>
                          <a:ea typeface="+mn-ea"/>
                          <a:cs typeface="Arial" panose="020B0604020202020204" pitchFamily="34" charset="0"/>
                        </a:rPr>
                        <a:t>736,425</a:t>
                      </a:r>
                    </a:p>
                  </a:txBody>
                  <a:tcPr marL="72000" marR="36000" marT="6350"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marL="0" algn="r" defTabSz="914400" rtl="0" eaLnBrk="1" fontAlgn="b" latinLnBrk="0" hangingPunct="1"/>
                      <a:r>
                        <a:rPr lang="pl-PL" sz="900" b="0" i="0" u="none" strike="noStrike" kern="1200" dirty="0">
                          <a:solidFill>
                            <a:srgbClr val="000000"/>
                          </a:solidFill>
                          <a:effectLst/>
                          <a:latin typeface="Arial" panose="020B0604020202020204" pitchFamily="34" charset="0"/>
                          <a:ea typeface="+mn-ea"/>
                          <a:cs typeface="Arial" panose="020B0604020202020204" pitchFamily="34" charset="0"/>
                        </a:rPr>
                        <a:t>751,264</a:t>
                      </a:r>
                    </a:p>
                  </a:txBody>
                  <a:tcPr marL="72000" marR="36000" marT="6350"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marL="0" algn="r" defTabSz="914400" rtl="0" eaLnBrk="1" fontAlgn="b" latinLnBrk="0" hangingPunct="1"/>
                      <a:r>
                        <a:rPr lang="pl-PL" sz="900" b="0" i="0" u="none" strike="noStrike" kern="1200" dirty="0">
                          <a:solidFill>
                            <a:srgbClr val="000000"/>
                          </a:solidFill>
                          <a:effectLst/>
                          <a:latin typeface="Arial" panose="020B0604020202020204" pitchFamily="34" charset="0"/>
                          <a:ea typeface="+mn-ea"/>
                          <a:cs typeface="Arial" panose="020B0604020202020204" pitchFamily="34" charset="0"/>
                        </a:rPr>
                        <a:t>766,403</a:t>
                      </a:r>
                    </a:p>
                  </a:txBody>
                  <a:tcPr marL="72000" marR="36000" marT="6350"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marL="0" algn="r" defTabSz="914400" rtl="0" eaLnBrk="1" fontAlgn="b" latinLnBrk="0" hangingPunct="1"/>
                      <a:r>
                        <a:rPr lang="pl-PL" sz="900" b="0" i="0" u="none" strike="noStrike" kern="1200" dirty="0">
                          <a:solidFill>
                            <a:srgbClr val="000000"/>
                          </a:solidFill>
                          <a:effectLst/>
                          <a:latin typeface="Arial" panose="020B0604020202020204" pitchFamily="34" charset="0"/>
                          <a:ea typeface="+mn-ea"/>
                          <a:cs typeface="Arial" panose="020B0604020202020204" pitchFamily="34" charset="0"/>
                        </a:rPr>
                        <a:t>752,059</a:t>
                      </a:r>
                    </a:p>
                  </a:txBody>
                  <a:tcPr marL="72000" marR="36000" marT="6350"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marL="0" algn="r" defTabSz="914400" rtl="0" eaLnBrk="1" fontAlgn="b" latinLnBrk="0" hangingPunct="1"/>
                      <a:r>
                        <a:rPr lang="pl-PL" sz="900" b="0" i="0" u="none" strike="noStrike" kern="1200" dirty="0">
                          <a:solidFill>
                            <a:srgbClr val="000000"/>
                          </a:solidFill>
                          <a:effectLst/>
                          <a:latin typeface="Arial" panose="020B0604020202020204" pitchFamily="34" charset="0"/>
                          <a:ea typeface="+mn-ea"/>
                          <a:cs typeface="Arial" panose="020B0604020202020204" pitchFamily="34" charset="0"/>
                        </a:rPr>
                        <a:t>676,955</a:t>
                      </a:r>
                    </a:p>
                  </a:txBody>
                  <a:tcPr marL="72000" marR="36000" marT="6350"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marL="0" algn="r" defTabSz="914400" rtl="0" eaLnBrk="1" fontAlgn="b" latinLnBrk="0" hangingPunct="1"/>
                      <a:r>
                        <a:rPr lang="pl-PL" sz="900" b="0" i="0" u="none" strike="noStrike" kern="1200" dirty="0">
                          <a:solidFill>
                            <a:srgbClr val="000000"/>
                          </a:solidFill>
                          <a:effectLst/>
                          <a:latin typeface="Arial" panose="020B0604020202020204" pitchFamily="34" charset="0"/>
                          <a:ea typeface="+mn-ea"/>
                          <a:cs typeface="Arial" panose="020B0604020202020204" pitchFamily="34" charset="0"/>
                        </a:rPr>
                        <a:t>690,596</a:t>
                      </a:r>
                    </a:p>
                  </a:txBody>
                  <a:tcPr marL="72000" marR="36000" marT="6350"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marL="0" algn="r" defTabSz="914400" rtl="0" eaLnBrk="1" fontAlgn="b" latinLnBrk="0" hangingPunct="1"/>
                      <a:r>
                        <a:rPr lang="pl-PL" sz="900" b="0" i="0" u="none" strike="noStrike" kern="1200" dirty="0">
                          <a:solidFill>
                            <a:srgbClr val="000000"/>
                          </a:solidFill>
                          <a:effectLst/>
                          <a:latin typeface="Arial" panose="020B0604020202020204" pitchFamily="34" charset="0"/>
                          <a:ea typeface="+mn-ea"/>
                          <a:cs typeface="Arial" panose="020B0604020202020204" pitchFamily="34" charset="0"/>
                        </a:rPr>
                        <a:t>718,358</a:t>
                      </a:r>
                    </a:p>
                  </a:txBody>
                  <a:tcPr marL="72000" marR="36000" marT="6350"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0002"/>
                  </a:ext>
                </a:extLst>
              </a:tr>
              <a:tr h="315808">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l" fontAlgn="b"/>
                      <a:r>
                        <a:rPr lang="en-US" sz="900" b="1" u="none" strike="noStrike" noProof="0" dirty="0">
                          <a:solidFill>
                            <a:schemeClr val="tx1"/>
                          </a:solidFill>
                          <a:effectLst/>
                          <a:latin typeface="Arial" panose="020B0604020202020204" pitchFamily="34" charset="0"/>
                          <a:cs typeface="Arial" panose="020B0604020202020204" pitchFamily="34" charset="0"/>
                        </a:rPr>
                        <a:t>Net</a:t>
                      </a:r>
                      <a:r>
                        <a:rPr lang="en-US" sz="900" b="1" u="none" strike="noStrike" baseline="0" noProof="0" dirty="0">
                          <a:solidFill>
                            <a:schemeClr val="tx1"/>
                          </a:solidFill>
                          <a:effectLst/>
                          <a:latin typeface="Arial" panose="020B0604020202020204" pitchFamily="34" charset="0"/>
                          <a:cs typeface="Arial" panose="020B0604020202020204" pitchFamily="34" charset="0"/>
                        </a:rPr>
                        <a:t> change in cash </a:t>
                      </a:r>
                    </a:p>
                    <a:p>
                      <a:pPr algn="l" fontAlgn="b"/>
                      <a:r>
                        <a:rPr lang="en-US" sz="900" b="1" u="none" strike="noStrike" baseline="0" noProof="0" dirty="0">
                          <a:solidFill>
                            <a:schemeClr val="tx1"/>
                          </a:solidFill>
                          <a:effectLst/>
                          <a:latin typeface="Arial" panose="020B0604020202020204" pitchFamily="34" charset="0"/>
                          <a:cs typeface="Arial" panose="020B0604020202020204" pitchFamily="34" charset="0"/>
                        </a:rPr>
                        <a:t>flow [PLN]</a:t>
                      </a:r>
                      <a:endParaRPr lang="en-US" sz="900" b="1" i="0" u="none" strike="noStrike" noProof="0" dirty="0">
                        <a:solidFill>
                          <a:schemeClr val="tx1"/>
                        </a:solidFill>
                        <a:effectLst/>
                        <a:latin typeface="Arial" panose="020B0604020202020204" pitchFamily="34" charset="0"/>
                        <a:cs typeface="Arial" panose="020B0604020202020204" pitchFamily="34" charset="0"/>
                      </a:endParaRPr>
                    </a:p>
                  </a:txBody>
                  <a:tcPr marL="72000" marR="36000" marT="2856"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75000"/>
                      </a:sysClr>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marL="0" algn="r" defTabSz="914400" rtl="0" eaLnBrk="1" fontAlgn="b" latinLnBrk="0" hangingPunct="1"/>
                      <a:r>
                        <a:rPr lang="pl-PL" sz="900" b="1" i="0" u="none" strike="noStrike" kern="1200" dirty="0">
                          <a:solidFill>
                            <a:srgbClr val="000000"/>
                          </a:solidFill>
                          <a:effectLst/>
                          <a:latin typeface="Arial" panose="020B0604020202020204" pitchFamily="34" charset="0"/>
                          <a:ea typeface="+mn-ea"/>
                          <a:cs typeface="Arial" panose="020B0604020202020204" pitchFamily="34" charset="0"/>
                        </a:rPr>
                        <a:t>-2,194,730</a:t>
                      </a:r>
                    </a:p>
                  </a:txBody>
                  <a:tcPr marL="72000" marR="36000" marT="6350"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marL="0" algn="r" defTabSz="914400" rtl="0" eaLnBrk="1" fontAlgn="b" latinLnBrk="0" hangingPunct="1"/>
                      <a:r>
                        <a:rPr lang="pl-PL" sz="900" b="1" i="0" u="none" strike="noStrike" kern="1200" dirty="0">
                          <a:solidFill>
                            <a:srgbClr val="000000"/>
                          </a:solidFill>
                          <a:effectLst/>
                          <a:latin typeface="Arial" panose="020B0604020202020204" pitchFamily="34" charset="0"/>
                          <a:ea typeface="+mn-ea"/>
                          <a:cs typeface="Arial" panose="020B0604020202020204" pitchFamily="34" charset="0"/>
                        </a:rPr>
                        <a:t>-678,321</a:t>
                      </a:r>
                    </a:p>
                  </a:txBody>
                  <a:tcPr marL="72000" marR="36000" marT="6350"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marL="0" algn="r" defTabSz="914400" rtl="0" eaLnBrk="1" fontAlgn="b" latinLnBrk="0" hangingPunct="1"/>
                      <a:r>
                        <a:rPr lang="pl-PL" sz="900" b="1" i="0" u="none" strike="noStrike" kern="1200" dirty="0">
                          <a:solidFill>
                            <a:srgbClr val="000000"/>
                          </a:solidFill>
                          <a:effectLst/>
                          <a:latin typeface="Arial" panose="020B0604020202020204" pitchFamily="34" charset="0"/>
                          <a:ea typeface="+mn-ea"/>
                          <a:cs typeface="Arial" panose="020B0604020202020204" pitchFamily="34" charset="0"/>
                        </a:rPr>
                        <a:t>721,879</a:t>
                      </a:r>
                    </a:p>
                  </a:txBody>
                  <a:tcPr marL="72000" marR="36000" marT="6350"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marL="0" algn="r" defTabSz="914400" rtl="0" eaLnBrk="1" fontAlgn="b" latinLnBrk="0" hangingPunct="1"/>
                      <a:r>
                        <a:rPr lang="pl-PL" sz="900" b="1" i="0" u="none" strike="noStrike" kern="1200" dirty="0">
                          <a:solidFill>
                            <a:srgbClr val="000000"/>
                          </a:solidFill>
                          <a:effectLst/>
                          <a:latin typeface="Arial" panose="020B0604020202020204" pitchFamily="34" charset="0"/>
                          <a:ea typeface="+mn-ea"/>
                          <a:cs typeface="Arial" panose="020B0604020202020204" pitchFamily="34" charset="0"/>
                        </a:rPr>
                        <a:t>736,425</a:t>
                      </a:r>
                    </a:p>
                  </a:txBody>
                  <a:tcPr marL="72000" marR="36000" marT="6350"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marL="0" algn="r" defTabSz="914400" rtl="0" eaLnBrk="1" fontAlgn="b" latinLnBrk="0" hangingPunct="1"/>
                      <a:r>
                        <a:rPr lang="pl-PL" sz="900" b="1" i="0" u="none" strike="noStrike" kern="1200" dirty="0">
                          <a:solidFill>
                            <a:srgbClr val="000000"/>
                          </a:solidFill>
                          <a:effectLst/>
                          <a:latin typeface="Arial" panose="020B0604020202020204" pitchFamily="34" charset="0"/>
                          <a:ea typeface="+mn-ea"/>
                          <a:cs typeface="Arial" panose="020B0604020202020204" pitchFamily="34" charset="0"/>
                        </a:rPr>
                        <a:t>751,264</a:t>
                      </a:r>
                    </a:p>
                  </a:txBody>
                  <a:tcPr marL="72000" marR="36000" marT="6350"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marL="0" algn="r" defTabSz="914400" rtl="0" eaLnBrk="1" fontAlgn="b" latinLnBrk="0" hangingPunct="1"/>
                      <a:r>
                        <a:rPr lang="pl-PL" sz="900" b="1" i="0" u="none" strike="noStrike" kern="1200" dirty="0">
                          <a:solidFill>
                            <a:srgbClr val="000000"/>
                          </a:solidFill>
                          <a:effectLst/>
                          <a:latin typeface="Arial" panose="020B0604020202020204" pitchFamily="34" charset="0"/>
                          <a:ea typeface="+mn-ea"/>
                          <a:cs typeface="Arial" panose="020B0604020202020204" pitchFamily="34" charset="0"/>
                        </a:rPr>
                        <a:t>766,403</a:t>
                      </a:r>
                    </a:p>
                  </a:txBody>
                  <a:tcPr marL="72000" marR="36000" marT="6350"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marL="0" algn="r" defTabSz="914400" rtl="0" eaLnBrk="1" fontAlgn="b" latinLnBrk="0" hangingPunct="1"/>
                      <a:r>
                        <a:rPr lang="pl-PL" sz="900" b="1" i="0" u="none" strike="noStrike" kern="1200" dirty="0">
                          <a:solidFill>
                            <a:srgbClr val="000000"/>
                          </a:solidFill>
                          <a:effectLst/>
                          <a:latin typeface="Arial" panose="020B0604020202020204" pitchFamily="34" charset="0"/>
                          <a:ea typeface="+mn-ea"/>
                          <a:cs typeface="Arial" panose="020B0604020202020204" pitchFamily="34" charset="0"/>
                        </a:rPr>
                        <a:t>752,059</a:t>
                      </a:r>
                    </a:p>
                  </a:txBody>
                  <a:tcPr marL="72000" marR="36000" marT="6350"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marL="0" algn="r" defTabSz="914400" rtl="0" eaLnBrk="1" fontAlgn="b" latinLnBrk="0" hangingPunct="1"/>
                      <a:r>
                        <a:rPr lang="pl-PL" sz="900" b="1" i="0" u="none" strike="noStrike" kern="1200" dirty="0">
                          <a:solidFill>
                            <a:srgbClr val="000000"/>
                          </a:solidFill>
                          <a:effectLst/>
                          <a:latin typeface="Arial" panose="020B0604020202020204" pitchFamily="34" charset="0"/>
                          <a:ea typeface="+mn-ea"/>
                          <a:cs typeface="Arial" panose="020B0604020202020204" pitchFamily="34" charset="0"/>
                        </a:rPr>
                        <a:t>676,955</a:t>
                      </a:r>
                    </a:p>
                  </a:txBody>
                  <a:tcPr marL="72000" marR="36000" marT="6350"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marL="0" algn="r" defTabSz="914400" rtl="0" eaLnBrk="1" fontAlgn="b" latinLnBrk="0" hangingPunct="1"/>
                      <a:r>
                        <a:rPr lang="pl-PL" sz="900" b="1" i="0" u="none" strike="noStrike" kern="1200" dirty="0">
                          <a:solidFill>
                            <a:srgbClr val="000000"/>
                          </a:solidFill>
                          <a:effectLst/>
                          <a:latin typeface="Arial" panose="020B0604020202020204" pitchFamily="34" charset="0"/>
                          <a:ea typeface="+mn-ea"/>
                          <a:cs typeface="Arial" panose="020B0604020202020204" pitchFamily="34" charset="0"/>
                        </a:rPr>
                        <a:t>690,596</a:t>
                      </a:r>
                    </a:p>
                  </a:txBody>
                  <a:tcPr marL="72000" marR="36000" marT="6350"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marL="0" algn="r" defTabSz="914400" rtl="0" eaLnBrk="1" fontAlgn="b" latinLnBrk="0" hangingPunct="1"/>
                      <a:r>
                        <a:rPr lang="pl-PL" sz="900" b="1" i="0" u="none" strike="noStrike" kern="1200" dirty="0">
                          <a:solidFill>
                            <a:srgbClr val="000000"/>
                          </a:solidFill>
                          <a:effectLst/>
                          <a:latin typeface="Arial" panose="020B0604020202020204" pitchFamily="34" charset="0"/>
                          <a:ea typeface="+mn-ea"/>
                          <a:cs typeface="Arial" panose="020B0604020202020204" pitchFamily="34" charset="0"/>
                        </a:rPr>
                        <a:t>718,358</a:t>
                      </a:r>
                    </a:p>
                  </a:txBody>
                  <a:tcPr marL="72000" marR="36000" marT="6350"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0003"/>
                  </a:ext>
                </a:extLst>
              </a:tr>
              <a:tr h="287123">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l" fontAlgn="b"/>
                      <a:r>
                        <a:rPr lang="en-US" sz="900" b="1" i="0" u="none" strike="noStrike" noProof="0" dirty="0">
                          <a:solidFill>
                            <a:schemeClr val="bg1"/>
                          </a:solidFill>
                          <a:effectLst/>
                          <a:latin typeface="Arial" panose="020B0604020202020204" pitchFamily="34" charset="0"/>
                          <a:cs typeface="Arial" panose="020B0604020202020204" pitchFamily="34" charset="0"/>
                        </a:rPr>
                        <a:t>NPV</a:t>
                      </a:r>
                    </a:p>
                  </a:txBody>
                  <a:tcPr marL="72000" marR="36000" marT="2856"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rgbClr val="0070C0"/>
                    </a:solidFill>
                  </a:tcPr>
                </a:tc>
                <a:tc gridSpan="10">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l" fontAlgn="b"/>
                      <a:r>
                        <a:rPr lang="pl-PL" sz="900" b="1" i="0" u="none" strike="noStrike" dirty="0">
                          <a:solidFill>
                            <a:srgbClr val="000000"/>
                          </a:solidFill>
                          <a:effectLst/>
                          <a:latin typeface="Arial" panose="020B0604020202020204" pitchFamily="34" charset="0"/>
                          <a:cs typeface="Arial" panose="020B0604020202020204" pitchFamily="34" charset="0"/>
                        </a:rPr>
                        <a:t>    1 392 729</a:t>
                      </a:r>
                      <a:endParaRPr lang="en-US" sz="900" b="1" i="0" u="none" strike="noStrike" dirty="0">
                        <a:solidFill>
                          <a:srgbClr val="000000"/>
                        </a:solidFill>
                        <a:effectLst/>
                        <a:latin typeface="Arial" panose="020B0604020202020204" pitchFamily="34" charset="0"/>
                        <a:cs typeface="Arial" panose="020B0604020202020204" pitchFamily="34" charset="0"/>
                      </a:endParaRPr>
                    </a:p>
                  </a:txBody>
                  <a:tcPr marL="72000" marR="36000" marT="9525"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hMerge="1">
                  <a:txBody>
                    <a:bodyPr/>
                    <a:lstStyle/>
                    <a:p>
                      <a:endParaRPr lang="en-US" dirty="0"/>
                    </a:p>
                  </a:txBody>
                  <a:tcPr marL="9525" marR="9525" marT="9525" marB="0" anchor="b"/>
                </a:tc>
                <a:tc hMerge="1">
                  <a:txBody>
                    <a:bodyPr/>
                    <a:lstStyle/>
                    <a:p>
                      <a:endParaRPr lang="en-US" dirty="0"/>
                    </a:p>
                  </a:txBody>
                  <a:tcPr marL="9525" marR="9525" marT="9525" marB="0" anchor="b"/>
                </a:tc>
                <a:tc hMerge="1">
                  <a:txBody>
                    <a:bodyPr/>
                    <a:lstStyle/>
                    <a:p>
                      <a:endParaRPr lang="en-US" dirty="0"/>
                    </a:p>
                  </a:txBody>
                  <a:tcPr marL="9525" marR="9525" marT="9525" marB="0" anchor="b"/>
                </a:tc>
                <a:tc hMerge="1">
                  <a:txBody>
                    <a:bodyPr/>
                    <a:lstStyle/>
                    <a:p>
                      <a:endParaRPr lang="en-US" dirty="0"/>
                    </a:p>
                  </a:txBody>
                  <a:tcPr marL="9525" marR="9525" marT="9525" marB="0" anchor="b"/>
                </a:tc>
                <a:tc hMerge="1">
                  <a:txBody>
                    <a:bodyPr/>
                    <a:lstStyle/>
                    <a:p>
                      <a:endParaRPr lang="en-US" dirty="0"/>
                    </a:p>
                  </a:txBody>
                  <a:tcPr marL="9525" marR="9525" marT="9525" marB="0" anchor="b"/>
                </a:tc>
                <a:tc hMerge="1">
                  <a:txBody>
                    <a:bodyPr/>
                    <a:lstStyle/>
                    <a:p>
                      <a:endParaRPr lang="en-US" dirty="0"/>
                    </a:p>
                  </a:txBody>
                  <a:tcPr marL="9525" marR="9525" marT="9525" marB="0" anchor="b"/>
                </a:tc>
                <a:tc hMerge="1">
                  <a:txBody>
                    <a:bodyPr/>
                    <a:lstStyle/>
                    <a:p>
                      <a:endParaRPr lang="en-US" dirty="0"/>
                    </a:p>
                  </a:txBody>
                  <a:tcPr marL="9525" marR="9525" marT="9525" marB="0" anchor="b"/>
                </a:tc>
                <a:tc hMerge="1">
                  <a:txBody>
                    <a:bodyPr/>
                    <a:lstStyle/>
                    <a:p>
                      <a:endParaRPr lang="en-US" dirty="0"/>
                    </a:p>
                  </a:txBody>
                  <a:tcPr marL="9525" marR="9525" marT="9525" marB="0" anchor="b"/>
                </a:tc>
                <a:tc hMerge="1">
                  <a:txBody>
                    <a:bodyPr/>
                    <a:lstStyle/>
                    <a:p>
                      <a:pPr algn="r" fontAlgn="b"/>
                      <a:endParaRPr lang="en-US" sz="1100" b="0" i="0" u="none" strike="noStrike" dirty="0">
                        <a:solidFill>
                          <a:srgbClr val="000000"/>
                        </a:solidFill>
                        <a:effectLst/>
                        <a:latin typeface="Calibri"/>
                      </a:endParaRPr>
                    </a:p>
                  </a:txBody>
                  <a:tcPr marL="9525" marR="9525" marT="9525" marB="0" anchor="b"/>
                </a:tc>
                <a:extLst>
                  <a:ext uri="{0D108BD9-81ED-4DB2-BD59-A6C34878D82A}">
                    <a16:rowId xmlns:a16="http://schemas.microsoft.com/office/drawing/2014/main" val="10004"/>
                  </a:ext>
                </a:extLst>
              </a:tr>
              <a:tr h="287123">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l" fontAlgn="b"/>
                      <a:r>
                        <a:rPr lang="pl-PL" sz="900" b="1" i="0" u="none" strike="noStrike" noProof="0" dirty="0">
                          <a:solidFill>
                            <a:schemeClr val="bg1"/>
                          </a:solidFill>
                          <a:effectLst/>
                          <a:latin typeface="Arial" panose="020B0604020202020204" pitchFamily="34" charset="0"/>
                          <a:cs typeface="Arial" panose="020B0604020202020204" pitchFamily="34" charset="0"/>
                        </a:rPr>
                        <a:t>IRR</a:t>
                      </a:r>
                      <a:endParaRPr lang="en-US" sz="900" b="1" i="0" u="none" strike="noStrike" noProof="0" dirty="0">
                        <a:solidFill>
                          <a:schemeClr val="bg1"/>
                        </a:solidFill>
                        <a:effectLst/>
                        <a:latin typeface="Arial" panose="020B0604020202020204" pitchFamily="34" charset="0"/>
                        <a:cs typeface="Arial" panose="020B0604020202020204" pitchFamily="34" charset="0"/>
                      </a:endParaRPr>
                    </a:p>
                  </a:txBody>
                  <a:tcPr marL="72000" marR="36000" marT="2856"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rgbClr val="0070C0"/>
                    </a:solidFill>
                  </a:tcPr>
                </a:tc>
                <a:tc gridSpan="10">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l" fontAlgn="b"/>
                      <a:r>
                        <a:rPr lang="pl-PL" sz="900" b="1" i="0" u="none" strike="noStrike" dirty="0">
                          <a:solidFill>
                            <a:srgbClr val="000000"/>
                          </a:solidFill>
                          <a:effectLst/>
                          <a:latin typeface="Arial" panose="020B0604020202020204" pitchFamily="34" charset="0"/>
                          <a:cs typeface="Arial" panose="020B0604020202020204" pitchFamily="34" charset="0"/>
                        </a:rPr>
                        <a:t>          15.6%</a:t>
                      </a:r>
                      <a:endParaRPr lang="en-US" sz="900" b="1" i="0" u="none" strike="noStrike" dirty="0">
                        <a:solidFill>
                          <a:srgbClr val="000000"/>
                        </a:solidFill>
                        <a:effectLst/>
                        <a:latin typeface="Arial" panose="020B0604020202020204" pitchFamily="34" charset="0"/>
                        <a:cs typeface="Arial" panose="020B0604020202020204" pitchFamily="34" charset="0"/>
                      </a:endParaRPr>
                    </a:p>
                  </a:txBody>
                  <a:tcPr marL="72000" marR="36000" marT="9525" marB="0" anchor="ctr">
                    <a:lnL w="12700" cap="flat" cmpd="sng" algn="ctr">
                      <a:solidFill>
                        <a:sysClr val="window" lastClr="FFFFFF">
                          <a:lumMod val="85000"/>
                        </a:sysClr>
                      </a:solidFill>
                      <a:prstDash val="solid"/>
                      <a:round/>
                      <a:headEnd type="none" w="med" len="med"/>
                      <a:tailEnd type="none" w="med" len="med"/>
                    </a:lnL>
                    <a:lnR w="12700" cap="flat" cmpd="sng" algn="ctr">
                      <a:solidFill>
                        <a:sysClr val="window" lastClr="FFFFFF">
                          <a:lumMod val="85000"/>
                        </a:sysClr>
                      </a:solidFill>
                      <a:prstDash val="solid"/>
                      <a:round/>
                      <a:headEnd type="none" w="med" len="med"/>
                      <a:tailEnd type="none" w="med" len="med"/>
                    </a:lnR>
                    <a:lnT w="12700" cap="flat" cmpd="sng" algn="ctr">
                      <a:solidFill>
                        <a:sysClr val="window" lastClr="FFFFFF">
                          <a:lumMod val="85000"/>
                        </a:sysClr>
                      </a:solidFill>
                      <a:prstDash val="solid"/>
                      <a:round/>
                      <a:headEnd type="none" w="med" len="med"/>
                      <a:tailEnd type="none" w="med" len="med"/>
                    </a:lnT>
                    <a:lnB w="12700" cap="flat" cmpd="sng" algn="ctr">
                      <a:solidFill>
                        <a:sysClr val="window" lastClr="FFFFFF">
                          <a:lumMod val="8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58220585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743310" y="1623842"/>
            <a:ext cx="10515600" cy="4648200"/>
          </a:xfrm>
        </p:spPr>
        <p:txBody>
          <a:bodyPr>
            <a:normAutofit/>
          </a:bodyPr>
          <a:lstStyle/>
          <a:p>
            <a:r>
              <a:rPr lang="de-DE" sz="2400" dirty="0"/>
              <a:t>Die Fallstudie von </a:t>
            </a:r>
            <a:r>
              <a:rPr lang="de-DE" sz="2400" dirty="0" err="1"/>
              <a:t>MZDiK</a:t>
            </a:r>
            <a:r>
              <a:rPr lang="de-DE" sz="2400" dirty="0"/>
              <a:t> ist ein Beispiel dafür, wie eine Kombination von EPC und verfügbaren Förderungen von öffentlichen Versorgungseinrichtungen / Gemeinden verwendet werden kann, um Energieeffizienzprojekte mit geringem oder gar keinem Kapitaleinsatz durchzuführen.</a:t>
            </a:r>
            <a:endParaRPr lang="en-US" sz="2400" dirty="0"/>
          </a:p>
          <a:p>
            <a:r>
              <a:rPr lang="de-DE" sz="2400" dirty="0"/>
              <a:t>Das Projekt war auch ohne Förderungen wirtschaftlich durchführbar, würde jedoch einen Großteil des Investitionsbudgets des Unternehmens in Anspruch nehmen.</a:t>
            </a:r>
            <a:endParaRPr lang="en-US" sz="2400" dirty="0"/>
          </a:p>
          <a:p>
            <a:r>
              <a:rPr lang="de-DE" sz="2400" dirty="0"/>
              <a:t>Dank der Förderung und dem EPC konnte das </a:t>
            </a:r>
            <a:r>
              <a:rPr lang="de-DE" sz="2400" dirty="0" err="1"/>
              <a:t>MZDiK</a:t>
            </a:r>
            <a:r>
              <a:rPr lang="de-DE" sz="2400" dirty="0"/>
              <a:t> das Projekt nahezu ohne Kapitaleinsatz umsetzen und die erzielten Einsparungen potenziell für andere Projekte nutzen.</a:t>
            </a:r>
            <a:endParaRPr lang="en-US" sz="2400" dirty="0"/>
          </a:p>
        </p:txBody>
      </p:sp>
      <p:sp>
        <p:nvSpPr>
          <p:cNvPr id="3" name="Slide Number Placeholder 2"/>
          <p:cNvSpPr>
            <a:spLocks noGrp="1"/>
          </p:cNvSpPr>
          <p:nvPr>
            <p:ph type="sldNum" sz="quarter" idx="12"/>
          </p:nvPr>
        </p:nvSpPr>
        <p:spPr/>
        <p:txBody>
          <a:bodyPr/>
          <a:lstStyle/>
          <a:p>
            <a:fld id="{C77C6C3F-668B-4AF5-BFA9-0F657EB068D6}" type="slidenum">
              <a:rPr lang="pl-PL" smtClean="0"/>
              <a:pPr/>
              <a:t>63</a:t>
            </a:fld>
            <a:endParaRPr lang="pl-PL" dirty="0"/>
          </a:p>
        </p:txBody>
      </p:sp>
      <p:sp>
        <p:nvSpPr>
          <p:cNvPr id="4" name="Title 3"/>
          <p:cNvSpPr>
            <a:spLocks noGrp="1"/>
          </p:cNvSpPr>
          <p:nvPr>
            <p:ph type="title"/>
          </p:nvPr>
        </p:nvSpPr>
        <p:spPr/>
        <p:txBody>
          <a:bodyPr/>
          <a:lstStyle/>
          <a:p>
            <a:r>
              <a:rPr lang="en-US" dirty="0" err="1"/>
              <a:t>Zusammenfassung</a:t>
            </a:r>
            <a:r>
              <a:rPr lang="en-US" dirty="0"/>
              <a:t> der </a:t>
            </a:r>
            <a:r>
              <a:rPr lang="en-US" dirty="0" err="1"/>
              <a:t>Fallstudie</a:t>
            </a:r>
            <a:endParaRPr lang="en-US" dirty="0"/>
          </a:p>
        </p:txBody>
      </p:sp>
      <p:sp>
        <p:nvSpPr>
          <p:cNvPr id="5" name="Rectangle 4">
            <a:extLst>
              <a:ext uri="{FF2B5EF4-FFF2-40B4-BE49-F238E27FC236}">
                <a16:creationId xmlns:a16="http://schemas.microsoft.com/office/drawing/2014/main" id="{383E1335-119D-4914-8DF2-438EEAD7D3A2}"/>
              </a:ext>
            </a:extLst>
          </p:cNvPr>
          <p:cNvSpPr/>
          <p:nvPr/>
        </p:nvSpPr>
        <p:spPr>
          <a:xfrm>
            <a:off x="0" y="0"/>
            <a:ext cx="409221" cy="228600"/>
          </a:xfrm>
          <a:prstGeom prst="rect">
            <a:avLst/>
          </a:prstGeom>
          <a:solidFill>
            <a:schemeClr val="accent6"/>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GB" b="1" dirty="0">
                <a:solidFill>
                  <a:prstClr val="white"/>
                </a:solidFill>
                <a:latin typeface="Calibri" panose="020F0502020204030204"/>
              </a:rPr>
              <a:t>7</a:t>
            </a:r>
          </a:p>
        </p:txBody>
      </p:sp>
    </p:spTree>
    <p:extLst>
      <p:ext uri="{BB962C8B-B14F-4D97-AF65-F5344CB8AC3E}">
        <p14:creationId xmlns:p14="http://schemas.microsoft.com/office/powerpoint/2010/main" val="67834661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 name="Picture 6" descr="declutter-checklist">
            <a:extLst>
              <a:ext uri="{FF2B5EF4-FFF2-40B4-BE49-F238E27FC236}">
                <a16:creationId xmlns:a16="http://schemas.microsoft.com/office/drawing/2014/main" id="{4479BF9C-F9E4-4AA8-A574-31BDCC47386F}"/>
              </a:ext>
            </a:extLst>
          </p:cNvPr>
          <p:cNvPicPr>
            <a:picLocks noChangeAspect="1" noChangeArrowheads="1"/>
          </p:cNvPicPr>
          <p:nvPr>
            <p:custDataLst>
              <p:tags r:id="rId2"/>
            </p:custDataLst>
          </p:nvPr>
        </p:nvPicPr>
        <p:blipFill>
          <a:blip r:embed="rId6">
            <a:extLst>
              <a:ext uri="{28A0092B-C50C-407E-A947-70E740481C1C}">
                <a14:useLocalDpi xmlns:a14="http://schemas.microsoft.com/office/drawing/2010/main" val="0"/>
              </a:ext>
            </a:extLst>
          </a:blip>
          <a:srcRect/>
          <a:stretch>
            <a:fillRect/>
          </a:stretch>
        </p:blipFill>
        <p:spPr bwMode="gray">
          <a:xfrm>
            <a:off x="9008068" y="3226088"/>
            <a:ext cx="3183933" cy="2743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6" name="Object 5" hidden="1">
            <a:extLst>
              <a:ext uri="{FF2B5EF4-FFF2-40B4-BE49-F238E27FC236}">
                <a16:creationId xmlns:a16="http://schemas.microsoft.com/office/drawing/2014/main" id="{8E5124B0-3A92-4585-8F27-3D7F36083E90}"/>
              </a:ext>
            </a:extLst>
          </p:cNvPr>
          <p:cNvGraphicFramePr>
            <a:graphicFrameLocks noChangeAspect="1"/>
          </p:cNvGraphicFramePr>
          <p:nvPr>
            <p:custDataLst>
              <p:tags r:id="rId3"/>
            </p:custDataLst>
          </p:nvPr>
        </p:nvGraphicFramePr>
        <p:xfrm>
          <a:off x="1525589" y="1589"/>
          <a:ext cx="1588" cy="1588"/>
        </p:xfrm>
        <a:graphic>
          <a:graphicData uri="http://schemas.openxmlformats.org/presentationml/2006/ole">
            <mc:AlternateContent xmlns:mc="http://schemas.openxmlformats.org/markup-compatibility/2006">
              <mc:Choice xmlns:v="urn:schemas-microsoft-com:vml" Requires="v">
                <p:oleObj spid="_x0000_s27744" name="think-cell Slide" r:id="rId7" imgW="425" imgH="426" progId="TCLayout.ActiveDocument.1">
                  <p:embed/>
                </p:oleObj>
              </mc:Choice>
              <mc:Fallback>
                <p:oleObj name="think-cell Slide" r:id="rId7" imgW="425" imgH="426" progId="TCLayout.ActiveDocument.1">
                  <p:embed/>
                  <p:pic>
                    <p:nvPicPr>
                      <p:cNvPr id="6" name="Object 5" hidden="1">
                        <a:extLst>
                          <a:ext uri="{FF2B5EF4-FFF2-40B4-BE49-F238E27FC236}">
                            <a16:creationId xmlns:a16="http://schemas.microsoft.com/office/drawing/2014/main" id="{8E5124B0-3A92-4585-8F27-3D7F36083E90}"/>
                          </a:ext>
                        </a:extLst>
                      </p:cNvPr>
                      <p:cNvPicPr/>
                      <p:nvPr/>
                    </p:nvPicPr>
                    <p:blipFill>
                      <a:blip r:embed="rId8"/>
                      <a:stretch>
                        <a:fillRect/>
                      </a:stretch>
                    </p:blipFill>
                    <p:spPr>
                      <a:xfrm>
                        <a:off x="1525589" y="1589"/>
                        <a:ext cx="1588" cy="1588"/>
                      </a:xfrm>
                      <a:prstGeom prst="rect">
                        <a:avLst/>
                      </a:prstGeom>
                    </p:spPr>
                  </p:pic>
                </p:oleObj>
              </mc:Fallback>
            </mc:AlternateContent>
          </a:graphicData>
        </a:graphic>
      </p:graphicFrame>
      <p:sp>
        <p:nvSpPr>
          <p:cNvPr id="7" name="Rectangle 6" hidden="1">
            <a:extLst>
              <a:ext uri="{FF2B5EF4-FFF2-40B4-BE49-F238E27FC236}">
                <a16:creationId xmlns:a16="http://schemas.microsoft.com/office/drawing/2014/main" id="{3ECA6C22-BC38-4F94-9B01-12D2F57294C4}"/>
              </a:ext>
            </a:extLst>
          </p:cNvPr>
          <p:cNvSpPr/>
          <p:nvPr>
            <p:custDataLst>
              <p:tags r:id="rId4"/>
            </p:custDataLst>
          </p:nvPr>
        </p:nvSpPr>
        <p:spPr>
          <a:xfrm>
            <a:off x="1524001" y="1"/>
            <a:ext cx="158751" cy="15875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marR="0" lvl="0" indent="0" algn="ctr" defTabSz="914377" rtl="0" eaLnBrk="1" fontAlgn="auto" latinLnBrk="0" hangingPunct="1">
              <a:lnSpc>
                <a:spcPct val="90000"/>
              </a:lnSpc>
              <a:spcBef>
                <a:spcPct val="0"/>
              </a:spcBef>
              <a:spcAft>
                <a:spcPct val="0"/>
              </a:spcAft>
              <a:buClrTx/>
              <a:buSzTx/>
              <a:buFontTx/>
              <a:buNone/>
              <a:tabLst/>
              <a:defRPr/>
            </a:pPr>
            <a:endParaRPr kumimoji="0" lang="en-GB" sz="28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sym typeface="Calibri" panose="020F0502020204030204" pitchFamily="34" charset="0"/>
            </a:endParaRPr>
          </a:p>
        </p:txBody>
      </p:sp>
      <p:sp>
        <p:nvSpPr>
          <p:cNvPr id="9" name="Slide Number Placeholder 8"/>
          <p:cNvSpPr>
            <a:spLocks noGrp="1"/>
          </p:cNvSpPr>
          <p:nvPr>
            <p:ph type="sldNum" sz="quarter" idx="12"/>
          </p:nvPr>
        </p:nvSpPr>
        <p:spPr/>
        <p:txBody>
          <a:bodyPr/>
          <a:lstStyle/>
          <a:p>
            <a:pPr marL="0" marR="0" lvl="0" indent="0" algn="r" defTabSz="914377" rtl="0" eaLnBrk="1" fontAlgn="auto" latinLnBrk="0" hangingPunct="1">
              <a:lnSpc>
                <a:spcPct val="100000"/>
              </a:lnSpc>
              <a:spcBef>
                <a:spcPts val="0"/>
              </a:spcBef>
              <a:spcAft>
                <a:spcPts val="0"/>
              </a:spcAft>
              <a:buClrTx/>
              <a:buSzTx/>
              <a:buFontTx/>
              <a:buNone/>
              <a:tabLst/>
              <a:defRPr/>
            </a:pPr>
            <a:fld id="{C77C6C3F-668B-4AF5-BFA9-0F657EB068D6}" type="slidenum">
              <a:rPr kumimoji="0" lang="pl-PL"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pPr marL="0" marR="0" lvl="0" indent="0" algn="r" defTabSz="914377" rtl="0" eaLnBrk="1" fontAlgn="auto" latinLnBrk="0" hangingPunct="1">
                <a:lnSpc>
                  <a:spcPct val="100000"/>
                </a:lnSpc>
                <a:spcBef>
                  <a:spcPts val="0"/>
                </a:spcBef>
                <a:spcAft>
                  <a:spcPts val="0"/>
                </a:spcAft>
                <a:buClrTx/>
                <a:buSzTx/>
                <a:buFontTx/>
                <a:buNone/>
                <a:tabLst/>
                <a:defRPr/>
              </a:pPr>
              <a:t>64</a:t>
            </a:fld>
            <a:endParaRPr kumimoji="0" lang="pl-PL"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2" name="Tytuł 1">
            <a:extLst>
              <a:ext uri="{FF2B5EF4-FFF2-40B4-BE49-F238E27FC236}">
                <a16:creationId xmlns:a16="http://schemas.microsoft.com/office/drawing/2014/main" id="{DA12DFBB-F130-407B-9144-7CE7D934051D}"/>
              </a:ext>
            </a:extLst>
          </p:cNvPr>
          <p:cNvSpPr>
            <a:spLocks noGrp="1"/>
          </p:cNvSpPr>
          <p:nvPr>
            <p:ph type="title"/>
          </p:nvPr>
        </p:nvSpPr>
        <p:spPr>
          <a:xfrm>
            <a:off x="717430" y="399630"/>
            <a:ext cx="10515600" cy="523875"/>
          </a:xfrm>
        </p:spPr>
        <p:txBody>
          <a:bodyPr>
            <a:noAutofit/>
          </a:bodyPr>
          <a:lstStyle/>
          <a:p>
            <a:r>
              <a:rPr lang="en-GB" dirty="0" err="1">
                <a:latin typeface="Calibri"/>
                <a:cs typeface="Calibri"/>
              </a:rPr>
              <a:t>Übersicht</a:t>
            </a:r>
            <a:r>
              <a:rPr lang="en-GB" dirty="0">
                <a:latin typeface="Calibri"/>
                <a:cs typeface="Calibri"/>
              </a:rPr>
              <a:t> der </a:t>
            </a:r>
            <a:r>
              <a:rPr lang="en-GB" dirty="0" err="1">
                <a:latin typeface="Calibri"/>
                <a:cs typeface="Calibri"/>
              </a:rPr>
              <a:t>abgedeckten</a:t>
            </a:r>
            <a:r>
              <a:rPr lang="en-GB" dirty="0">
                <a:latin typeface="Calibri"/>
                <a:cs typeface="Calibri"/>
              </a:rPr>
              <a:t> </a:t>
            </a:r>
            <a:r>
              <a:rPr lang="en-GB" dirty="0" err="1">
                <a:latin typeface="Calibri"/>
                <a:cs typeface="Calibri"/>
              </a:rPr>
              <a:t>Themen</a:t>
            </a:r>
            <a:endParaRPr lang="pl-PL" dirty="0">
              <a:latin typeface="Calibri"/>
              <a:cs typeface="Calibri"/>
            </a:endParaRPr>
          </a:p>
        </p:txBody>
      </p:sp>
      <p:sp>
        <p:nvSpPr>
          <p:cNvPr id="27" name="Rectangle 26">
            <a:extLst>
              <a:ext uri="{FF2B5EF4-FFF2-40B4-BE49-F238E27FC236}">
                <a16:creationId xmlns:a16="http://schemas.microsoft.com/office/drawing/2014/main" id="{1CCDDC74-6C21-4CCA-9617-B53A8F9092B0}"/>
              </a:ext>
            </a:extLst>
          </p:cNvPr>
          <p:cNvSpPr/>
          <p:nvPr/>
        </p:nvSpPr>
        <p:spPr>
          <a:xfrm>
            <a:off x="1867107" y="1207568"/>
            <a:ext cx="7486306" cy="276253"/>
          </a:xfrm>
          <a:prstGeom prst="rect">
            <a:avLst/>
          </a:prstGeom>
          <a:solidFill>
            <a:schemeClr val="bg1"/>
          </a:solid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472C4"/>
                </a:solidFill>
                <a:effectLst/>
                <a:uLnTx/>
                <a:uFillTx/>
                <a:latin typeface="Calibri" panose="020F0502020204030204"/>
                <a:ea typeface="+mn-ea"/>
                <a:cs typeface="+mn-cs"/>
              </a:rPr>
              <a:t>Was </a:t>
            </a:r>
            <a:r>
              <a:rPr kumimoji="0" lang="en-US" sz="1800" b="1" i="0" u="none" strike="noStrike" kern="1200" cap="none" spc="0" normalizeH="0" baseline="0" noProof="0" dirty="0" err="1">
                <a:ln>
                  <a:noFill/>
                </a:ln>
                <a:solidFill>
                  <a:srgbClr val="4472C4"/>
                </a:solidFill>
                <a:effectLst/>
                <a:uLnTx/>
                <a:uFillTx/>
                <a:latin typeface="Calibri" panose="020F0502020204030204"/>
                <a:ea typeface="+mn-ea"/>
                <a:cs typeface="+mn-cs"/>
              </a:rPr>
              <a:t>ist</a:t>
            </a:r>
            <a:r>
              <a:rPr kumimoji="0" lang="en-US" sz="1800" b="1" i="0" u="none" strike="noStrike" kern="1200" cap="none" spc="0" normalizeH="0" baseline="0" noProof="0" dirty="0">
                <a:ln>
                  <a:noFill/>
                </a:ln>
                <a:solidFill>
                  <a:srgbClr val="4472C4"/>
                </a:solidFill>
                <a:effectLst/>
                <a:uLnTx/>
                <a:uFillTx/>
                <a:latin typeface="Calibri" panose="020F0502020204030204"/>
                <a:ea typeface="+mn-ea"/>
                <a:cs typeface="+mn-cs"/>
              </a:rPr>
              <a:t> EPC </a:t>
            </a:r>
            <a:r>
              <a:rPr kumimoji="0" lang="de-DE" sz="1800" b="1" i="0" u="none" strike="noStrike" kern="1200" cap="none" spc="0" normalizeH="0" baseline="0" noProof="0" dirty="0">
                <a:ln>
                  <a:noFill/>
                </a:ln>
                <a:solidFill>
                  <a:srgbClr val="4472C4"/>
                </a:solidFill>
                <a:effectLst/>
                <a:uLnTx/>
                <a:uFillTx/>
                <a:latin typeface="Calibri" panose="020F0502020204030204"/>
                <a:ea typeface="+mn-ea"/>
                <a:cs typeface="+mn-cs"/>
              </a:rPr>
              <a:t>und wer sind die relevanten Akteure</a:t>
            </a:r>
            <a:r>
              <a:rPr kumimoji="0" lang="en-US" sz="1800" b="1" i="0" u="none" strike="noStrike" kern="1200" cap="none" spc="0" normalizeH="0" baseline="0" noProof="0" dirty="0">
                <a:ln>
                  <a:noFill/>
                </a:ln>
                <a:solidFill>
                  <a:srgbClr val="4472C4"/>
                </a:solidFill>
                <a:effectLst/>
                <a:uLnTx/>
                <a:uFillTx/>
                <a:latin typeface="Calibri" panose="020F0502020204030204"/>
                <a:ea typeface="+mn-ea"/>
                <a:cs typeface="+mn-cs"/>
              </a:rPr>
              <a:t>?</a:t>
            </a:r>
          </a:p>
        </p:txBody>
      </p:sp>
      <p:grpSp>
        <p:nvGrpSpPr>
          <p:cNvPr id="28" name="Group 27">
            <a:extLst>
              <a:ext uri="{FF2B5EF4-FFF2-40B4-BE49-F238E27FC236}">
                <a16:creationId xmlns:a16="http://schemas.microsoft.com/office/drawing/2014/main" id="{04F6A885-5AC6-4A27-8321-86221D093F9A}"/>
              </a:ext>
            </a:extLst>
          </p:cNvPr>
          <p:cNvGrpSpPr/>
          <p:nvPr/>
        </p:nvGrpSpPr>
        <p:grpSpPr>
          <a:xfrm>
            <a:off x="974072" y="1537183"/>
            <a:ext cx="8379341" cy="252875"/>
            <a:chOff x="1128778" y="1187223"/>
            <a:chExt cx="8222316" cy="930194"/>
          </a:xfrm>
          <a:solidFill>
            <a:srgbClr val="FFC000"/>
          </a:solidFill>
        </p:grpSpPr>
        <p:sp>
          <p:nvSpPr>
            <p:cNvPr id="29" name="Rectangle 28">
              <a:extLst>
                <a:ext uri="{FF2B5EF4-FFF2-40B4-BE49-F238E27FC236}">
                  <a16:creationId xmlns:a16="http://schemas.microsoft.com/office/drawing/2014/main" id="{D4161997-2E41-4E3D-AB66-D3AEA12FAAB0}"/>
                </a:ext>
              </a:extLst>
            </p:cNvPr>
            <p:cNvSpPr/>
            <p:nvPr/>
          </p:nvSpPr>
          <p:spPr>
            <a:xfrm>
              <a:off x="1128778" y="1187223"/>
              <a:ext cx="729205" cy="930194"/>
            </a:xfrm>
            <a:prstGeom prst="rect">
              <a:avLst/>
            </a:prstGeom>
            <a:solidFill>
              <a:srgbClr val="70AD47"/>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Calibri" panose="020F0502020204030204"/>
                  <a:ea typeface="+mn-ea"/>
                  <a:cs typeface="+mn-cs"/>
                </a:rPr>
                <a:t>2</a:t>
              </a:r>
            </a:p>
          </p:txBody>
        </p:sp>
        <p:sp>
          <p:nvSpPr>
            <p:cNvPr id="30" name="Rectangle 29">
              <a:extLst>
                <a:ext uri="{FF2B5EF4-FFF2-40B4-BE49-F238E27FC236}">
                  <a16:creationId xmlns:a16="http://schemas.microsoft.com/office/drawing/2014/main" id="{22157067-1517-4979-8519-D658AC91A4F4}"/>
                </a:ext>
              </a:extLst>
            </p:cNvPr>
            <p:cNvSpPr/>
            <p:nvPr/>
          </p:nvSpPr>
          <p:spPr>
            <a:xfrm>
              <a:off x="2005078" y="1187223"/>
              <a:ext cx="7346016" cy="930194"/>
            </a:xfrm>
            <a:prstGeom prst="rect">
              <a:avLst/>
            </a:prstGeom>
            <a:solidFill>
              <a:schemeClr val="bg1"/>
            </a:solid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err="1">
                  <a:ln>
                    <a:noFill/>
                  </a:ln>
                  <a:solidFill>
                    <a:srgbClr val="4472C4"/>
                  </a:solidFill>
                  <a:effectLst/>
                  <a:uLnTx/>
                  <a:uFillTx/>
                  <a:latin typeface="Calibri" panose="020F0502020204030204"/>
                  <a:ea typeface="+mn-ea"/>
                  <a:cs typeface="+mn-cs"/>
                </a:rPr>
                <a:t>Arten</a:t>
              </a:r>
              <a:r>
                <a:rPr kumimoji="0" lang="en-US" sz="1800" b="1" i="0" u="none" strike="noStrike" kern="1200" cap="none" spc="0" normalizeH="0" baseline="0" noProof="0" dirty="0">
                  <a:ln>
                    <a:noFill/>
                  </a:ln>
                  <a:solidFill>
                    <a:srgbClr val="4472C4"/>
                  </a:solidFill>
                  <a:effectLst/>
                  <a:uLnTx/>
                  <a:uFillTx/>
                  <a:latin typeface="Calibri" panose="020F0502020204030204"/>
                  <a:ea typeface="+mn-ea"/>
                  <a:cs typeface="+mn-cs"/>
                </a:rPr>
                <a:t> von EPC-</a:t>
              </a:r>
              <a:r>
                <a:rPr kumimoji="0" lang="en-US" sz="1800" b="1" i="0" u="none" strike="noStrike" kern="1200" cap="none" spc="0" normalizeH="0" baseline="0" noProof="0" dirty="0" err="1">
                  <a:ln>
                    <a:noFill/>
                  </a:ln>
                  <a:solidFill>
                    <a:srgbClr val="4472C4"/>
                  </a:solidFill>
                  <a:effectLst/>
                  <a:uLnTx/>
                  <a:uFillTx/>
                  <a:latin typeface="Calibri" panose="020F0502020204030204"/>
                  <a:ea typeface="+mn-ea"/>
                  <a:cs typeface="+mn-cs"/>
                </a:rPr>
                <a:t>Verträgen</a:t>
              </a:r>
              <a:endParaRPr kumimoji="0" lang="en-US" sz="1800" b="1" i="0" u="none" strike="noStrike" kern="1200" cap="none" spc="0" normalizeH="0" baseline="0" noProof="0" dirty="0">
                <a:ln>
                  <a:noFill/>
                </a:ln>
                <a:solidFill>
                  <a:srgbClr val="4472C4"/>
                </a:solidFill>
                <a:effectLst/>
                <a:uLnTx/>
                <a:uFillTx/>
                <a:latin typeface="Calibri" panose="020F0502020204030204"/>
                <a:ea typeface="+mn-ea"/>
                <a:cs typeface="+mn-cs"/>
              </a:endParaRPr>
            </a:p>
          </p:txBody>
        </p:sp>
      </p:grpSp>
      <p:grpSp>
        <p:nvGrpSpPr>
          <p:cNvPr id="34" name="Group 33">
            <a:extLst>
              <a:ext uri="{FF2B5EF4-FFF2-40B4-BE49-F238E27FC236}">
                <a16:creationId xmlns:a16="http://schemas.microsoft.com/office/drawing/2014/main" id="{54148A56-7ED1-4054-B552-C6DFF05E074E}"/>
              </a:ext>
            </a:extLst>
          </p:cNvPr>
          <p:cNvGrpSpPr/>
          <p:nvPr/>
        </p:nvGrpSpPr>
        <p:grpSpPr>
          <a:xfrm>
            <a:off x="1295168" y="1862870"/>
            <a:ext cx="8058243" cy="317095"/>
            <a:chOff x="1590893" y="1187223"/>
            <a:chExt cx="7760201" cy="930194"/>
          </a:xfrm>
        </p:grpSpPr>
        <p:sp>
          <p:nvSpPr>
            <p:cNvPr id="35" name="Rectangle 34">
              <a:extLst>
                <a:ext uri="{FF2B5EF4-FFF2-40B4-BE49-F238E27FC236}">
                  <a16:creationId xmlns:a16="http://schemas.microsoft.com/office/drawing/2014/main" id="{74ED2556-EE53-4D2B-A2F4-264A39BACF72}"/>
                </a:ext>
              </a:extLst>
            </p:cNvPr>
            <p:cNvSpPr/>
            <p:nvPr/>
          </p:nvSpPr>
          <p:spPr>
            <a:xfrm>
              <a:off x="1590893" y="1187223"/>
              <a:ext cx="729205" cy="930194"/>
            </a:xfrm>
            <a:prstGeom prst="rect">
              <a:avLst/>
            </a:prstGeom>
            <a:solidFill>
              <a:schemeClr val="accent6">
                <a:lumMod val="60000"/>
                <a:lumOff val="4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Calibri" panose="020F0502020204030204"/>
                  <a:ea typeface="+mn-ea"/>
                  <a:cs typeface="+mn-cs"/>
                </a:rPr>
                <a:t>2A</a:t>
              </a:r>
            </a:p>
          </p:txBody>
        </p:sp>
        <p:sp>
          <p:nvSpPr>
            <p:cNvPr id="36" name="Rectangle 35">
              <a:extLst>
                <a:ext uri="{FF2B5EF4-FFF2-40B4-BE49-F238E27FC236}">
                  <a16:creationId xmlns:a16="http://schemas.microsoft.com/office/drawing/2014/main" id="{2195A090-DF04-4CCF-86AE-1533D2BBC431}"/>
                </a:ext>
              </a:extLst>
            </p:cNvPr>
            <p:cNvSpPr/>
            <p:nvPr/>
          </p:nvSpPr>
          <p:spPr>
            <a:xfrm>
              <a:off x="2448234" y="1187223"/>
              <a:ext cx="6902860" cy="930194"/>
            </a:xfrm>
            <a:prstGeom prst="rect">
              <a:avLst/>
            </a:prstGeom>
            <a:solidFill>
              <a:schemeClr val="bg1"/>
            </a:solid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4472C4"/>
                  </a:solidFill>
                  <a:effectLst/>
                  <a:uLnTx/>
                  <a:uFillTx/>
                  <a:latin typeface="Calibri" panose="020F0502020204030204"/>
                  <a:ea typeface="+mn-ea"/>
                  <a:cs typeface="+mn-cs"/>
                </a:rPr>
                <a:t>Shared Savings</a:t>
              </a:r>
              <a:r>
                <a:rPr kumimoji="0" lang="en-US" sz="1800" b="1" i="0" u="none" strike="noStrike" kern="1200" cap="none" spc="0" normalizeH="0" baseline="0" noProof="0" dirty="0">
                  <a:ln>
                    <a:noFill/>
                  </a:ln>
                  <a:solidFill>
                    <a:srgbClr val="4472C4"/>
                  </a:solidFill>
                  <a:effectLst/>
                  <a:uLnTx/>
                  <a:uFillTx/>
                  <a:latin typeface="Calibri" panose="020F0502020204030204"/>
                  <a:ea typeface="+mn-ea"/>
                  <a:cs typeface="+mn-cs"/>
                </a:rPr>
                <a:t>-Modell</a:t>
              </a:r>
            </a:p>
          </p:txBody>
        </p:sp>
      </p:grpSp>
      <p:grpSp>
        <p:nvGrpSpPr>
          <p:cNvPr id="61" name="Group 60">
            <a:extLst>
              <a:ext uri="{FF2B5EF4-FFF2-40B4-BE49-F238E27FC236}">
                <a16:creationId xmlns:a16="http://schemas.microsoft.com/office/drawing/2014/main" id="{54148A56-7ED1-4054-B552-C6DFF05E074E}"/>
              </a:ext>
            </a:extLst>
          </p:cNvPr>
          <p:cNvGrpSpPr/>
          <p:nvPr/>
        </p:nvGrpSpPr>
        <p:grpSpPr>
          <a:xfrm>
            <a:off x="1295168" y="2218866"/>
            <a:ext cx="8058243" cy="317095"/>
            <a:chOff x="1590893" y="1187223"/>
            <a:chExt cx="7760201" cy="930194"/>
          </a:xfrm>
        </p:grpSpPr>
        <p:sp>
          <p:nvSpPr>
            <p:cNvPr id="62" name="Rectangle 61">
              <a:extLst>
                <a:ext uri="{FF2B5EF4-FFF2-40B4-BE49-F238E27FC236}">
                  <a16:creationId xmlns:a16="http://schemas.microsoft.com/office/drawing/2014/main" id="{74ED2556-EE53-4D2B-A2F4-264A39BACF72}"/>
                </a:ext>
              </a:extLst>
            </p:cNvPr>
            <p:cNvSpPr/>
            <p:nvPr/>
          </p:nvSpPr>
          <p:spPr>
            <a:xfrm>
              <a:off x="1590893" y="1187223"/>
              <a:ext cx="729205" cy="930194"/>
            </a:xfrm>
            <a:prstGeom prst="rect">
              <a:avLst/>
            </a:prstGeom>
            <a:solidFill>
              <a:schemeClr val="accent6">
                <a:lumMod val="60000"/>
                <a:lumOff val="4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Calibri" panose="020F0502020204030204"/>
                  <a:ea typeface="+mn-ea"/>
                  <a:cs typeface="+mn-cs"/>
                </a:rPr>
                <a:t>2B</a:t>
              </a:r>
            </a:p>
          </p:txBody>
        </p:sp>
        <p:sp>
          <p:nvSpPr>
            <p:cNvPr id="63" name="Rectangle 62">
              <a:extLst>
                <a:ext uri="{FF2B5EF4-FFF2-40B4-BE49-F238E27FC236}">
                  <a16:creationId xmlns:a16="http://schemas.microsoft.com/office/drawing/2014/main" id="{2195A090-DF04-4CCF-86AE-1533D2BBC431}"/>
                </a:ext>
              </a:extLst>
            </p:cNvPr>
            <p:cNvSpPr/>
            <p:nvPr/>
          </p:nvSpPr>
          <p:spPr>
            <a:xfrm>
              <a:off x="2448234" y="1187223"/>
              <a:ext cx="6902860" cy="930194"/>
            </a:xfrm>
            <a:prstGeom prst="rect">
              <a:avLst/>
            </a:prstGeom>
            <a:solidFill>
              <a:schemeClr val="bg1"/>
            </a:solid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4472C4"/>
                  </a:solidFill>
                  <a:effectLst/>
                  <a:uLnTx/>
                  <a:uFillTx/>
                  <a:latin typeface="Calibri" panose="020F0502020204030204"/>
                  <a:ea typeface="+mn-ea"/>
                  <a:cs typeface="+mn-cs"/>
                </a:rPr>
                <a:t>Guaranteed Savings</a:t>
              </a:r>
              <a:r>
                <a:rPr kumimoji="0" lang="en-US" sz="1800" b="1" i="0" u="none" strike="noStrike" kern="1200" cap="none" spc="0" normalizeH="0" baseline="0" noProof="0" dirty="0">
                  <a:ln>
                    <a:noFill/>
                  </a:ln>
                  <a:solidFill>
                    <a:srgbClr val="4472C4"/>
                  </a:solidFill>
                  <a:effectLst/>
                  <a:uLnTx/>
                  <a:uFillTx/>
                  <a:latin typeface="Calibri" panose="020F0502020204030204"/>
                  <a:ea typeface="+mn-ea"/>
                  <a:cs typeface="+mn-cs"/>
                </a:rPr>
                <a:t>-Modell</a:t>
              </a:r>
              <a:endParaRPr kumimoji="0" lang="en-US" sz="1800" b="1" i="1" u="none" strike="noStrike" kern="1200" cap="none" spc="0" normalizeH="0" baseline="0" noProof="0" dirty="0">
                <a:ln>
                  <a:noFill/>
                </a:ln>
                <a:solidFill>
                  <a:srgbClr val="4472C4"/>
                </a:solidFill>
                <a:effectLst/>
                <a:uLnTx/>
                <a:uFillTx/>
                <a:latin typeface="Calibri" panose="020F0502020204030204"/>
                <a:ea typeface="+mn-ea"/>
                <a:cs typeface="+mn-cs"/>
              </a:endParaRPr>
            </a:p>
          </p:txBody>
        </p:sp>
      </p:grpSp>
      <p:grpSp>
        <p:nvGrpSpPr>
          <p:cNvPr id="64" name="Group 63">
            <a:extLst>
              <a:ext uri="{FF2B5EF4-FFF2-40B4-BE49-F238E27FC236}">
                <a16:creationId xmlns:a16="http://schemas.microsoft.com/office/drawing/2014/main" id="{54148A56-7ED1-4054-B552-C6DFF05E074E}"/>
              </a:ext>
            </a:extLst>
          </p:cNvPr>
          <p:cNvGrpSpPr/>
          <p:nvPr/>
        </p:nvGrpSpPr>
        <p:grpSpPr>
          <a:xfrm>
            <a:off x="1713083" y="2582742"/>
            <a:ext cx="7640329" cy="351860"/>
            <a:chOff x="1590892" y="1187223"/>
            <a:chExt cx="7760202" cy="930194"/>
          </a:xfrm>
        </p:grpSpPr>
        <p:sp>
          <p:nvSpPr>
            <p:cNvPr id="65" name="Rectangle 64">
              <a:extLst>
                <a:ext uri="{FF2B5EF4-FFF2-40B4-BE49-F238E27FC236}">
                  <a16:creationId xmlns:a16="http://schemas.microsoft.com/office/drawing/2014/main" id="{74ED2556-EE53-4D2B-A2F4-264A39BACF72}"/>
                </a:ext>
              </a:extLst>
            </p:cNvPr>
            <p:cNvSpPr/>
            <p:nvPr/>
          </p:nvSpPr>
          <p:spPr>
            <a:xfrm>
              <a:off x="1590892" y="1187223"/>
              <a:ext cx="729205" cy="930194"/>
            </a:xfrm>
            <a:prstGeom prst="rect">
              <a:avLst/>
            </a:prstGeom>
            <a:solidFill>
              <a:schemeClr val="accent6">
                <a:lumMod val="60000"/>
                <a:lumOff val="4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Calibri" panose="020F0502020204030204"/>
                  <a:ea typeface="+mn-ea"/>
                  <a:cs typeface="+mn-cs"/>
                </a:rPr>
                <a:t>2B.1</a:t>
              </a:r>
            </a:p>
          </p:txBody>
        </p:sp>
        <p:sp>
          <p:nvSpPr>
            <p:cNvPr id="66" name="Rectangle 65">
              <a:extLst>
                <a:ext uri="{FF2B5EF4-FFF2-40B4-BE49-F238E27FC236}">
                  <a16:creationId xmlns:a16="http://schemas.microsoft.com/office/drawing/2014/main" id="{2195A090-DF04-4CCF-86AE-1533D2BBC431}"/>
                </a:ext>
              </a:extLst>
            </p:cNvPr>
            <p:cNvSpPr/>
            <p:nvPr/>
          </p:nvSpPr>
          <p:spPr>
            <a:xfrm>
              <a:off x="2448234" y="1187223"/>
              <a:ext cx="6902860" cy="930194"/>
            </a:xfrm>
            <a:prstGeom prst="rect">
              <a:avLst/>
            </a:prstGeom>
            <a:solidFill>
              <a:schemeClr val="bg1"/>
            </a:solid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err="1">
                  <a:ln>
                    <a:noFill/>
                  </a:ln>
                  <a:solidFill>
                    <a:srgbClr val="4472C4"/>
                  </a:solidFill>
                  <a:effectLst/>
                  <a:uLnTx/>
                  <a:uFillTx/>
                  <a:latin typeface="Calibri" panose="020F0502020204030204"/>
                  <a:ea typeface="+mn-ea"/>
                  <a:cs typeface="+mn-cs"/>
                </a:rPr>
                <a:t>Vorteile</a:t>
              </a:r>
              <a:r>
                <a:rPr kumimoji="0" lang="en-US" sz="1800" b="1" i="0" u="none" strike="noStrike" kern="1200" cap="none" spc="0" normalizeH="0" baseline="0" noProof="0" dirty="0">
                  <a:ln>
                    <a:noFill/>
                  </a:ln>
                  <a:solidFill>
                    <a:srgbClr val="4472C4"/>
                  </a:solidFill>
                  <a:effectLst/>
                  <a:uLnTx/>
                  <a:uFillTx/>
                  <a:latin typeface="Calibri" panose="020F0502020204030204"/>
                  <a:ea typeface="+mn-ea"/>
                  <a:cs typeface="+mn-cs"/>
                </a:rPr>
                <a:t> </a:t>
              </a:r>
              <a:r>
                <a:rPr kumimoji="0" lang="en-US" sz="1800" b="1" i="0" u="none" strike="noStrike" kern="1200" cap="none" spc="0" normalizeH="0" baseline="0" noProof="0" dirty="0" err="1">
                  <a:ln>
                    <a:noFill/>
                  </a:ln>
                  <a:solidFill>
                    <a:srgbClr val="4472C4"/>
                  </a:solidFill>
                  <a:effectLst/>
                  <a:uLnTx/>
                  <a:uFillTx/>
                  <a:latin typeface="Calibri" panose="020F0502020204030204"/>
                  <a:ea typeface="+mn-ea"/>
                  <a:cs typeface="+mn-cs"/>
                </a:rPr>
                <a:t>im</a:t>
              </a:r>
              <a:r>
                <a:rPr kumimoji="0" lang="en-US" sz="1800" b="1" i="0" u="none" strike="noStrike" kern="1200" cap="none" spc="0" normalizeH="0" baseline="0" noProof="0" dirty="0">
                  <a:ln>
                    <a:noFill/>
                  </a:ln>
                  <a:solidFill>
                    <a:srgbClr val="4472C4"/>
                  </a:solidFill>
                  <a:effectLst/>
                  <a:uLnTx/>
                  <a:uFillTx/>
                  <a:latin typeface="Calibri" panose="020F0502020204030204"/>
                  <a:ea typeface="+mn-ea"/>
                  <a:cs typeface="+mn-cs"/>
                </a:rPr>
                <a:t> Detail</a:t>
              </a:r>
            </a:p>
          </p:txBody>
        </p:sp>
      </p:grpSp>
      <p:grpSp>
        <p:nvGrpSpPr>
          <p:cNvPr id="85" name="Group 84"/>
          <p:cNvGrpSpPr/>
          <p:nvPr/>
        </p:nvGrpSpPr>
        <p:grpSpPr>
          <a:xfrm>
            <a:off x="965836" y="4015140"/>
            <a:ext cx="8379341" cy="610200"/>
            <a:chOff x="1821146" y="3184880"/>
            <a:chExt cx="8379341" cy="610200"/>
          </a:xfrm>
          <a:solidFill>
            <a:srgbClr val="70AD47"/>
          </a:solidFill>
        </p:grpSpPr>
        <p:grpSp>
          <p:nvGrpSpPr>
            <p:cNvPr id="86" name="Group 85">
              <a:extLst>
                <a:ext uri="{FF2B5EF4-FFF2-40B4-BE49-F238E27FC236}">
                  <a16:creationId xmlns:a16="http://schemas.microsoft.com/office/drawing/2014/main" id="{793121AC-C9C5-4486-BA42-33BB6F723AFD}"/>
                </a:ext>
              </a:extLst>
            </p:cNvPr>
            <p:cNvGrpSpPr/>
            <p:nvPr/>
          </p:nvGrpSpPr>
          <p:grpSpPr>
            <a:xfrm>
              <a:off x="1821146" y="3518827"/>
              <a:ext cx="8379341" cy="276253"/>
              <a:chOff x="1128778" y="1187223"/>
              <a:chExt cx="8222316" cy="930194"/>
            </a:xfrm>
            <a:grpFill/>
          </p:grpSpPr>
          <p:sp>
            <p:nvSpPr>
              <p:cNvPr id="90" name="Rectangle 89">
                <a:extLst>
                  <a:ext uri="{FF2B5EF4-FFF2-40B4-BE49-F238E27FC236}">
                    <a16:creationId xmlns:a16="http://schemas.microsoft.com/office/drawing/2014/main" id="{383E1335-119D-4914-8DF2-438EEAD7D3A2}"/>
                  </a:ext>
                </a:extLst>
              </p:cNvPr>
              <p:cNvSpPr/>
              <p:nvPr/>
            </p:nvSpPr>
            <p:spPr>
              <a:xfrm>
                <a:off x="1128778" y="1187223"/>
                <a:ext cx="729205" cy="930194"/>
              </a:xfrm>
              <a:prstGeom prst="rect">
                <a:avLst/>
              </a:prstGeom>
              <a:grp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Calibri" panose="020F0502020204030204"/>
                    <a:ea typeface="+mn-ea"/>
                    <a:cs typeface="+mn-cs"/>
                  </a:rPr>
                  <a:t>7</a:t>
                </a:r>
              </a:p>
            </p:txBody>
          </p:sp>
          <p:sp>
            <p:nvSpPr>
              <p:cNvPr id="91" name="Rectangle 90">
                <a:extLst>
                  <a:ext uri="{FF2B5EF4-FFF2-40B4-BE49-F238E27FC236}">
                    <a16:creationId xmlns:a16="http://schemas.microsoft.com/office/drawing/2014/main" id="{1CCDDC74-6C21-4CCA-9617-B53A8F9092B0}"/>
                  </a:ext>
                </a:extLst>
              </p:cNvPr>
              <p:cNvSpPr/>
              <p:nvPr/>
            </p:nvSpPr>
            <p:spPr>
              <a:xfrm>
                <a:off x="2005078" y="1187223"/>
                <a:ext cx="7346016" cy="930194"/>
              </a:xfrm>
              <a:prstGeom prst="rect">
                <a:avLst/>
              </a:prstGeom>
              <a:solidFill>
                <a:schemeClr val="bg1"/>
              </a:solid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err="1">
                    <a:ln>
                      <a:noFill/>
                    </a:ln>
                    <a:solidFill>
                      <a:srgbClr val="4472C4"/>
                    </a:solidFill>
                    <a:effectLst/>
                    <a:uLnTx/>
                    <a:uFillTx/>
                    <a:latin typeface="Calibri" panose="020F0502020204030204"/>
                    <a:ea typeface="+mn-ea"/>
                    <a:cs typeface="+mn-cs"/>
                  </a:rPr>
                  <a:t>Fallstudie</a:t>
                </a:r>
                <a:r>
                  <a:rPr kumimoji="0" lang="en-US" sz="1800" b="1" i="0" u="none" strike="noStrike" kern="1200" cap="none" spc="0" normalizeH="0" baseline="0" noProof="0" dirty="0">
                    <a:ln>
                      <a:noFill/>
                    </a:ln>
                    <a:solidFill>
                      <a:srgbClr val="4472C4"/>
                    </a:solidFill>
                    <a:effectLst/>
                    <a:uLnTx/>
                    <a:uFillTx/>
                    <a:latin typeface="Calibri" panose="020F0502020204030204"/>
                    <a:ea typeface="+mn-ea"/>
                    <a:cs typeface="+mn-cs"/>
                  </a:rPr>
                  <a:t>	</a:t>
                </a:r>
              </a:p>
            </p:txBody>
          </p:sp>
        </p:grpSp>
        <p:grpSp>
          <p:nvGrpSpPr>
            <p:cNvPr id="87" name="Group 86">
              <a:extLst>
                <a:ext uri="{FF2B5EF4-FFF2-40B4-BE49-F238E27FC236}">
                  <a16:creationId xmlns:a16="http://schemas.microsoft.com/office/drawing/2014/main" id="{793121AC-C9C5-4486-BA42-33BB6F723AFD}"/>
                </a:ext>
              </a:extLst>
            </p:cNvPr>
            <p:cNvGrpSpPr/>
            <p:nvPr/>
          </p:nvGrpSpPr>
          <p:grpSpPr>
            <a:xfrm>
              <a:off x="1821146" y="3184880"/>
              <a:ext cx="8379341" cy="276253"/>
              <a:chOff x="1128778" y="1187223"/>
              <a:chExt cx="8222316" cy="930194"/>
            </a:xfrm>
            <a:grpFill/>
          </p:grpSpPr>
          <p:sp>
            <p:nvSpPr>
              <p:cNvPr id="88" name="Rectangle 87">
                <a:extLst>
                  <a:ext uri="{FF2B5EF4-FFF2-40B4-BE49-F238E27FC236}">
                    <a16:creationId xmlns:a16="http://schemas.microsoft.com/office/drawing/2014/main" id="{383E1335-119D-4914-8DF2-438EEAD7D3A2}"/>
                  </a:ext>
                </a:extLst>
              </p:cNvPr>
              <p:cNvSpPr/>
              <p:nvPr/>
            </p:nvSpPr>
            <p:spPr>
              <a:xfrm>
                <a:off x="1128778" y="1187223"/>
                <a:ext cx="729205" cy="930194"/>
              </a:xfrm>
              <a:prstGeom prst="rect">
                <a:avLst/>
              </a:prstGeom>
              <a:grp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Calibri" panose="020F0502020204030204"/>
                    <a:ea typeface="+mn-ea"/>
                    <a:cs typeface="+mn-cs"/>
                  </a:rPr>
                  <a:t>6</a:t>
                </a:r>
              </a:p>
            </p:txBody>
          </p:sp>
          <p:sp>
            <p:nvSpPr>
              <p:cNvPr id="89" name="Rectangle 88">
                <a:extLst>
                  <a:ext uri="{FF2B5EF4-FFF2-40B4-BE49-F238E27FC236}">
                    <a16:creationId xmlns:a16="http://schemas.microsoft.com/office/drawing/2014/main" id="{1CCDDC74-6C21-4CCA-9617-B53A8F9092B0}"/>
                  </a:ext>
                </a:extLst>
              </p:cNvPr>
              <p:cNvSpPr/>
              <p:nvPr/>
            </p:nvSpPr>
            <p:spPr>
              <a:xfrm>
                <a:off x="2005078" y="1187223"/>
                <a:ext cx="7346016" cy="930194"/>
              </a:xfrm>
              <a:prstGeom prst="rect">
                <a:avLst/>
              </a:prstGeom>
              <a:solidFill>
                <a:schemeClr val="bg1"/>
              </a:solid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472C4"/>
                    </a:solidFill>
                    <a:effectLst/>
                    <a:uLnTx/>
                    <a:uFillTx/>
                    <a:latin typeface="Calibri" panose="020F0502020204030204"/>
                    <a:ea typeface="+mn-ea"/>
                    <a:cs typeface="+mn-cs"/>
                  </a:rPr>
                  <a:t>EPC und die EU </a:t>
                </a:r>
              </a:p>
            </p:txBody>
          </p:sp>
        </p:grpSp>
      </p:grpSp>
      <p:grpSp>
        <p:nvGrpSpPr>
          <p:cNvPr id="94" name="Group 93">
            <a:extLst>
              <a:ext uri="{FF2B5EF4-FFF2-40B4-BE49-F238E27FC236}">
                <a16:creationId xmlns:a16="http://schemas.microsoft.com/office/drawing/2014/main" id="{793121AC-C9C5-4486-BA42-33BB6F723AFD}"/>
              </a:ext>
            </a:extLst>
          </p:cNvPr>
          <p:cNvGrpSpPr/>
          <p:nvPr/>
        </p:nvGrpSpPr>
        <p:grpSpPr>
          <a:xfrm>
            <a:off x="969952" y="4690517"/>
            <a:ext cx="8379341" cy="276253"/>
            <a:chOff x="1128778" y="1187223"/>
            <a:chExt cx="8222316" cy="930194"/>
          </a:xfrm>
          <a:solidFill>
            <a:srgbClr val="FFC000"/>
          </a:solidFill>
        </p:grpSpPr>
        <p:sp>
          <p:nvSpPr>
            <p:cNvPr id="95" name="Rectangle 94">
              <a:extLst>
                <a:ext uri="{FF2B5EF4-FFF2-40B4-BE49-F238E27FC236}">
                  <a16:creationId xmlns:a16="http://schemas.microsoft.com/office/drawing/2014/main" id="{383E1335-119D-4914-8DF2-438EEAD7D3A2}"/>
                </a:ext>
              </a:extLst>
            </p:cNvPr>
            <p:cNvSpPr/>
            <p:nvPr/>
          </p:nvSpPr>
          <p:spPr>
            <a:xfrm>
              <a:off x="1128778" y="1187223"/>
              <a:ext cx="729205" cy="930194"/>
            </a:xfrm>
            <a:prstGeom prst="rect">
              <a:avLst/>
            </a:prstGeom>
            <a:grp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Calibri" panose="020F0502020204030204"/>
                  <a:ea typeface="+mn-ea"/>
                  <a:cs typeface="+mn-cs"/>
                </a:rPr>
                <a:t>8</a:t>
              </a:r>
            </a:p>
          </p:txBody>
        </p:sp>
        <p:sp>
          <p:nvSpPr>
            <p:cNvPr id="96" name="Rectangle 95">
              <a:extLst>
                <a:ext uri="{FF2B5EF4-FFF2-40B4-BE49-F238E27FC236}">
                  <a16:creationId xmlns:a16="http://schemas.microsoft.com/office/drawing/2014/main" id="{1CCDDC74-6C21-4CCA-9617-B53A8F9092B0}"/>
                </a:ext>
              </a:extLst>
            </p:cNvPr>
            <p:cNvSpPr/>
            <p:nvPr/>
          </p:nvSpPr>
          <p:spPr>
            <a:xfrm>
              <a:off x="2005078" y="1187223"/>
              <a:ext cx="7346016" cy="930194"/>
            </a:xfrm>
            <a:prstGeom prst="rect">
              <a:avLst/>
            </a:prstGeom>
            <a:grp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err="1">
                  <a:ln>
                    <a:noFill/>
                  </a:ln>
                  <a:solidFill>
                    <a:srgbClr val="4472C4"/>
                  </a:solidFill>
                  <a:effectLst/>
                  <a:uLnTx/>
                  <a:uFillTx/>
                  <a:latin typeface="Calibri" panose="020F0502020204030204"/>
                  <a:ea typeface="+mn-ea"/>
                  <a:cs typeface="+mn-cs"/>
                </a:rPr>
                <a:t>Beispiele</a:t>
              </a:r>
              <a:r>
                <a:rPr kumimoji="0" lang="en-US" sz="1800" b="1" i="0" u="none" strike="noStrike" kern="1200" cap="none" spc="0" normalizeH="0" baseline="0" noProof="0" dirty="0">
                  <a:ln>
                    <a:noFill/>
                  </a:ln>
                  <a:solidFill>
                    <a:srgbClr val="4472C4"/>
                  </a:solidFill>
                  <a:effectLst/>
                  <a:uLnTx/>
                  <a:uFillTx/>
                  <a:latin typeface="Calibri" panose="020F0502020204030204"/>
                  <a:ea typeface="+mn-ea"/>
                  <a:cs typeface="+mn-cs"/>
                </a:rPr>
                <a:t> und </a:t>
              </a:r>
              <a:r>
                <a:rPr kumimoji="0" lang="en-US" sz="1800" b="1" i="0" u="none" strike="noStrike" kern="1200" cap="none" spc="0" normalizeH="0" baseline="0" noProof="0" dirty="0" err="1">
                  <a:ln>
                    <a:noFill/>
                  </a:ln>
                  <a:solidFill>
                    <a:srgbClr val="4472C4"/>
                  </a:solidFill>
                  <a:effectLst/>
                  <a:uLnTx/>
                  <a:uFillTx/>
                  <a:latin typeface="Calibri" panose="020F0502020204030204"/>
                  <a:ea typeface="+mn-ea"/>
                  <a:cs typeface="+mn-cs"/>
                </a:rPr>
                <a:t>Fallstudien</a:t>
              </a:r>
              <a:endParaRPr kumimoji="0" lang="en-US" sz="1800" b="1" i="0" u="none" strike="noStrike" kern="1200" cap="none" spc="0" normalizeH="0" baseline="0" noProof="0" dirty="0">
                <a:ln>
                  <a:noFill/>
                </a:ln>
                <a:solidFill>
                  <a:srgbClr val="4472C4"/>
                </a:solidFill>
                <a:effectLst/>
                <a:uLnTx/>
                <a:uFillTx/>
                <a:latin typeface="Calibri" panose="020F0502020204030204"/>
                <a:ea typeface="+mn-ea"/>
                <a:cs typeface="+mn-cs"/>
              </a:endParaRPr>
            </a:p>
          </p:txBody>
        </p:sp>
      </p:grpSp>
      <p:grpSp>
        <p:nvGrpSpPr>
          <p:cNvPr id="48" name="Group 47">
            <a:extLst>
              <a:ext uri="{FF2B5EF4-FFF2-40B4-BE49-F238E27FC236}">
                <a16:creationId xmlns:a16="http://schemas.microsoft.com/office/drawing/2014/main" id="{04F6A885-5AC6-4A27-8321-86221D093F9A}"/>
              </a:ext>
            </a:extLst>
          </p:cNvPr>
          <p:cNvGrpSpPr/>
          <p:nvPr/>
        </p:nvGrpSpPr>
        <p:grpSpPr>
          <a:xfrm>
            <a:off x="969952" y="3014406"/>
            <a:ext cx="8379341" cy="252875"/>
            <a:chOff x="1128778" y="1187223"/>
            <a:chExt cx="8222316" cy="930194"/>
          </a:xfrm>
          <a:solidFill>
            <a:schemeClr val="bg1"/>
          </a:solidFill>
        </p:grpSpPr>
        <p:sp>
          <p:nvSpPr>
            <p:cNvPr id="49" name="Rectangle 48">
              <a:extLst>
                <a:ext uri="{FF2B5EF4-FFF2-40B4-BE49-F238E27FC236}">
                  <a16:creationId xmlns:a16="http://schemas.microsoft.com/office/drawing/2014/main" id="{D4161997-2E41-4E3D-AB66-D3AEA12FAAB0}"/>
                </a:ext>
              </a:extLst>
            </p:cNvPr>
            <p:cNvSpPr/>
            <p:nvPr/>
          </p:nvSpPr>
          <p:spPr>
            <a:xfrm>
              <a:off x="1128778" y="1187223"/>
              <a:ext cx="729205" cy="930194"/>
            </a:xfrm>
            <a:prstGeom prst="rect">
              <a:avLst/>
            </a:prstGeom>
            <a:solidFill>
              <a:srgbClr val="70AD47"/>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Calibri" panose="020F0502020204030204"/>
                  <a:ea typeface="+mn-ea"/>
                  <a:cs typeface="+mn-cs"/>
                </a:rPr>
                <a:t>3</a:t>
              </a:r>
            </a:p>
          </p:txBody>
        </p:sp>
        <p:sp>
          <p:nvSpPr>
            <p:cNvPr id="51" name="Rectangle 50">
              <a:extLst>
                <a:ext uri="{FF2B5EF4-FFF2-40B4-BE49-F238E27FC236}">
                  <a16:creationId xmlns:a16="http://schemas.microsoft.com/office/drawing/2014/main" id="{22157067-1517-4979-8519-D658AC91A4F4}"/>
                </a:ext>
              </a:extLst>
            </p:cNvPr>
            <p:cNvSpPr/>
            <p:nvPr/>
          </p:nvSpPr>
          <p:spPr>
            <a:xfrm>
              <a:off x="2005078" y="1187223"/>
              <a:ext cx="7346016" cy="930194"/>
            </a:xfrm>
            <a:prstGeom prst="rect">
              <a:avLst/>
            </a:prstGeom>
            <a:grp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472C4"/>
                  </a:solidFill>
                  <a:effectLst/>
                  <a:uLnTx/>
                  <a:uFillTx/>
                  <a:latin typeface="Calibri" panose="020F0502020204030204"/>
                  <a:ea typeface="+mn-ea"/>
                  <a:cs typeface="+mn-cs"/>
                </a:rPr>
                <a:t>EPC-</a:t>
              </a:r>
              <a:r>
                <a:rPr kumimoji="0" lang="en-US" sz="1800" b="1" i="0" u="none" strike="noStrike" kern="1200" cap="none" spc="0" normalizeH="0" baseline="0" noProof="0" dirty="0" err="1">
                  <a:ln>
                    <a:noFill/>
                  </a:ln>
                  <a:solidFill>
                    <a:srgbClr val="4472C4"/>
                  </a:solidFill>
                  <a:effectLst/>
                  <a:uLnTx/>
                  <a:uFillTx/>
                  <a:latin typeface="Calibri" panose="020F0502020204030204"/>
                  <a:ea typeface="+mn-ea"/>
                  <a:cs typeface="+mn-cs"/>
                </a:rPr>
                <a:t>Prozess</a:t>
              </a:r>
              <a:endParaRPr kumimoji="0" lang="en-US" sz="1800" b="1" i="0" u="none" strike="noStrike" kern="1200" cap="none" spc="0" normalizeH="0" baseline="0" noProof="0" dirty="0">
                <a:ln>
                  <a:noFill/>
                </a:ln>
                <a:solidFill>
                  <a:srgbClr val="4472C4"/>
                </a:solidFill>
                <a:effectLst/>
                <a:uLnTx/>
                <a:uFillTx/>
                <a:latin typeface="Calibri" panose="020F0502020204030204"/>
                <a:ea typeface="+mn-ea"/>
                <a:cs typeface="+mn-cs"/>
              </a:endParaRPr>
            </a:p>
          </p:txBody>
        </p:sp>
      </p:grpSp>
      <p:grpSp>
        <p:nvGrpSpPr>
          <p:cNvPr id="52" name="Group 51">
            <a:extLst>
              <a:ext uri="{FF2B5EF4-FFF2-40B4-BE49-F238E27FC236}">
                <a16:creationId xmlns:a16="http://schemas.microsoft.com/office/drawing/2014/main" id="{04F6A885-5AC6-4A27-8321-86221D093F9A}"/>
              </a:ext>
            </a:extLst>
          </p:cNvPr>
          <p:cNvGrpSpPr/>
          <p:nvPr/>
        </p:nvGrpSpPr>
        <p:grpSpPr>
          <a:xfrm>
            <a:off x="969952" y="3347085"/>
            <a:ext cx="8379341" cy="252875"/>
            <a:chOff x="1128778" y="1187223"/>
            <a:chExt cx="8222316" cy="930194"/>
          </a:xfrm>
          <a:solidFill>
            <a:schemeClr val="bg1"/>
          </a:solidFill>
        </p:grpSpPr>
        <p:sp>
          <p:nvSpPr>
            <p:cNvPr id="53" name="Rectangle 52">
              <a:extLst>
                <a:ext uri="{FF2B5EF4-FFF2-40B4-BE49-F238E27FC236}">
                  <a16:creationId xmlns:a16="http://schemas.microsoft.com/office/drawing/2014/main" id="{D4161997-2E41-4E3D-AB66-D3AEA12FAAB0}"/>
                </a:ext>
              </a:extLst>
            </p:cNvPr>
            <p:cNvSpPr/>
            <p:nvPr/>
          </p:nvSpPr>
          <p:spPr>
            <a:xfrm>
              <a:off x="1128778" y="1187223"/>
              <a:ext cx="729205" cy="930194"/>
            </a:xfrm>
            <a:prstGeom prst="rect">
              <a:avLst/>
            </a:prstGeom>
            <a:solidFill>
              <a:srgbClr val="70AD47"/>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Calibri" panose="020F0502020204030204"/>
                  <a:ea typeface="+mn-ea"/>
                  <a:cs typeface="+mn-cs"/>
                </a:rPr>
                <a:t>4</a:t>
              </a:r>
            </a:p>
          </p:txBody>
        </p:sp>
        <p:sp>
          <p:nvSpPr>
            <p:cNvPr id="54" name="Rectangle 53">
              <a:extLst>
                <a:ext uri="{FF2B5EF4-FFF2-40B4-BE49-F238E27FC236}">
                  <a16:creationId xmlns:a16="http://schemas.microsoft.com/office/drawing/2014/main" id="{22157067-1517-4979-8519-D658AC91A4F4}"/>
                </a:ext>
              </a:extLst>
            </p:cNvPr>
            <p:cNvSpPr/>
            <p:nvPr/>
          </p:nvSpPr>
          <p:spPr>
            <a:xfrm>
              <a:off x="2005078" y="1187223"/>
              <a:ext cx="7346016" cy="930194"/>
            </a:xfrm>
            <a:prstGeom prst="rect">
              <a:avLst/>
            </a:prstGeom>
            <a:grp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472C4"/>
                  </a:solidFill>
                  <a:effectLst/>
                  <a:uLnTx/>
                  <a:uFillTx/>
                  <a:latin typeface="Calibri" panose="020F0502020204030204"/>
                  <a:ea typeface="+mn-ea"/>
                  <a:cs typeface="+mn-cs"/>
                </a:rPr>
                <a:t>EPC-</a:t>
              </a:r>
              <a:r>
                <a:rPr kumimoji="0" lang="en-US" sz="1800" b="1" i="0" u="none" strike="noStrike" kern="1200" cap="none" spc="0" normalizeH="0" baseline="0" noProof="0" dirty="0" err="1">
                  <a:ln>
                    <a:noFill/>
                  </a:ln>
                  <a:solidFill>
                    <a:srgbClr val="4472C4"/>
                  </a:solidFill>
                  <a:effectLst/>
                  <a:uLnTx/>
                  <a:uFillTx/>
                  <a:latin typeface="Calibri" panose="020F0502020204030204"/>
                  <a:ea typeface="+mn-ea"/>
                  <a:cs typeface="+mn-cs"/>
                </a:rPr>
                <a:t>Finanzierung</a:t>
              </a:r>
              <a:endParaRPr kumimoji="0" lang="en-US" sz="1800" b="1" i="0" u="none" strike="noStrike" kern="1200" cap="none" spc="0" normalizeH="0" baseline="0" noProof="0" dirty="0">
                <a:ln>
                  <a:noFill/>
                </a:ln>
                <a:solidFill>
                  <a:srgbClr val="4472C4"/>
                </a:solidFill>
                <a:effectLst/>
                <a:uLnTx/>
                <a:uFillTx/>
                <a:latin typeface="Calibri" panose="020F0502020204030204"/>
                <a:ea typeface="+mn-ea"/>
                <a:cs typeface="+mn-cs"/>
              </a:endParaRPr>
            </a:p>
          </p:txBody>
        </p:sp>
      </p:grpSp>
      <p:grpSp>
        <p:nvGrpSpPr>
          <p:cNvPr id="55" name="Group 54">
            <a:extLst>
              <a:ext uri="{FF2B5EF4-FFF2-40B4-BE49-F238E27FC236}">
                <a16:creationId xmlns:a16="http://schemas.microsoft.com/office/drawing/2014/main" id="{04F6A885-5AC6-4A27-8321-86221D093F9A}"/>
              </a:ext>
            </a:extLst>
          </p:cNvPr>
          <p:cNvGrpSpPr/>
          <p:nvPr/>
        </p:nvGrpSpPr>
        <p:grpSpPr>
          <a:xfrm>
            <a:off x="969952" y="3682338"/>
            <a:ext cx="8379341" cy="252875"/>
            <a:chOff x="1128778" y="1187223"/>
            <a:chExt cx="8222316" cy="930194"/>
          </a:xfrm>
          <a:solidFill>
            <a:schemeClr val="bg1"/>
          </a:solidFill>
        </p:grpSpPr>
        <p:sp>
          <p:nvSpPr>
            <p:cNvPr id="56" name="Rectangle 55">
              <a:extLst>
                <a:ext uri="{FF2B5EF4-FFF2-40B4-BE49-F238E27FC236}">
                  <a16:creationId xmlns:a16="http://schemas.microsoft.com/office/drawing/2014/main" id="{D4161997-2E41-4E3D-AB66-D3AEA12FAAB0}"/>
                </a:ext>
              </a:extLst>
            </p:cNvPr>
            <p:cNvSpPr/>
            <p:nvPr/>
          </p:nvSpPr>
          <p:spPr>
            <a:xfrm>
              <a:off x="1128778" y="1187223"/>
              <a:ext cx="729205" cy="930194"/>
            </a:xfrm>
            <a:prstGeom prst="rect">
              <a:avLst/>
            </a:prstGeom>
            <a:solidFill>
              <a:srgbClr val="70AD47"/>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Calibri" panose="020F0502020204030204"/>
                  <a:ea typeface="+mn-ea"/>
                  <a:cs typeface="+mn-cs"/>
                </a:rPr>
                <a:t>5</a:t>
              </a:r>
            </a:p>
          </p:txBody>
        </p:sp>
        <p:sp>
          <p:nvSpPr>
            <p:cNvPr id="57" name="Rectangle 56">
              <a:extLst>
                <a:ext uri="{FF2B5EF4-FFF2-40B4-BE49-F238E27FC236}">
                  <a16:creationId xmlns:a16="http://schemas.microsoft.com/office/drawing/2014/main" id="{22157067-1517-4979-8519-D658AC91A4F4}"/>
                </a:ext>
              </a:extLst>
            </p:cNvPr>
            <p:cNvSpPr/>
            <p:nvPr/>
          </p:nvSpPr>
          <p:spPr>
            <a:xfrm>
              <a:off x="2005078" y="1187223"/>
              <a:ext cx="7346016" cy="930194"/>
            </a:xfrm>
            <a:prstGeom prst="rect">
              <a:avLst/>
            </a:prstGeom>
            <a:grp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472C4"/>
                  </a:solidFill>
                  <a:effectLst/>
                  <a:uLnTx/>
                  <a:uFillTx/>
                  <a:latin typeface="Calibri" panose="020F0502020204030204"/>
                  <a:ea typeface="+mn-ea"/>
                  <a:cs typeface="+mn-cs"/>
                </a:rPr>
                <a:t>EPC-</a:t>
              </a:r>
              <a:r>
                <a:rPr kumimoji="0" lang="en-US" sz="1800" b="1" i="0" u="none" strike="noStrike" kern="1200" cap="none" spc="0" normalizeH="0" baseline="0" noProof="0" dirty="0" err="1">
                  <a:ln>
                    <a:noFill/>
                  </a:ln>
                  <a:solidFill>
                    <a:srgbClr val="4472C4"/>
                  </a:solidFill>
                  <a:effectLst/>
                  <a:uLnTx/>
                  <a:uFillTx/>
                  <a:latin typeface="Calibri" panose="020F0502020204030204"/>
                  <a:ea typeface="+mn-ea"/>
                  <a:cs typeface="+mn-cs"/>
                </a:rPr>
                <a:t>Barrieren</a:t>
              </a:r>
              <a:endParaRPr kumimoji="0" lang="en-US" sz="1800" b="1" i="0" u="none" strike="noStrike" kern="1200" cap="none" spc="0" normalizeH="0" baseline="0" noProof="0" dirty="0">
                <a:ln>
                  <a:noFill/>
                </a:ln>
                <a:solidFill>
                  <a:srgbClr val="4472C4"/>
                </a:solidFill>
                <a:effectLst/>
                <a:uLnTx/>
                <a:uFillTx/>
                <a:latin typeface="Calibri" panose="020F0502020204030204"/>
                <a:ea typeface="+mn-ea"/>
                <a:cs typeface="+mn-cs"/>
              </a:endParaRPr>
            </a:p>
          </p:txBody>
        </p:sp>
      </p:grpSp>
      <p:sp>
        <p:nvSpPr>
          <p:cNvPr id="41" name="Rectangle 25">
            <a:extLst>
              <a:ext uri="{FF2B5EF4-FFF2-40B4-BE49-F238E27FC236}">
                <a16:creationId xmlns:a16="http://schemas.microsoft.com/office/drawing/2014/main" id="{8E74C09D-8ABE-455B-B74F-4804D68AEDA6}"/>
              </a:ext>
            </a:extLst>
          </p:cNvPr>
          <p:cNvSpPr/>
          <p:nvPr/>
        </p:nvSpPr>
        <p:spPr>
          <a:xfrm>
            <a:off x="974072" y="1207568"/>
            <a:ext cx="743131" cy="276253"/>
          </a:xfrm>
          <a:prstGeom prst="rect">
            <a:avLst/>
          </a:prstGeom>
          <a:solidFill>
            <a:srgbClr val="70AD47"/>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Calibri" panose="020F0502020204030204"/>
                <a:ea typeface="+mn-ea"/>
                <a:cs typeface="+mn-cs"/>
              </a:rPr>
              <a:t>1</a:t>
            </a:r>
          </a:p>
        </p:txBody>
      </p:sp>
    </p:spTree>
    <p:extLst>
      <p:ext uri="{BB962C8B-B14F-4D97-AF65-F5344CB8AC3E}">
        <p14:creationId xmlns:p14="http://schemas.microsoft.com/office/powerpoint/2010/main" val="294530313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de-AT" b="1" dirty="0"/>
              <a:t>Ist es sinnvoll, die Gebäude zu renovieren? Berechnen Sie den Kapitalwert und den internen Zinsfuß des Projekts unter der Annahme, dass die Gemeinde das Projekt sofort mit Bargeld bezahlen kann.</a:t>
            </a:r>
            <a:endParaRPr lang="en-US" dirty="0"/>
          </a:p>
          <a:p>
            <a:r>
              <a:rPr lang="de-AT" b="1" dirty="0"/>
              <a:t>Berechnen Sie den Kapitalwert und den internen Zinsfuß des Projekts unter der Annahme, dass die Gemeinde den 80%-</a:t>
            </a:r>
            <a:r>
              <a:rPr lang="de-AT" b="1" dirty="0" err="1"/>
              <a:t>igen</a:t>
            </a:r>
            <a:r>
              <a:rPr lang="de-AT" b="1" dirty="0"/>
              <a:t> Zuschuss von der EU erhält.</a:t>
            </a:r>
          </a:p>
          <a:p>
            <a:r>
              <a:rPr lang="de-AT" b="1" dirty="0"/>
              <a:t>Berechnen Sie den Kapitalwert und den internen Zinsfuß des Projekts für die Gemeinde und für das ESCO-Unternehmen. Ist es möglich, in beiden Fällen den Kapitalwert und den internen Zinsfuß zu berechnen?</a:t>
            </a:r>
            <a:endParaRPr lang="en-US" dirty="0"/>
          </a:p>
        </p:txBody>
      </p:sp>
      <p:sp>
        <p:nvSpPr>
          <p:cNvPr id="3" name="Slide Number Placeholder 2"/>
          <p:cNvSpPr>
            <a:spLocks noGrp="1"/>
          </p:cNvSpPr>
          <p:nvPr>
            <p:ph type="sldNum" sz="quarter" idx="12"/>
          </p:nvPr>
        </p:nvSpPr>
        <p:spPr/>
        <p:txBody>
          <a:bodyPr/>
          <a:lstStyle/>
          <a:p>
            <a:fld id="{C77C6C3F-668B-4AF5-BFA9-0F657EB068D6}" type="slidenum">
              <a:rPr lang="pl-PL" smtClean="0"/>
              <a:pPr/>
              <a:t>65</a:t>
            </a:fld>
            <a:endParaRPr lang="pl-PL" dirty="0"/>
          </a:p>
        </p:txBody>
      </p:sp>
      <p:sp>
        <p:nvSpPr>
          <p:cNvPr id="4" name="Title 3"/>
          <p:cNvSpPr>
            <a:spLocks noGrp="1"/>
          </p:cNvSpPr>
          <p:nvPr>
            <p:ph type="title"/>
          </p:nvPr>
        </p:nvSpPr>
        <p:spPr/>
        <p:txBody>
          <a:bodyPr/>
          <a:lstStyle/>
          <a:p>
            <a:r>
              <a:rPr lang="en-US" dirty="0" err="1"/>
              <a:t>Gemeinde-Fallstudie</a:t>
            </a:r>
            <a:r>
              <a:rPr lang="en-US" dirty="0"/>
              <a:t>: </a:t>
            </a:r>
            <a:r>
              <a:rPr lang="en-US" dirty="0" err="1"/>
              <a:t>Übungen</a:t>
            </a:r>
            <a:endParaRPr lang="en-US" dirty="0"/>
          </a:p>
        </p:txBody>
      </p:sp>
      <p:sp>
        <p:nvSpPr>
          <p:cNvPr id="5" name="Rectangle 4">
            <a:extLst>
              <a:ext uri="{FF2B5EF4-FFF2-40B4-BE49-F238E27FC236}">
                <a16:creationId xmlns:a16="http://schemas.microsoft.com/office/drawing/2014/main" id="{383E1335-119D-4914-8DF2-438EEAD7D3A2}"/>
              </a:ext>
            </a:extLst>
          </p:cNvPr>
          <p:cNvSpPr/>
          <p:nvPr/>
        </p:nvSpPr>
        <p:spPr>
          <a:xfrm>
            <a:off x="0" y="0"/>
            <a:ext cx="409221" cy="228600"/>
          </a:xfrm>
          <a:prstGeom prst="rect">
            <a:avLst/>
          </a:prstGeom>
          <a:solidFill>
            <a:schemeClr val="accent6"/>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GB" b="1" dirty="0">
                <a:solidFill>
                  <a:prstClr val="white"/>
                </a:solidFill>
                <a:latin typeface="Calibri" panose="020F0502020204030204"/>
              </a:rPr>
              <a:t>8</a:t>
            </a:r>
          </a:p>
        </p:txBody>
      </p:sp>
    </p:spTree>
    <p:extLst>
      <p:ext uri="{BB962C8B-B14F-4D97-AF65-F5344CB8AC3E}">
        <p14:creationId xmlns:p14="http://schemas.microsoft.com/office/powerpoint/2010/main" val="330514635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C77C6C3F-668B-4AF5-BFA9-0F657EB068D6}" type="slidenum">
              <a:rPr lang="pl-PL" smtClean="0"/>
              <a:pPr/>
              <a:t>66</a:t>
            </a:fld>
            <a:endParaRPr lang="pl-PL" dirty="0"/>
          </a:p>
        </p:txBody>
      </p:sp>
      <p:sp>
        <p:nvSpPr>
          <p:cNvPr id="4" name="Title 3"/>
          <p:cNvSpPr>
            <a:spLocks noGrp="1"/>
          </p:cNvSpPr>
          <p:nvPr>
            <p:ph type="title"/>
          </p:nvPr>
        </p:nvSpPr>
        <p:spPr/>
        <p:txBody>
          <a:bodyPr/>
          <a:lstStyle/>
          <a:p>
            <a:r>
              <a:rPr lang="en-US" dirty="0" err="1"/>
              <a:t>Lösung</a:t>
            </a:r>
            <a:r>
              <a:rPr lang="en-US" dirty="0"/>
              <a:t>: </a:t>
            </a:r>
            <a:r>
              <a:rPr lang="en-US" dirty="0" err="1"/>
              <a:t>Übung</a:t>
            </a:r>
            <a:r>
              <a:rPr lang="en-US" dirty="0"/>
              <a:t> 1</a:t>
            </a:r>
          </a:p>
        </p:txBody>
      </p:sp>
      <p:sp>
        <p:nvSpPr>
          <p:cNvPr id="6" name="Rectangle 5">
            <a:extLst>
              <a:ext uri="{FF2B5EF4-FFF2-40B4-BE49-F238E27FC236}">
                <a16:creationId xmlns:a16="http://schemas.microsoft.com/office/drawing/2014/main" id="{383E1335-119D-4914-8DF2-438EEAD7D3A2}"/>
              </a:ext>
            </a:extLst>
          </p:cNvPr>
          <p:cNvSpPr/>
          <p:nvPr/>
        </p:nvSpPr>
        <p:spPr>
          <a:xfrm>
            <a:off x="0" y="0"/>
            <a:ext cx="409221" cy="228600"/>
          </a:xfrm>
          <a:prstGeom prst="rect">
            <a:avLst/>
          </a:prstGeom>
          <a:solidFill>
            <a:schemeClr val="accent6"/>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GB" b="1" dirty="0">
                <a:solidFill>
                  <a:prstClr val="white"/>
                </a:solidFill>
                <a:latin typeface="Calibri" panose="020F0502020204030204"/>
              </a:rPr>
              <a:t>8</a:t>
            </a:r>
          </a:p>
        </p:txBody>
      </p:sp>
      <p:graphicFrame>
        <p:nvGraphicFramePr>
          <p:cNvPr id="7" name="Content Placeholder 6"/>
          <p:cNvGraphicFramePr>
            <a:graphicFrameLocks noGrp="1"/>
          </p:cNvGraphicFramePr>
          <p:nvPr>
            <p:ph idx="1"/>
            <p:extLst>
              <p:ext uri="{D42A27DB-BD31-4B8C-83A1-F6EECF244321}">
                <p14:modId xmlns:p14="http://schemas.microsoft.com/office/powerpoint/2010/main" val="4067365149"/>
              </p:ext>
            </p:extLst>
          </p:nvPr>
        </p:nvGraphicFramePr>
        <p:xfrm>
          <a:off x="1627948" y="1511510"/>
          <a:ext cx="8361439" cy="3517691"/>
        </p:xfrm>
        <a:graphic>
          <a:graphicData uri="http://schemas.openxmlformats.org/drawingml/2006/table">
            <a:tbl>
              <a:tblPr firstRow="1" firstCol="1" bandRow="1"/>
              <a:tblGrid>
                <a:gridCol w="3041124">
                  <a:extLst>
                    <a:ext uri="{9D8B030D-6E8A-4147-A177-3AD203B41FA5}">
                      <a16:colId xmlns:a16="http://schemas.microsoft.com/office/drawing/2014/main" val="3709560510"/>
                    </a:ext>
                  </a:extLst>
                </a:gridCol>
                <a:gridCol w="1064063">
                  <a:extLst>
                    <a:ext uri="{9D8B030D-6E8A-4147-A177-3AD203B41FA5}">
                      <a16:colId xmlns:a16="http://schemas.microsoft.com/office/drawing/2014/main" val="227116111"/>
                    </a:ext>
                  </a:extLst>
                </a:gridCol>
                <a:gridCol w="1064063">
                  <a:extLst>
                    <a:ext uri="{9D8B030D-6E8A-4147-A177-3AD203B41FA5}">
                      <a16:colId xmlns:a16="http://schemas.microsoft.com/office/drawing/2014/main" val="3481769165"/>
                    </a:ext>
                  </a:extLst>
                </a:gridCol>
                <a:gridCol w="1064063">
                  <a:extLst>
                    <a:ext uri="{9D8B030D-6E8A-4147-A177-3AD203B41FA5}">
                      <a16:colId xmlns:a16="http://schemas.microsoft.com/office/drawing/2014/main" val="1878909757"/>
                    </a:ext>
                  </a:extLst>
                </a:gridCol>
                <a:gridCol w="1064063">
                  <a:extLst>
                    <a:ext uri="{9D8B030D-6E8A-4147-A177-3AD203B41FA5}">
                      <a16:colId xmlns:a16="http://schemas.microsoft.com/office/drawing/2014/main" val="2266914904"/>
                    </a:ext>
                  </a:extLst>
                </a:gridCol>
                <a:gridCol w="1064063">
                  <a:extLst>
                    <a:ext uri="{9D8B030D-6E8A-4147-A177-3AD203B41FA5}">
                      <a16:colId xmlns:a16="http://schemas.microsoft.com/office/drawing/2014/main" val="3962833858"/>
                    </a:ext>
                  </a:extLst>
                </a:gridCol>
              </a:tblGrid>
              <a:tr h="580419">
                <a:tc>
                  <a:txBody>
                    <a:bodyPr/>
                    <a:lstStyle/>
                    <a:p>
                      <a:pPr>
                        <a:lnSpc>
                          <a:spcPct val="107000"/>
                        </a:lnSpc>
                        <a:spcAft>
                          <a:spcPts val="0"/>
                        </a:spcAft>
                      </a:pPr>
                      <a:r>
                        <a:rPr lang="en-US" sz="1100" b="1">
                          <a:solidFill>
                            <a:srgbClr val="000000"/>
                          </a:solidFill>
                          <a:effectLst/>
                          <a:latin typeface="Cambria" panose="02040503050406030204" pitchFamily="18" charset="0"/>
                          <a:ea typeface="Times New Roman" panose="02020603050405020304" pitchFamily="18" charset="0"/>
                          <a:cs typeface="Calibri" panose="020F0502020204030204" pitchFamily="34" charset="0"/>
                        </a:rPr>
                        <a:t>(in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9050" cap="flat" cmpd="sng" algn="ctr">
                      <a:solidFill>
                        <a:srgbClr val="666666"/>
                      </a:solidFill>
                      <a:prstDash val="solid"/>
                      <a:round/>
                      <a:headEnd type="none" w="med" len="med"/>
                      <a:tailEnd type="none" w="med" len="med"/>
                    </a:lnB>
                    <a:solidFill>
                      <a:srgbClr val="FFFFFF"/>
                    </a:solidFill>
                  </a:tcPr>
                </a:tc>
                <a:tc>
                  <a:txBody>
                    <a:bodyPr/>
                    <a:lstStyle/>
                    <a:p>
                      <a:pPr algn="ctr">
                        <a:lnSpc>
                          <a:spcPct val="107000"/>
                        </a:lnSpc>
                        <a:spcAft>
                          <a:spcPts val="0"/>
                        </a:spcAft>
                      </a:pPr>
                      <a:r>
                        <a:rPr lang="en-US" sz="1100" b="1">
                          <a:solidFill>
                            <a:srgbClr val="000000"/>
                          </a:solidFill>
                          <a:effectLst/>
                          <a:latin typeface="Cambria" panose="02040503050406030204" pitchFamily="18" charset="0"/>
                          <a:ea typeface="Times New Roman" panose="02020603050405020304" pitchFamily="18" charset="0"/>
                          <a:cs typeface="Calibri" panose="020F0502020204030204" pitchFamily="34" charset="0"/>
                        </a:rPr>
                        <a:t>2018</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9050" cap="flat" cmpd="sng" algn="ctr">
                      <a:solidFill>
                        <a:srgbClr val="666666"/>
                      </a:solidFill>
                      <a:prstDash val="solid"/>
                      <a:round/>
                      <a:headEnd type="none" w="med" len="med"/>
                      <a:tailEnd type="none" w="med" len="med"/>
                    </a:lnB>
                    <a:solidFill>
                      <a:srgbClr val="FFFFFF"/>
                    </a:solidFill>
                  </a:tcPr>
                </a:tc>
                <a:tc>
                  <a:txBody>
                    <a:bodyPr/>
                    <a:lstStyle/>
                    <a:p>
                      <a:pPr algn="ctr">
                        <a:lnSpc>
                          <a:spcPct val="107000"/>
                        </a:lnSpc>
                        <a:spcAft>
                          <a:spcPts val="0"/>
                        </a:spcAft>
                      </a:pPr>
                      <a:r>
                        <a:rPr lang="en-US" sz="1100" b="1">
                          <a:solidFill>
                            <a:srgbClr val="000000"/>
                          </a:solidFill>
                          <a:effectLst/>
                          <a:latin typeface="Cambria" panose="02040503050406030204" pitchFamily="18" charset="0"/>
                          <a:ea typeface="Times New Roman" panose="02020603050405020304" pitchFamily="18" charset="0"/>
                          <a:cs typeface="Calibri" panose="020F0502020204030204" pitchFamily="34" charset="0"/>
                        </a:rPr>
                        <a:t>2019</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9050" cap="flat" cmpd="sng" algn="ctr">
                      <a:solidFill>
                        <a:srgbClr val="666666"/>
                      </a:solidFill>
                      <a:prstDash val="solid"/>
                      <a:round/>
                      <a:headEnd type="none" w="med" len="med"/>
                      <a:tailEnd type="none" w="med" len="med"/>
                    </a:lnB>
                    <a:solidFill>
                      <a:srgbClr val="FFFFFF"/>
                    </a:solidFill>
                  </a:tcPr>
                </a:tc>
                <a:tc>
                  <a:txBody>
                    <a:bodyPr/>
                    <a:lstStyle/>
                    <a:p>
                      <a:pPr algn="ctr">
                        <a:lnSpc>
                          <a:spcPct val="107000"/>
                        </a:lnSpc>
                        <a:spcAft>
                          <a:spcPts val="0"/>
                        </a:spcAft>
                      </a:pPr>
                      <a:r>
                        <a:rPr lang="en-US" sz="1100" b="1">
                          <a:solidFill>
                            <a:srgbClr val="000000"/>
                          </a:solidFill>
                          <a:effectLst/>
                          <a:latin typeface="Cambria" panose="02040503050406030204" pitchFamily="18" charset="0"/>
                          <a:ea typeface="Times New Roman" panose="02020603050405020304" pitchFamily="18" charset="0"/>
                          <a:cs typeface="Calibri" panose="020F0502020204030204" pitchFamily="34" charset="0"/>
                        </a:rPr>
                        <a:t>2020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9050" cap="flat" cmpd="sng" algn="ctr">
                      <a:solidFill>
                        <a:srgbClr val="666666"/>
                      </a:solidFill>
                      <a:prstDash val="solid"/>
                      <a:round/>
                      <a:headEnd type="none" w="med" len="med"/>
                      <a:tailEnd type="none" w="med" len="med"/>
                    </a:lnB>
                    <a:solidFill>
                      <a:srgbClr val="FFFFFF"/>
                    </a:solidFill>
                  </a:tcPr>
                </a:tc>
                <a:tc>
                  <a:txBody>
                    <a:bodyPr/>
                    <a:lstStyle/>
                    <a:p>
                      <a:pPr algn="ctr">
                        <a:lnSpc>
                          <a:spcPct val="107000"/>
                        </a:lnSpc>
                        <a:spcAft>
                          <a:spcPts val="0"/>
                        </a:spcAft>
                      </a:pPr>
                      <a:r>
                        <a:rPr lang="en-US" sz="1100" b="1">
                          <a:solidFill>
                            <a:srgbClr val="000000"/>
                          </a:solidFill>
                          <a:effectLst/>
                          <a:latin typeface="Cambria" panose="02040503050406030204" pitchFamily="18" charset="0"/>
                          <a:ea typeface="Times New Roman" panose="02020603050405020304" pitchFamily="18" charset="0"/>
                          <a:cs typeface="Calibri" panose="020F0502020204030204" pitchFamily="34" charset="0"/>
                        </a:rPr>
                        <a:t>2021-2032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9050" cap="flat" cmpd="sng" algn="ctr">
                      <a:solidFill>
                        <a:srgbClr val="666666"/>
                      </a:solidFill>
                      <a:prstDash val="solid"/>
                      <a:round/>
                      <a:headEnd type="none" w="med" len="med"/>
                      <a:tailEnd type="none" w="med" len="med"/>
                    </a:lnB>
                    <a:solidFill>
                      <a:srgbClr val="FFFFFF"/>
                    </a:solidFill>
                  </a:tcPr>
                </a:tc>
                <a:tc>
                  <a:txBody>
                    <a:bodyPr/>
                    <a:lstStyle/>
                    <a:p>
                      <a:pPr algn="ctr">
                        <a:lnSpc>
                          <a:spcPct val="107000"/>
                        </a:lnSpc>
                        <a:spcAft>
                          <a:spcPts val="0"/>
                        </a:spcAft>
                      </a:pPr>
                      <a:r>
                        <a:rPr lang="en-US" sz="1100" b="1">
                          <a:solidFill>
                            <a:srgbClr val="000000"/>
                          </a:solidFill>
                          <a:effectLst/>
                          <a:latin typeface="Cambria" panose="02040503050406030204" pitchFamily="18" charset="0"/>
                          <a:ea typeface="Times New Roman" panose="02020603050405020304" pitchFamily="18" charset="0"/>
                          <a:cs typeface="Calibri" panose="020F0502020204030204" pitchFamily="34" charset="0"/>
                        </a:rPr>
                        <a:t>2033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9050" cap="flat" cmpd="sng" algn="ctr">
                      <a:solidFill>
                        <a:srgbClr val="666666"/>
                      </a:solidFill>
                      <a:prstDash val="solid"/>
                      <a:round/>
                      <a:headEnd type="none" w="med" len="med"/>
                      <a:tailEnd type="none" w="med" len="med"/>
                    </a:lnB>
                    <a:solidFill>
                      <a:srgbClr val="FFFFFF"/>
                    </a:solidFill>
                  </a:tcPr>
                </a:tc>
                <a:extLst>
                  <a:ext uri="{0D108BD9-81ED-4DB2-BD59-A6C34878D82A}">
                    <a16:rowId xmlns:a16="http://schemas.microsoft.com/office/drawing/2014/main" val="1962625025"/>
                  </a:ext>
                </a:extLst>
              </a:tr>
              <a:tr h="580419">
                <a:tc>
                  <a:txBody>
                    <a:bodyPr/>
                    <a:lstStyle/>
                    <a:p>
                      <a:pPr>
                        <a:lnSpc>
                          <a:spcPct val="107000"/>
                        </a:lnSpc>
                        <a:spcAft>
                          <a:spcPts val="0"/>
                        </a:spcAft>
                      </a:pPr>
                      <a:r>
                        <a:rPr lang="en-US" sz="1100" b="1">
                          <a:solidFill>
                            <a:srgbClr val="000000"/>
                          </a:solidFill>
                          <a:effectLst/>
                          <a:latin typeface="Cambria" panose="02040503050406030204" pitchFamily="18" charset="0"/>
                          <a:ea typeface="Times New Roman" panose="02020603050405020304" pitchFamily="18" charset="0"/>
                          <a:cs typeface="Calibri" panose="020F0502020204030204" pitchFamily="34" charset="0"/>
                        </a:rPr>
                        <a:t>Outflow</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w="12700" cap="flat" cmpd="sng" algn="ctr">
                      <a:solidFill>
                        <a:srgbClr val="666666"/>
                      </a:solidFill>
                      <a:prstDash val="solid"/>
                      <a:round/>
                      <a:headEnd type="none" w="med" len="med"/>
                      <a:tailEnd type="none" w="med" len="med"/>
                    </a:lnR>
                    <a:lnT w="1905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solidFill>
                      <a:srgbClr val="CCCCCC"/>
                    </a:solidFill>
                  </a:tcPr>
                </a:tc>
                <a:tc>
                  <a:txBody>
                    <a:bodyPr/>
                    <a:lstStyle/>
                    <a:p>
                      <a:pPr algn="ctr">
                        <a:lnSpc>
                          <a:spcPct val="107000"/>
                        </a:lnSpc>
                        <a:spcAft>
                          <a:spcPts val="0"/>
                        </a:spcAft>
                      </a:pPr>
                      <a:r>
                        <a:rPr lang="en-US" sz="1100">
                          <a:solidFill>
                            <a:srgbClr val="000000"/>
                          </a:solidFill>
                          <a:effectLst/>
                          <a:latin typeface="Cambria" panose="02040503050406030204" pitchFamily="18" charset="0"/>
                          <a:ea typeface="Times New Roman" panose="02020603050405020304" pitchFamily="18" charset="0"/>
                          <a:cs typeface="Calibri" panose="020F0502020204030204" pitchFamily="34" charset="0"/>
                        </a:rPr>
                        <a:t>-6,785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666666"/>
                      </a:solidFill>
                      <a:prstDash val="solid"/>
                      <a:round/>
                      <a:headEnd type="none" w="med" len="med"/>
                      <a:tailEnd type="none" w="med" len="med"/>
                    </a:lnL>
                    <a:lnR w="12700" cap="flat" cmpd="sng" algn="ctr">
                      <a:solidFill>
                        <a:srgbClr val="666666"/>
                      </a:solidFill>
                      <a:prstDash val="solid"/>
                      <a:round/>
                      <a:headEnd type="none" w="med" len="med"/>
                      <a:tailEnd type="none" w="med" len="med"/>
                    </a:lnR>
                    <a:lnT w="1905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solidFill>
                      <a:srgbClr val="CCCCCC"/>
                    </a:solidFill>
                  </a:tcPr>
                </a:tc>
                <a:tc>
                  <a:txBody>
                    <a:bodyPr/>
                    <a:lstStyle/>
                    <a:p>
                      <a:pPr algn="ctr">
                        <a:lnSpc>
                          <a:spcPct val="107000"/>
                        </a:lnSpc>
                        <a:spcAft>
                          <a:spcPts val="0"/>
                        </a:spcAft>
                      </a:pPr>
                      <a:r>
                        <a:rPr lang="en-US" sz="1100">
                          <a:solidFill>
                            <a:srgbClr val="000000"/>
                          </a:solidFill>
                          <a:effectLst/>
                          <a:latin typeface="Cambria" panose="02040503050406030204" pitchFamily="18" charset="0"/>
                          <a:ea typeface="Times New Roman" panose="02020603050405020304" pitchFamily="18" charset="0"/>
                          <a:cs typeface="Calibri" panose="020F0502020204030204" pitchFamily="34" charset="0"/>
                        </a:rPr>
                        <a:t>-556,136</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666666"/>
                      </a:solidFill>
                      <a:prstDash val="solid"/>
                      <a:round/>
                      <a:headEnd type="none" w="med" len="med"/>
                      <a:tailEnd type="none" w="med" len="med"/>
                    </a:lnL>
                    <a:lnR w="12700" cap="flat" cmpd="sng" algn="ctr">
                      <a:solidFill>
                        <a:srgbClr val="666666"/>
                      </a:solidFill>
                      <a:prstDash val="solid"/>
                      <a:round/>
                      <a:headEnd type="none" w="med" len="med"/>
                      <a:tailEnd type="none" w="med" len="med"/>
                    </a:lnR>
                    <a:lnT w="1905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solidFill>
                      <a:srgbClr val="CCCCCC"/>
                    </a:solidFill>
                  </a:tcPr>
                </a:tc>
                <a:tc>
                  <a:txBody>
                    <a:bodyPr/>
                    <a:lstStyle/>
                    <a:p>
                      <a:pPr algn="ctr">
                        <a:lnSpc>
                          <a:spcPct val="107000"/>
                        </a:lnSpc>
                        <a:spcAft>
                          <a:spcPts val="0"/>
                        </a:spcAft>
                      </a:pPr>
                      <a:r>
                        <a:rPr lang="en-US" sz="1100">
                          <a:solidFill>
                            <a:srgbClr val="000000"/>
                          </a:solidFill>
                          <a:effectLst/>
                          <a:latin typeface="Cambria" panose="02040503050406030204" pitchFamily="18" charset="0"/>
                          <a:ea typeface="Times New Roman" panose="02020603050405020304" pitchFamily="18" charset="0"/>
                          <a:cs typeface="Calibri" panose="020F0502020204030204" pitchFamily="34" charset="0"/>
                        </a:rPr>
                        <a:t>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666666"/>
                      </a:solidFill>
                      <a:prstDash val="solid"/>
                      <a:round/>
                      <a:headEnd type="none" w="med" len="med"/>
                      <a:tailEnd type="none" w="med" len="med"/>
                    </a:lnL>
                    <a:lnR w="12700" cap="flat" cmpd="sng" algn="ctr">
                      <a:solidFill>
                        <a:srgbClr val="666666"/>
                      </a:solidFill>
                      <a:prstDash val="solid"/>
                      <a:round/>
                      <a:headEnd type="none" w="med" len="med"/>
                      <a:tailEnd type="none" w="med" len="med"/>
                    </a:lnR>
                    <a:lnT w="1905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solidFill>
                      <a:srgbClr val="CCCCCC"/>
                    </a:solidFill>
                  </a:tcPr>
                </a:tc>
                <a:tc>
                  <a:txBody>
                    <a:bodyPr/>
                    <a:lstStyle/>
                    <a:p>
                      <a:pPr algn="ctr">
                        <a:lnSpc>
                          <a:spcPct val="107000"/>
                        </a:lnSpc>
                        <a:spcAft>
                          <a:spcPts val="0"/>
                        </a:spcAft>
                      </a:pPr>
                      <a:r>
                        <a:rPr lang="en-US" sz="1100">
                          <a:solidFill>
                            <a:srgbClr val="000000"/>
                          </a:solidFill>
                          <a:effectLst/>
                          <a:latin typeface="Cambria" panose="02040503050406030204" pitchFamily="18" charset="0"/>
                          <a:ea typeface="Times New Roman" panose="02020603050405020304" pitchFamily="18" charset="0"/>
                          <a:cs typeface="Calibri" panose="020F0502020204030204" pitchFamily="34" charset="0"/>
                        </a:rPr>
                        <a:t>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666666"/>
                      </a:solidFill>
                      <a:prstDash val="solid"/>
                      <a:round/>
                      <a:headEnd type="none" w="med" len="med"/>
                      <a:tailEnd type="none" w="med" len="med"/>
                    </a:lnL>
                    <a:lnR w="12700" cap="flat" cmpd="sng" algn="ctr">
                      <a:solidFill>
                        <a:srgbClr val="666666"/>
                      </a:solidFill>
                      <a:prstDash val="solid"/>
                      <a:round/>
                      <a:headEnd type="none" w="med" len="med"/>
                      <a:tailEnd type="none" w="med" len="med"/>
                    </a:lnR>
                    <a:lnT w="1905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solidFill>
                      <a:srgbClr val="CCCCCC"/>
                    </a:solidFill>
                  </a:tcPr>
                </a:tc>
                <a:tc>
                  <a:txBody>
                    <a:bodyPr/>
                    <a:lstStyle/>
                    <a:p>
                      <a:pPr algn="ctr">
                        <a:lnSpc>
                          <a:spcPct val="107000"/>
                        </a:lnSpc>
                        <a:spcAft>
                          <a:spcPts val="0"/>
                        </a:spcAft>
                      </a:pPr>
                      <a:r>
                        <a:rPr lang="en-US" sz="1100">
                          <a:solidFill>
                            <a:srgbClr val="000000"/>
                          </a:solidFill>
                          <a:effectLst/>
                          <a:latin typeface="Cambria" panose="02040503050406030204" pitchFamily="18" charset="0"/>
                          <a:ea typeface="Times New Roman" panose="02020603050405020304" pitchFamily="18" charset="0"/>
                          <a:cs typeface="Calibri" panose="020F0502020204030204" pitchFamily="34" charset="0"/>
                        </a:rPr>
                        <a:t>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666666"/>
                      </a:solidFill>
                      <a:prstDash val="solid"/>
                      <a:round/>
                      <a:headEnd type="none" w="med" len="med"/>
                      <a:tailEnd type="none" w="med" len="med"/>
                    </a:lnL>
                    <a:lnR>
                      <a:noFill/>
                    </a:lnR>
                    <a:lnT w="1905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solidFill>
                      <a:srgbClr val="CCCCCC"/>
                    </a:solidFill>
                  </a:tcPr>
                </a:tc>
                <a:extLst>
                  <a:ext uri="{0D108BD9-81ED-4DB2-BD59-A6C34878D82A}">
                    <a16:rowId xmlns:a16="http://schemas.microsoft.com/office/drawing/2014/main" val="1116887254"/>
                  </a:ext>
                </a:extLst>
              </a:tr>
              <a:tr h="580419">
                <a:tc>
                  <a:txBody>
                    <a:bodyPr/>
                    <a:lstStyle/>
                    <a:p>
                      <a:pPr>
                        <a:lnSpc>
                          <a:spcPct val="107000"/>
                        </a:lnSpc>
                        <a:spcAft>
                          <a:spcPts val="0"/>
                        </a:spcAft>
                      </a:pPr>
                      <a:r>
                        <a:rPr lang="en-US" sz="1100" b="1">
                          <a:solidFill>
                            <a:srgbClr val="000000"/>
                          </a:solidFill>
                          <a:effectLst/>
                          <a:latin typeface="Cambria" panose="02040503050406030204" pitchFamily="18" charset="0"/>
                          <a:ea typeface="Times New Roman" panose="02020603050405020304" pitchFamily="18" charset="0"/>
                          <a:cs typeface="Calibri" panose="020F0502020204030204" pitchFamily="34" charset="0"/>
                        </a:rPr>
                        <a:t>Inflow (savings on power</a:t>
                      </a:r>
                      <a:r>
                        <a:rPr lang="en-US" sz="1100">
                          <a:solidFill>
                            <a:srgbClr val="000000"/>
                          </a:solidFill>
                          <a:effectLst/>
                          <a:latin typeface="Cambria" panose="02040503050406030204" pitchFamily="18" charset="0"/>
                          <a:ea typeface="Times New Roman" panose="02020603050405020304" pitchFamily="18" charset="0"/>
                          <a:cs typeface="Calibri" panose="020F0502020204030204" pitchFamily="34" charset="0"/>
                        </a:rPr>
                        <a:t> </a:t>
                      </a:r>
                      <a:r>
                        <a:rPr lang="en-US" sz="1100" b="1">
                          <a:solidFill>
                            <a:srgbClr val="000000"/>
                          </a:solidFill>
                          <a:effectLst/>
                          <a:latin typeface="Cambria" panose="02040503050406030204" pitchFamily="18" charset="0"/>
                          <a:ea typeface="Times New Roman" panose="02020603050405020304" pitchFamily="18" charset="0"/>
                          <a:cs typeface="Calibri" panose="020F0502020204030204" pitchFamily="34" charset="0"/>
                        </a:rPr>
                        <a:t>&amp;</a:t>
                      </a:r>
                      <a:r>
                        <a:rPr lang="en-US" sz="1100">
                          <a:solidFill>
                            <a:srgbClr val="000000"/>
                          </a:solidFill>
                          <a:effectLst/>
                          <a:latin typeface="Cambria" panose="02040503050406030204" pitchFamily="18" charset="0"/>
                          <a:ea typeface="Times New Roman" panose="02020603050405020304" pitchFamily="18" charset="0"/>
                          <a:cs typeface="Calibri" panose="020F0502020204030204" pitchFamily="34" charset="0"/>
                        </a:rPr>
                        <a:t> </a:t>
                      </a:r>
                      <a:r>
                        <a:rPr lang="en-US" sz="1100" b="1">
                          <a:solidFill>
                            <a:srgbClr val="000000"/>
                          </a:solidFill>
                          <a:effectLst/>
                          <a:latin typeface="Cambria" panose="02040503050406030204" pitchFamily="18" charset="0"/>
                          <a:ea typeface="Times New Roman" panose="02020603050405020304" pitchFamily="18" charset="0"/>
                          <a:cs typeface="Calibri" panose="020F0502020204030204" pitchFamily="34" charset="0"/>
                        </a:rPr>
                        <a:t>heat)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w="12700" cap="flat" cmpd="sng" algn="ctr">
                      <a:solidFill>
                        <a:srgbClr val="666666"/>
                      </a:solidFill>
                      <a:prstDash val="solid"/>
                      <a:round/>
                      <a:headEnd type="none" w="med" len="med"/>
                      <a:tailEnd type="none" w="med" len="med"/>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tcPr>
                </a:tc>
                <a:tc>
                  <a:txBody>
                    <a:bodyPr/>
                    <a:lstStyle/>
                    <a:p>
                      <a:pPr algn="ctr">
                        <a:lnSpc>
                          <a:spcPct val="107000"/>
                        </a:lnSpc>
                        <a:spcAft>
                          <a:spcPts val="0"/>
                        </a:spcAft>
                      </a:pPr>
                      <a:r>
                        <a:rPr lang="en-US" sz="1100">
                          <a:solidFill>
                            <a:srgbClr val="000000"/>
                          </a:solidFill>
                          <a:effectLst/>
                          <a:latin typeface="Cambria" panose="02040503050406030204" pitchFamily="18" charset="0"/>
                          <a:ea typeface="Times New Roman" panose="02020603050405020304" pitchFamily="18" charset="0"/>
                          <a:cs typeface="Calibri" panose="020F0502020204030204" pitchFamily="34" charset="0"/>
                        </a:rPr>
                        <a:t>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666666"/>
                      </a:solidFill>
                      <a:prstDash val="solid"/>
                      <a:round/>
                      <a:headEnd type="none" w="med" len="med"/>
                      <a:tailEnd type="none" w="med" len="med"/>
                    </a:lnL>
                    <a:lnR w="12700" cap="flat" cmpd="sng" algn="ctr">
                      <a:solidFill>
                        <a:srgbClr val="666666"/>
                      </a:solidFill>
                      <a:prstDash val="solid"/>
                      <a:round/>
                      <a:headEnd type="none" w="med" len="med"/>
                      <a:tailEnd type="none" w="med" len="med"/>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tcPr>
                </a:tc>
                <a:tc>
                  <a:txBody>
                    <a:bodyPr/>
                    <a:lstStyle/>
                    <a:p>
                      <a:pPr algn="ctr">
                        <a:lnSpc>
                          <a:spcPct val="107000"/>
                        </a:lnSpc>
                        <a:spcAft>
                          <a:spcPts val="0"/>
                        </a:spcAft>
                      </a:pPr>
                      <a:r>
                        <a:rPr lang="en-US" sz="1100">
                          <a:solidFill>
                            <a:srgbClr val="000000"/>
                          </a:solidFill>
                          <a:effectLst/>
                          <a:latin typeface="Cambria" panose="02040503050406030204" pitchFamily="18" charset="0"/>
                          <a:ea typeface="Times New Roman" panose="02020603050405020304" pitchFamily="18" charset="0"/>
                          <a:cs typeface="Calibri" panose="020F0502020204030204" pitchFamily="34" charset="0"/>
                        </a:rPr>
                        <a:t>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666666"/>
                      </a:solidFill>
                      <a:prstDash val="solid"/>
                      <a:round/>
                      <a:headEnd type="none" w="med" len="med"/>
                      <a:tailEnd type="none" w="med" len="med"/>
                    </a:lnL>
                    <a:lnR w="12700" cap="flat" cmpd="sng" algn="ctr">
                      <a:solidFill>
                        <a:srgbClr val="666666"/>
                      </a:solidFill>
                      <a:prstDash val="solid"/>
                      <a:round/>
                      <a:headEnd type="none" w="med" len="med"/>
                      <a:tailEnd type="none" w="med" len="med"/>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tcPr>
                </a:tc>
                <a:tc>
                  <a:txBody>
                    <a:bodyPr/>
                    <a:lstStyle/>
                    <a:p>
                      <a:pPr algn="ctr">
                        <a:lnSpc>
                          <a:spcPct val="107000"/>
                        </a:lnSpc>
                        <a:spcAft>
                          <a:spcPts val="0"/>
                        </a:spcAft>
                      </a:pPr>
                      <a:r>
                        <a:rPr lang="en-US" sz="1100">
                          <a:solidFill>
                            <a:srgbClr val="000000"/>
                          </a:solidFill>
                          <a:effectLst/>
                          <a:latin typeface="Cambria" panose="02040503050406030204" pitchFamily="18" charset="0"/>
                          <a:ea typeface="Times New Roman" panose="02020603050405020304" pitchFamily="18" charset="0"/>
                          <a:cs typeface="Calibri" panose="020F0502020204030204" pitchFamily="34" charset="0"/>
                        </a:rPr>
                        <a:t>25,999</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666666"/>
                      </a:solidFill>
                      <a:prstDash val="solid"/>
                      <a:round/>
                      <a:headEnd type="none" w="med" len="med"/>
                      <a:tailEnd type="none" w="med" len="med"/>
                    </a:lnL>
                    <a:lnR w="12700" cap="flat" cmpd="sng" algn="ctr">
                      <a:solidFill>
                        <a:srgbClr val="666666"/>
                      </a:solidFill>
                      <a:prstDash val="solid"/>
                      <a:round/>
                      <a:headEnd type="none" w="med" len="med"/>
                      <a:tailEnd type="none" w="med" len="med"/>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tcPr>
                </a:tc>
                <a:tc>
                  <a:txBody>
                    <a:bodyPr/>
                    <a:lstStyle/>
                    <a:p>
                      <a:pPr algn="ctr">
                        <a:lnSpc>
                          <a:spcPct val="107000"/>
                        </a:lnSpc>
                        <a:spcAft>
                          <a:spcPts val="0"/>
                        </a:spcAft>
                      </a:pPr>
                      <a:r>
                        <a:rPr lang="en-US" sz="1100">
                          <a:solidFill>
                            <a:srgbClr val="000000"/>
                          </a:solidFill>
                          <a:effectLst/>
                          <a:latin typeface="Cambria" panose="02040503050406030204" pitchFamily="18" charset="0"/>
                          <a:ea typeface="Times New Roman" panose="02020603050405020304" pitchFamily="18" charset="0"/>
                          <a:cs typeface="Calibri" panose="020F0502020204030204" pitchFamily="34" charset="0"/>
                        </a:rPr>
                        <a:t>25,999</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666666"/>
                      </a:solidFill>
                      <a:prstDash val="solid"/>
                      <a:round/>
                      <a:headEnd type="none" w="med" len="med"/>
                      <a:tailEnd type="none" w="med" len="med"/>
                    </a:lnL>
                    <a:lnR w="12700" cap="flat" cmpd="sng" algn="ctr">
                      <a:solidFill>
                        <a:srgbClr val="666666"/>
                      </a:solidFill>
                      <a:prstDash val="solid"/>
                      <a:round/>
                      <a:headEnd type="none" w="med" len="med"/>
                      <a:tailEnd type="none" w="med" len="med"/>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tcPr>
                </a:tc>
                <a:tc>
                  <a:txBody>
                    <a:bodyPr/>
                    <a:lstStyle/>
                    <a:p>
                      <a:pPr algn="ctr">
                        <a:lnSpc>
                          <a:spcPct val="107000"/>
                        </a:lnSpc>
                        <a:spcAft>
                          <a:spcPts val="0"/>
                        </a:spcAft>
                      </a:pPr>
                      <a:r>
                        <a:rPr lang="en-US" sz="1100">
                          <a:solidFill>
                            <a:srgbClr val="000000"/>
                          </a:solidFill>
                          <a:effectLst/>
                          <a:latin typeface="Cambria" panose="02040503050406030204" pitchFamily="18" charset="0"/>
                          <a:ea typeface="Times New Roman" panose="02020603050405020304" pitchFamily="18" charset="0"/>
                          <a:cs typeface="Calibri" panose="020F0502020204030204" pitchFamily="34" charset="0"/>
                        </a:rPr>
                        <a:t>25,999</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666666"/>
                      </a:solidFill>
                      <a:prstDash val="solid"/>
                      <a:round/>
                      <a:headEnd type="none" w="med" len="med"/>
                      <a:tailEnd type="none" w="med" len="med"/>
                    </a:lnL>
                    <a:lnR>
                      <a:noFill/>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tcPr>
                </a:tc>
                <a:extLst>
                  <a:ext uri="{0D108BD9-81ED-4DB2-BD59-A6C34878D82A}">
                    <a16:rowId xmlns:a16="http://schemas.microsoft.com/office/drawing/2014/main" val="1323338239"/>
                  </a:ext>
                </a:extLst>
              </a:tr>
              <a:tr h="580419">
                <a:tc>
                  <a:txBody>
                    <a:bodyPr/>
                    <a:lstStyle/>
                    <a:p>
                      <a:pPr>
                        <a:lnSpc>
                          <a:spcPct val="107000"/>
                        </a:lnSpc>
                        <a:spcAft>
                          <a:spcPts val="0"/>
                        </a:spcAft>
                      </a:pPr>
                      <a:r>
                        <a:rPr lang="en-US" sz="1100" b="1">
                          <a:solidFill>
                            <a:srgbClr val="000000"/>
                          </a:solidFill>
                          <a:effectLst/>
                          <a:latin typeface="Cambria" panose="02040503050406030204" pitchFamily="18" charset="0"/>
                          <a:ea typeface="Times New Roman" panose="02020603050405020304" pitchFamily="18" charset="0"/>
                          <a:cs typeface="Calibri" panose="020F0502020204030204" pitchFamily="34" charset="0"/>
                        </a:rPr>
                        <a:t>Residual value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w="12700" cap="flat" cmpd="sng" algn="ctr">
                      <a:solidFill>
                        <a:srgbClr val="666666"/>
                      </a:solidFill>
                      <a:prstDash val="solid"/>
                      <a:round/>
                      <a:headEnd type="none" w="med" len="med"/>
                      <a:tailEnd type="none" w="med" len="med"/>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solidFill>
                      <a:srgbClr val="CCCCCC"/>
                    </a:solidFill>
                  </a:tcPr>
                </a:tc>
                <a:tc>
                  <a:txBody>
                    <a:bodyPr/>
                    <a:lstStyle/>
                    <a:p>
                      <a:pPr algn="ctr">
                        <a:lnSpc>
                          <a:spcPct val="107000"/>
                        </a:lnSpc>
                        <a:spcAft>
                          <a:spcPts val="0"/>
                        </a:spcAft>
                      </a:pPr>
                      <a:r>
                        <a:rPr lang="en-US" sz="1100">
                          <a:solidFill>
                            <a:srgbClr val="000000"/>
                          </a:solidFill>
                          <a:effectLst/>
                          <a:latin typeface="Cambria" panose="02040503050406030204" pitchFamily="18" charset="0"/>
                          <a:ea typeface="Times New Roman" panose="02020603050405020304" pitchFamily="18" charset="0"/>
                          <a:cs typeface="Calibri" panose="020F0502020204030204" pitchFamily="34" charset="0"/>
                        </a:rPr>
                        <a:t>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666666"/>
                      </a:solidFill>
                      <a:prstDash val="solid"/>
                      <a:round/>
                      <a:headEnd type="none" w="med" len="med"/>
                      <a:tailEnd type="none" w="med" len="med"/>
                    </a:lnL>
                    <a:lnR w="12700" cap="flat" cmpd="sng" algn="ctr">
                      <a:solidFill>
                        <a:srgbClr val="666666"/>
                      </a:solidFill>
                      <a:prstDash val="solid"/>
                      <a:round/>
                      <a:headEnd type="none" w="med" len="med"/>
                      <a:tailEnd type="none" w="med" len="med"/>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solidFill>
                      <a:srgbClr val="CCCCCC"/>
                    </a:solidFill>
                  </a:tcPr>
                </a:tc>
                <a:tc>
                  <a:txBody>
                    <a:bodyPr/>
                    <a:lstStyle/>
                    <a:p>
                      <a:pPr algn="ctr">
                        <a:lnSpc>
                          <a:spcPct val="107000"/>
                        </a:lnSpc>
                        <a:spcAft>
                          <a:spcPts val="0"/>
                        </a:spcAft>
                      </a:pPr>
                      <a:r>
                        <a:rPr lang="en-US" sz="1100">
                          <a:solidFill>
                            <a:srgbClr val="000000"/>
                          </a:solidFill>
                          <a:effectLst/>
                          <a:latin typeface="Cambria" panose="02040503050406030204" pitchFamily="18" charset="0"/>
                          <a:ea typeface="Times New Roman" panose="02020603050405020304" pitchFamily="18" charset="0"/>
                          <a:cs typeface="Calibri" panose="020F0502020204030204" pitchFamily="34" charset="0"/>
                        </a:rPr>
                        <a:t>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666666"/>
                      </a:solidFill>
                      <a:prstDash val="solid"/>
                      <a:round/>
                      <a:headEnd type="none" w="med" len="med"/>
                      <a:tailEnd type="none" w="med" len="med"/>
                    </a:lnL>
                    <a:lnR w="12700" cap="flat" cmpd="sng" algn="ctr">
                      <a:solidFill>
                        <a:srgbClr val="666666"/>
                      </a:solidFill>
                      <a:prstDash val="solid"/>
                      <a:round/>
                      <a:headEnd type="none" w="med" len="med"/>
                      <a:tailEnd type="none" w="med" len="med"/>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solidFill>
                      <a:srgbClr val="CCCCCC"/>
                    </a:solidFill>
                  </a:tcPr>
                </a:tc>
                <a:tc>
                  <a:txBody>
                    <a:bodyPr/>
                    <a:lstStyle/>
                    <a:p>
                      <a:pPr algn="ctr">
                        <a:lnSpc>
                          <a:spcPct val="107000"/>
                        </a:lnSpc>
                        <a:spcAft>
                          <a:spcPts val="0"/>
                        </a:spcAft>
                      </a:pPr>
                      <a:r>
                        <a:rPr lang="en-US" sz="1100">
                          <a:solidFill>
                            <a:srgbClr val="000000"/>
                          </a:solidFill>
                          <a:effectLst/>
                          <a:latin typeface="Cambria" panose="02040503050406030204" pitchFamily="18" charset="0"/>
                          <a:ea typeface="Times New Roman" panose="02020603050405020304" pitchFamily="18" charset="0"/>
                          <a:cs typeface="Calibri" panose="020F0502020204030204" pitchFamily="34" charset="0"/>
                        </a:rPr>
                        <a:t>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666666"/>
                      </a:solidFill>
                      <a:prstDash val="solid"/>
                      <a:round/>
                      <a:headEnd type="none" w="med" len="med"/>
                      <a:tailEnd type="none" w="med" len="med"/>
                    </a:lnL>
                    <a:lnR w="12700" cap="flat" cmpd="sng" algn="ctr">
                      <a:solidFill>
                        <a:srgbClr val="666666"/>
                      </a:solidFill>
                      <a:prstDash val="solid"/>
                      <a:round/>
                      <a:headEnd type="none" w="med" len="med"/>
                      <a:tailEnd type="none" w="med" len="med"/>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solidFill>
                      <a:srgbClr val="CCCCCC"/>
                    </a:solidFill>
                  </a:tcPr>
                </a:tc>
                <a:tc>
                  <a:txBody>
                    <a:bodyPr/>
                    <a:lstStyle/>
                    <a:p>
                      <a:pPr algn="ctr">
                        <a:lnSpc>
                          <a:spcPct val="107000"/>
                        </a:lnSpc>
                        <a:spcAft>
                          <a:spcPts val="0"/>
                        </a:spcAft>
                      </a:pPr>
                      <a:r>
                        <a:rPr lang="en-US" sz="1100">
                          <a:solidFill>
                            <a:srgbClr val="000000"/>
                          </a:solidFill>
                          <a:effectLst/>
                          <a:latin typeface="Cambria" panose="02040503050406030204" pitchFamily="18" charset="0"/>
                          <a:ea typeface="Times New Roman" panose="02020603050405020304" pitchFamily="18" charset="0"/>
                          <a:cs typeface="Calibri" panose="020F0502020204030204" pitchFamily="34" charset="0"/>
                        </a:rPr>
                        <a:t>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666666"/>
                      </a:solidFill>
                      <a:prstDash val="solid"/>
                      <a:round/>
                      <a:headEnd type="none" w="med" len="med"/>
                      <a:tailEnd type="none" w="med" len="med"/>
                    </a:lnL>
                    <a:lnR w="12700" cap="flat" cmpd="sng" algn="ctr">
                      <a:solidFill>
                        <a:srgbClr val="666666"/>
                      </a:solidFill>
                      <a:prstDash val="solid"/>
                      <a:round/>
                      <a:headEnd type="none" w="med" len="med"/>
                      <a:tailEnd type="none" w="med" len="med"/>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solidFill>
                      <a:srgbClr val="CCCCCC"/>
                    </a:solidFill>
                  </a:tcPr>
                </a:tc>
                <a:tc>
                  <a:txBody>
                    <a:bodyPr/>
                    <a:lstStyle/>
                    <a:p>
                      <a:pPr algn="ctr">
                        <a:lnSpc>
                          <a:spcPct val="107000"/>
                        </a:lnSpc>
                        <a:spcAft>
                          <a:spcPts val="0"/>
                        </a:spcAft>
                      </a:pPr>
                      <a:r>
                        <a:rPr lang="en-US" sz="1100">
                          <a:solidFill>
                            <a:srgbClr val="000000"/>
                          </a:solidFill>
                          <a:effectLst/>
                          <a:latin typeface="Cambria" panose="02040503050406030204" pitchFamily="18" charset="0"/>
                          <a:ea typeface="Times New Roman" panose="02020603050405020304" pitchFamily="18" charset="0"/>
                          <a:cs typeface="Calibri" panose="020F0502020204030204" pitchFamily="34" charset="0"/>
                        </a:rPr>
                        <a:t>204,595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666666"/>
                      </a:solidFill>
                      <a:prstDash val="solid"/>
                      <a:round/>
                      <a:headEnd type="none" w="med" len="med"/>
                      <a:tailEnd type="none" w="med" len="med"/>
                    </a:lnL>
                    <a:lnR>
                      <a:noFill/>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solidFill>
                      <a:srgbClr val="CCCCCC"/>
                    </a:solidFill>
                  </a:tcPr>
                </a:tc>
                <a:extLst>
                  <a:ext uri="{0D108BD9-81ED-4DB2-BD59-A6C34878D82A}">
                    <a16:rowId xmlns:a16="http://schemas.microsoft.com/office/drawing/2014/main" val="810460399"/>
                  </a:ext>
                </a:extLst>
              </a:tr>
              <a:tr h="580419">
                <a:tc>
                  <a:txBody>
                    <a:bodyPr/>
                    <a:lstStyle/>
                    <a:p>
                      <a:pPr>
                        <a:lnSpc>
                          <a:spcPct val="107000"/>
                        </a:lnSpc>
                        <a:spcAft>
                          <a:spcPts val="0"/>
                        </a:spcAft>
                      </a:pPr>
                      <a:r>
                        <a:rPr lang="en-US" sz="1100" b="1">
                          <a:solidFill>
                            <a:srgbClr val="000000"/>
                          </a:solidFill>
                          <a:effectLst/>
                          <a:latin typeface="Cambria" panose="02040503050406030204" pitchFamily="18" charset="0"/>
                          <a:ea typeface="Times New Roman" panose="02020603050405020304" pitchFamily="18" charset="0"/>
                          <a:cs typeface="Calibri" panose="020F0502020204030204" pitchFamily="34" charset="0"/>
                        </a:rPr>
                        <a:t>net cash flow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w="12700" cap="flat" cmpd="sng" algn="ctr">
                      <a:solidFill>
                        <a:srgbClr val="666666"/>
                      </a:solidFill>
                      <a:prstDash val="solid"/>
                      <a:round/>
                      <a:headEnd type="none" w="med" len="med"/>
                      <a:tailEnd type="none" w="med" len="med"/>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tcPr>
                </a:tc>
                <a:tc>
                  <a:txBody>
                    <a:bodyPr/>
                    <a:lstStyle/>
                    <a:p>
                      <a:pPr algn="ctr">
                        <a:lnSpc>
                          <a:spcPct val="107000"/>
                        </a:lnSpc>
                        <a:spcAft>
                          <a:spcPts val="0"/>
                        </a:spcAft>
                      </a:pPr>
                      <a:r>
                        <a:rPr lang="en-US" sz="1100">
                          <a:solidFill>
                            <a:srgbClr val="000000"/>
                          </a:solidFill>
                          <a:effectLst/>
                          <a:latin typeface="Cambria" panose="02040503050406030204" pitchFamily="18" charset="0"/>
                          <a:ea typeface="Times New Roman" panose="02020603050405020304" pitchFamily="18" charset="0"/>
                          <a:cs typeface="Calibri" panose="020F0502020204030204" pitchFamily="34" charset="0"/>
                        </a:rPr>
                        <a:t>-6,785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666666"/>
                      </a:solidFill>
                      <a:prstDash val="solid"/>
                      <a:round/>
                      <a:headEnd type="none" w="med" len="med"/>
                      <a:tailEnd type="none" w="med" len="med"/>
                    </a:lnL>
                    <a:lnR w="12700" cap="flat" cmpd="sng" algn="ctr">
                      <a:solidFill>
                        <a:srgbClr val="666666"/>
                      </a:solidFill>
                      <a:prstDash val="solid"/>
                      <a:round/>
                      <a:headEnd type="none" w="med" len="med"/>
                      <a:tailEnd type="none" w="med" len="med"/>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tcPr>
                </a:tc>
                <a:tc>
                  <a:txBody>
                    <a:bodyPr/>
                    <a:lstStyle/>
                    <a:p>
                      <a:pPr algn="ctr">
                        <a:lnSpc>
                          <a:spcPct val="107000"/>
                        </a:lnSpc>
                        <a:spcAft>
                          <a:spcPts val="0"/>
                        </a:spcAft>
                      </a:pPr>
                      <a:r>
                        <a:rPr lang="en-US" sz="1100">
                          <a:solidFill>
                            <a:srgbClr val="000000"/>
                          </a:solidFill>
                          <a:effectLst/>
                          <a:latin typeface="Cambria" panose="02040503050406030204" pitchFamily="18" charset="0"/>
                          <a:ea typeface="Times New Roman" panose="02020603050405020304" pitchFamily="18" charset="0"/>
                          <a:cs typeface="Calibri" panose="020F0502020204030204" pitchFamily="34" charset="0"/>
                        </a:rPr>
                        <a:t>-556,136</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666666"/>
                      </a:solidFill>
                      <a:prstDash val="solid"/>
                      <a:round/>
                      <a:headEnd type="none" w="med" len="med"/>
                      <a:tailEnd type="none" w="med" len="med"/>
                    </a:lnL>
                    <a:lnR w="12700" cap="flat" cmpd="sng" algn="ctr">
                      <a:solidFill>
                        <a:srgbClr val="666666"/>
                      </a:solidFill>
                      <a:prstDash val="solid"/>
                      <a:round/>
                      <a:headEnd type="none" w="med" len="med"/>
                      <a:tailEnd type="none" w="med" len="med"/>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tcPr>
                </a:tc>
                <a:tc>
                  <a:txBody>
                    <a:bodyPr/>
                    <a:lstStyle/>
                    <a:p>
                      <a:pPr algn="ctr">
                        <a:lnSpc>
                          <a:spcPct val="107000"/>
                        </a:lnSpc>
                        <a:spcAft>
                          <a:spcPts val="0"/>
                        </a:spcAft>
                      </a:pPr>
                      <a:r>
                        <a:rPr lang="en-US" sz="1100">
                          <a:solidFill>
                            <a:srgbClr val="000000"/>
                          </a:solidFill>
                          <a:effectLst/>
                          <a:latin typeface="Cambria" panose="02040503050406030204" pitchFamily="18" charset="0"/>
                          <a:ea typeface="Times New Roman" panose="02020603050405020304" pitchFamily="18" charset="0"/>
                          <a:cs typeface="Calibri" panose="020F0502020204030204" pitchFamily="34" charset="0"/>
                        </a:rPr>
                        <a:t>25,999</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666666"/>
                      </a:solidFill>
                      <a:prstDash val="solid"/>
                      <a:round/>
                      <a:headEnd type="none" w="med" len="med"/>
                      <a:tailEnd type="none" w="med" len="med"/>
                    </a:lnL>
                    <a:lnR w="12700" cap="flat" cmpd="sng" algn="ctr">
                      <a:solidFill>
                        <a:srgbClr val="666666"/>
                      </a:solidFill>
                      <a:prstDash val="solid"/>
                      <a:round/>
                      <a:headEnd type="none" w="med" len="med"/>
                      <a:tailEnd type="none" w="med" len="med"/>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tcPr>
                </a:tc>
                <a:tc>
                  <a:txBody>
                    <a:bodyPr/>
                    <a:lstStyle/>
                    <a:p>
                      <a:pPr algn="ctr">
                        <a:lnSpc>
                          <a:spcPct val="107000"/>
                        </a:lnSpc>
                        <a:spcAft>
                          <a:spcPts val="0"/>
                        </a:spcAft>
                      </a:pPr>
                      <a:r>
                        <a:rPr lang="en-US" sz="1100">
                          <a:solidFill>
                            <a:srgbClr val="000000"/>
                          </a:solidFill>
                          <a:effectLst/>
                          <a:latin typeface="Cambria" panose="02040503050406030204" pitchFamily="18" charset="0"/>
                          <a:ea typeface="Times New Roman" panose="02020603050405020304" pitchFamily="18" charset="0"/>
                          <a:cs typeface="Calibri" panose="020F0502020204030204" pitchFamily="34" charset="0"/>
                        </a:rPr>
                        <a:t>25,999</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666666"/>
                      </a:solidFill>
                      <a:prstDash val="solid"/>
                      <a:round/>
                      <a:headEnd type="none" w="med" len="med"/>
                      <a:tailEnd type="none" w="med" len="med"/>
                    </a:lnL>
                    <a:lnR w="12700" cap="flat" cmpd="sng" algn="ctr">
                      <a:solidFill>
                        <a:srgbClr val="666666"/>
                      </a:solidFill>
                      <a:prstDash val="solid"/>
                      <a:round/>
                      <a:headEnd type="none" w="med" len="med"/>
                      <a:tailEnd type="none" w="med" len="med"/>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tcPr>
                </a:tc>
                <a:tc>
                  <a:txBody>
                    <a:bodyPr/>
                    <a:lstStyle/>
                    <a:p>
                      <a:pPr algn="ctr">
                        <a:lnSpc>
                          <a:spcPct val="107000"/>
                        </a:lnSpc>
                        <a:spcAft>
                          <a:spcPts val="0"/>
                        </a:spcAft>
                      </a:pPr>
                      <a:r>
                        <a:rPr lang="en-US" sz="1100">
                          <a:solidFill>
                            <a:srgbClr val="000000"/>
                          </a:solidFill>
                          <a:effectLst/>
                          <a:latin typeface="Cambria" panose="02040503050406030204" pitchFamily="18" charset="0"/>
                          <a:ea typeface="Times New Roman" panose="02020603050405020304" pitchFamily="18" charset="0"/>
                          <a:cs typeface="Calibri" panose="020F0502020204030204" pitchFamily="34" charset="0"/>
                        </a:rPr>
                        <a:t>230,594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666666"/>
                      </a:solidFill>
                      <a:prstDash val="solid"/>
                      <a:round/>
                      <a:headEnd type="none" w="med" len="med"/>
                      <a:tailEnd type="none" w="med" len="med"/>
                    </a:lnL>
                    <a:lnR>
                      <a:noFill/>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tcPr>
                </a:tc>
                <a:extLst>
                  <a:ext uri="{0D108BD9-81ED-4DB2-BD59-A6C34878D82A}">
                    <a16:rowId xmlns:a16="http://schemas.microsoft.com/office/drawing/2014/main" val="3960299860"/>
                  </a:ext>
                </a:extLst>
              </a:tr>
              <a:tr h="307798">
                <a:tc>
                  <a:txBody>
                    <a:bodyPr/>
                    <a:lstStyle/>
                    <a:p>
                      <a:pPr>
                        <a:lnSpc>
                          <a:spcPct val="107000"/>
                        </a:lnSpc>
                        <a:spcAft>
                          <a:spcPts val="0"/>
                        </a:spcAft>
                      </a:pPr>
                      <a:r>
                        <a:rPr lang="en-US" sz="1100" b="1">
                          <a:solidFill>
                            <a:srgbClr val="000000"/>
                          </a:solidFill>
                          <a:effectLst/>
                          <a:latin typeface="Cambria" panose="02040503050406030204" pitchFamily="18" charset="0"/>
                          <a:ea typeface="Times New Roman" panose="02020603050405020304" pitchFamily="18" charset="0"/>
                          <a:cs typeface="Calibri" panose="020F0502020204030204" pitchFamily="34" charset="0"/>
                        </a:rPr>
                        <a:t>NPV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w="12700" cap="flat" cmpd="sng" algn="ctr">
                      <a:solidFill>
                        <a:srgbClr val="666666"/>
                      </a:solidFill>
                      <a:prstDash val="solid"/>
                      <a:round/>
                      <a:headEnd type="none" w="med" len="med"/>
                      <a:tailEnd type="none" w="med" len="med"/>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solidFill>
                      <a:srgbClr val="CCCCCC"/>
                    </a:solidFill>
                  </a:tcPr>
                </a:tc>
                <a:tc gridSpan="5">
                  <a:txBody>
                    <a:bodyPr/>
                    <a:lstStyle/>
                    <a:p>
                      <a:pPr algn="ctr">
                        <a:lnSpc>
                          <a:spcPct val="107000"/>
                        </a:lnSpc>
                        <a:spcAft>
                          <a:spcPts val="0"/>
                        </a:spcAft>
                      </a:pPr>
                      <a:r>
                        <a:rPr lang="en-US" sz="1100" b="1">
                          <a:solidFill>
                            <a:srgbClr val="000000"/>
                          </a:solidFill>
                          <a:effectLst/>
                          <a:latin typeface="Cambria" panose="02040503050406030204" pitchFamily="18" charset="0"/>
                          <a:ea typeface="Times New Roman" panose="02020603050405020304" pitchFamily="18" charset="0"/>
                          <a:cs typeface="Calibri" panose="020F0502020204030204" pitchFamily="34" charset="0"/>
                        </a:rPr>
                        <a:t>-163,964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666666"/>
                      </a:solidFill>
                      <a:prstDash val="solid"/>
                      <a:round/>
                      <a:headEnd type="none" w="med" len="med"/>
                      <a:tailEnd type="none" w="med" len="med"/>
                    </a:lnL>
                    <a:lnR>
                      <a:noFill/>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solidFill>
                      <a:srgbClr val="CCCCCC"/>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450377944"/>
                  </a:ext>
                </a:extLst>
              </a:tr>
              <a:tr h="307798">
                <a:tc>
                  <a:txBody>
                    <a:bodyPr/>
                    <a:lstStyle/>
                    <a:p>
                      <a:pPr>
                        <a:lnSpc>
                          <a:spcPct val="107000"/>
                        </a:lnSpc>
                        <a:spcAft>
                          <a:spcPts val="0"/>
                        </a:spcAft>
                      </a:pPr>
                      <a:r>
                        <a:rPr lang="en-US" sz="1100" b="1">
                          <a:solidFill>
                            <a:srgbClr val="000000"/>
                          </a:solidFill>
                          <a:effectLst/>
                          <a:latin typeface="Cambria" panose="02040503050406030204" pitchFamily="18" charset="0"/>
                          <a:ea typeface="Times New Roman" panose="02020603050405020304" pitchFamily="18" charset="0"/>
                          <a:cs typeface="Calibri" panose="020F0502020204030204" pitchFamily="34" charset="0"/>
                        </a:rPr>
                        <a:t>IRR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w="12700" cap="flat" cmpd="sng" algn="ctr">
                      <a:solidFill>
                        <a:srgbClr val="666666"/>
                      </a:solidFill>
                      <a:prstDash val="solid"/>
                      <a:round/>
                      <a:headEnd type="none" w="med" len="med"/>
                      <a:tailEnd type="none" w="med" len="med"/>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tcPr>
                </a:tc>
                <a:tc gridSpan="5">
                  <a:txBody>
                    <a:bodyPr/>
                    <a:lstStyle/>
                    <a:p>
                      <a:pPr algn="ctr">
                        <a:lnSpc>
                          <a:spcPct val="107000"/>
                        </a:lnSpc>
                        <a:spcAft>
                          <a:spcPts val="0"/>
                        </a:spcAft>
                      </a:pPr>
                      <a:r>
                        <a:rPr lang="en-US" sz="1100" b="1" dirty="0">
                          <a:solidFill>
                            <a:srgbClr val="000000"/>
                          </a:solidFill>
                          <a:effectLst/>
                          <a:latin typeface="Cambria" panose="02040503050406030204" pitchFamily="18" charset="0"/>
                          <a:ea typeface="Times New Roman" panose="02020603050405020304" pitchFamily="18" charset="0"/>
                          <a:cs typeface="Calibri" panose="020F0502020204030204" pitchFamily="34" charset="0"/>
                        </a:rPr>
                        <a:t>0.10%</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666666"/>
                      </a:solidFill>
                      <a:prstDash val="solid"/>
                      <a:round/>
                      <a:headEnd type="none" w="med" len="med"/>
                      <a:tailEnd type="none" w="med" len="med"/>
                    </a:lnL>
                    <a:lnR>
                      <a:noFill/>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528057216"/>
                  </a:ext>
                </a:extLst>
              </a:tr>
            </a:tbl>
          </a:graphicData>
        </a:graphic>
      </p:graphicFrame>
    </p:spTree>
    <p:extLst>
      <p:ext uri="{BB962C8B-B14F-4D97-AF65-F5344CB8AC3E}">
        <p14:creationId xmlns:p14="http://schemas.microsoft.com/office/powerpoint/2010/main" val="422380514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C77C6C3F-668B-4AF5-BFA9-0F657EB068D6}" type="slidenum">
              <a:rPr lang="pl-PL" smtClean="0"/>
              <a:pPr/>
              <a:t>67</a:t>
            </a:fld>
            <a:endParaRPr lang="pl-PL" dirty="0"/>
          </a:p>
        </p:txBody>
      </p:sp>
      <p:sp>
        <p:nvSpPr>
          <p:cNvPr id="4" name="Title 3"/>
          <p:cNvSpPr>
            <a:spLocks noGrp="1"/>
          </p:cNvSpPr>
          <p:nvPr>
            <p:ph type="title"/>
          </p:nvPr>
        </p:nvSpPr>
        <p:spPr/>
        <p:txBody>
          <a:bodyPr/>
          <a:lstStyle/>
          <a:p>
            <a:r>
              <a:rPr lang="en-US" dirty="0" err="1"/>
              <a:t>Lösung</a:t>
            </a:r>
            <a:r>
              <a:rPr lang="en-US" dirty="0"/>
              <a:t>: </a:t>
            </a:r>
            <a:r>
              <a:rPr lang="en-US" dirty="0" err="1"/>
              <a:t>Übung</a:t>
            </a:r>
            <a:r>
              <a:rPr lang="en-US" dirty="0"/>
              <a:t> 2</a:t>
            </a:r>
          </a:p>
        </p:txBody>
      </p:sp>
      <p:sp>
        <p:nvSpPr>
          <p:cNvPr id="8" name="Rectangle 7">
            <a:extLst>
              <a:ext uri="{FF2B5EF4-FFF2-40B4-BE49-F238E27FC236}">
                <a16:creationId xmlns:a16="http://schemas.microsoft.com/office/drawing/2014/main" id="{383E1335-119D-4914-8DF2-438EEAD7D3A2}"/>
              </a:ext>
            </a:extLst>
          </p:cNvPr>
          <p:cNvSpPr/>
          <p:nvPr/>
        </p:nvSpPr>
        <p:spPr>
          <a:xfrm>
            <a:off x="0" y="17253"/>
            <a:ext cx="409221" cy="228600"/>
          </a:xfrm>
          <a:prstGeom prst="rect">
            <a:avLst/>
          </a:prstGeom>
          <a:solidFill>
            <a:schemeClr val="accent6"/>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GB" b="1" dirty="0">
                <a:solidFill>
                  <a:prstClr val="white"/>
                </a:solidFill>
                <a:latin typeface="Calibri" panose="020F0502020204030204"/>
              </a:rPr>
              <a:t>8</a:t>
            </a:r>
          </a:p>
        </p:txBody>
      </p:sp>
      <p:graphicFrame>
        <p:nvGraphicFramePr>
          <p:cNvPr id="2" name="Table 1"/>
          <p:cNvGraphicFramePr>
            <a:graphicFrameLocks noGrp="1"/>
          </p:cNvGraphicFramePr>
          <p:nvPr>
            <p:extLst>
              <p:ext uri="{D42A27DB-BD31-4B8C-83A1-F6EECF244321}">
                <p14:modId xmlns:p14="http://schemas.microsoft.com/office/powerpoint/2010/main" val="56346632"/>
              </p:ext>
            </p:extLst>
          </p:nvPr>
        </p:nvGraphicFramePr>
        <p:xfrm>
          <a:off x="1674104" y="1813395"/>
          <a:ext cx="8556823" cy="3466159"/>
        </p:xfrm>
        <a:graphic>
          <a:graphicData uri="http://schemas.openxmlformats.org/drawingml/2006/table">
            <a:tbl>
              <a:tblPr firstRow="1" firstCol="1" bandRow="1"/>
              <a:tblGrid>
                <a:gridCol w="2535704">
                  <a:extLst>
                    <a:ext uri="{9D8B030D-6E8A-4147-A177-3AD203B41FA5}">
                      <a16:colId xmlns:a16="http://schemas.microsoft.com/office/drawing/2014/main" val="2645211762"/>
                    </a:ext>
                  </a:extLst>
                </a:gridCol>
                <a:gridCol w="1203847">
                  <a:extLst>
                    <a:ext uri="{9D8B030D-6E8A-4147-A177-3AD203B41FA5}">
                      <a16:colId xmlns:a16="http://schemas.microsoft.com/office/drawing/2014/main" val="3312744498"/>
                    </a:ext>
                  </a:extLst>
                </a:gridCol>
                <a:gridCol w="1203847">
                  <a:extLst>
                    <a:ext uri="{9D8B030D-6E8A-4147-A177-3AD203B41FA5}">
                      <a16:colId xmlns:a16="http://schemas.microsoft.com/office/drawing/2014/main" val="2598233138"/>
                    </a:ext>
                  </a:extLst>
                </a:gridCol>
                <a:gridCol w="1204789">
                  <a:extLst>
                    <a:ext uri="{9D8B030D-6E8A-4147-A177-3AD203B41FA5}">
                      <a16:colId xmlns:a16="http://schemas.microsoft.com/office/drawing/2014/main" val="1956378492"/>
                    </a:ext>
                  </a:extLst>
                </a:gridCol>
                <a:gridCol w="1203847">
                  <a:extLst>
                    <a:ext uri="{9D8B030D-6E8A-4147-A177-3AD203B41FA5}">
                      <a16:colId xmlns:a16="http://schemas.microsoft.com/office/drawing/2014/main" val="561044882"/>
                    </a:ext>
                  </a:extLst>
                </a:gridCol>
                <a:gridCol w="1204789">
                  <a:extLst>
                    <a:ext uri="{9D8B030D-6E8A-4147-A177-3AD203B41FA5}">
                      <a16:colId xmlns:a16="http://schemas.microsoft.com/office/drawing/2014/main" val="2250918119"/>
                    </a:ext>
                  </a:extLst>
                </a:gridCol>
              </a:tblGrid>
              <a:tr h="519999">
                <a:tc>
                  <a:txBody>
                    <a:bodyPr/>
                    <a:lstStyle/>
                    <a:p>
                      <a:pPr>
                        <a:lnSpc>
                          <a:spcPct val="107000"/>
                        </a:lnSpc>
                        <a:spcAft>
                          <a:spcPts val="0"/>
                        </a:spcAft>
                      </a:pPr>
                      <a:r>
                        <a:rPr lang="en-US" sz="1100" b="1">
                          <a:solidFill>
                            <a:srgbClr val="000000"/>
                          </a:solidFill>
                          <a:effectLst/>
                          <a:latin typeface="Cambria" panose="02040503050406030204" pitchFamily="18" charset="0"/>
                          <a:ea typeface="Times New Roman" panose="02020603050405020304" pitchFamily="18" charset="0"/>
                          <a:cs typeface="Calibri" panose="020F0502020204030204" pitchFamily="34" charset="0"/>
                        </a:rPr>
                        <a:t>(in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9050" cap="flat" cmpd="sng" algn="ctr">
                      <a:solidFill>
                        <a:srgbClr val="666666"/>
                      </a:solidFill>
                      <a:prstDash val="solid"/>
                      <a:round/>
                      <a:headEnd type="none" w="med" len="med"/>
                      <a:tailEnd type="none" w="med" len="med"/>
                    </a:lnB>
                    <a:solidFill>
                      <a:srgbClr val="FFFFFF"/>
                    </a:solidFill>
                  </a:tcPr>
                </a:tc>
                <a:tc>
                  <a:txBody>
                    <a:bodyPr/>
                    <a:lstStyle/>
                    <a:p>
                      <a:pPr algn="ctr">
                        <a:lnSpc>
                          <a:spcPct val="107000"/>
                        </a:lnSpc>
                        <a:spcAft>
                          <a:spcPts val="0"/>
                        </a:spcAft>
                      </a:pPr>
                      <a:r>
                        <a:rPr lang="en-US" sz="1100" b="1">
                          <a:solidFill>
                            <a:srgbClr val="000000"/>
                          </a:solidFill>
                          <a:effectLst/>
                          <a:latin typeface="Cambria" panose="02040503050406030204" pitchFamily="18" charset="0"/>
                          <a:ea typeface="Times New Roman" panose="02020603050405020304" pitchFamily="18" charset="0"/>
                          <a:cs typeface="Calibri" panose="020F0502020204030204" pitchFamily="34" charset="0"/>
                        </a:rPr>
                        <a:t>2018</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9050" cap="flat" cmpd="sng" algn="ctr">
                      <a:solidFill>
                        <a:srgbClr val="666666"/>
                      </a:solidFill>
                      <a:prstDash val="solid"/>
                      <a:round/>
                      <a:headEnd type="none" w="med" len="med"/>
                      <a:tailEnd type="none" w="med" len="med"/>
                    </a:lnB>
                    <a:solidFill>
                      <a:srgbClr val="FFFFFF"/>
                    </a:solidFill>
                  </a:tcPr>
                </a:tc>
                <a:tc>
                  <a:txBody>
                    <a:bodyPr/>
                    <a:lstStyle/>
                    <a:p>
                      <a:pPr algn="ctr">
                        <a:lnSpc>
                          <a:spcPct val="107000"/>
                        </a:lnSpc>
                        <a:spcAft>
                          <a:spcPts val="0"/>
                        </a:spcAft>
                      </a:pPr>
                      <a:r>
                        <a:rPr lang="en-US" sz="1100" b="1">
                          <a:solidFill>
                            <a:srgbClr val="000000"/>
                          </a:solidFill>
                          <a:effectLst/>
                          <a:latin typeface="Cambria" panose="02040503050406030204" pitchFamily="18" charset="0"/>
                          <a:ea typeface="Times New Roman" panose="02020603050405020304" pitchFamily="18" charset="0"/>
                          <a:cs typeface="Calibri" panose="020F0502020204030204" pitchFamily="34" charset="0"/>
                        </a:rPr>
                        <a:t>2019</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9050" cap="flat" cmpd="sng" algn="ctr">
                      <a:solidFill>
                        <a:srgbClr val="666666"/>
                      </a:solidFill>
                      <a:prstDash val="solid"/>
                      <a:round/>
                      <a:headEnd type="none" w="med" len="med"/>
                      <a:tailEnd type="none" w="med" len="med"/>
                    </a:lnB>
                    <a:solidFill>
                      <a:srgbClr val="FFFFFF"/>
                    </a:solidFill>
                  </a:tcPr>
                </a:tc>
                <a:tc>
                  <a:txBody>
                    <a:bodyPr/>
                    <a:lstStyle/>
                    <a:p>
                      <a:pPr algn="ctr">
                        <a:lnSpc>
                          <a:spcPct val="107000"/>
                        </a:lnSpc>
                        <a:spcAft>
                          <a:spcPts val="0"/>
                        </a:spcAft>
                      </a:pPr>
                      <a:r>
                        <a:rPr lang="en-US" sz="1100" b="1">
                          <a:solidFill>
                            <a:srgbClr val="000000"/>
                          </a:solidFill>
                          <a:effectLst/>
                          <a:latin typeface="Cambria" panose="02040503050406030204" pitchFamily="18" charset="0"/>
                          <a:ea typeface="Times New Roman" panose="02020603050405020304" pitchFamily="18" charset="0"/>
                          <a:cs typeface="Calibri" panose="020F0502020204030204" pitchFamily="34" charset="0"/>
                        </a:rPr>
                        <a:t>2020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9050" cap="flat" cmpd="sng" algn="ctr">
                      <a:solidFill>
                        <a:srgbClr val="666666"/>
                      </a:solidFill>
                      <a:prstDash val="solid"/>
                      <a:round/>
                      <a:headEnd type="none" w="med" len="med"/>
                      <a:tailEnd type="none" w="med" len="med"/>
                    </a:lnB>
                    <a:solidFill>
                      <a:srgbClr val="FFFFFF"/>
                    </a:solidFill>
                  </a:tcPr>
                </a:tc>
                <a:tc>
                  <a:txBody>
                    <a:bodyPr/>
                    <a:lstStyle/>
                    <a:p>
                      <a:pPr algn="ctr">
                        <a:lnSpc>
                          <a:spcPct val="107000"/>
                        </a:lnSpc>
                        <a:spcAft>
                          <a:spcPts val="0"/>
                        </a:spcAft>
                      </a:pPr>
                      <a:r>
                        <a:rPr lang="en-US" sz="1100" b="1">
                          <a:solidFill>
                            <a:srgbClr val="000000"/>
                          </a:solidFill>
                          <a:effectLst/>
                          <a:latin typeface="Cambria" panose="02040503050406030204" pitchFamily="18" charset="0"/>
                          <a:ea typeface="Times New Roman" panose="02020603050405020304" pitchFamily="18" charset="0"/>
                          <a:cs typeface="Calibri" panose="020F0502020204030204" pitchFamily="34" charset="0"/>
                        </a:rPr>
                        <a:t>2021-2032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9050" cap="flat" cmpd="sng" algn="ctr">
                      <a:solidFill>
                        <a:srgbClr val="666666"/>
                      </a:solidFill>
                      <a:prstDash val="solid"/>
                      <a:round/>
                      <a:headEnd type="none" w="med" len="med"/>
                      <a:tailEnd type="none" w="med" len="med"/>
                    </a:lnB>
                    <a:solidFill>
                      <a:srgbClr val="FFFFFF"/>
                    </a:solidFill>
                  </a:tcPr>
                </a:tc>
                <a:tc>
                  <a:txBody>
                    <a:bodyPr/>
                    <a:lstStyle/>
                    <a:p>
                      <a:pPr algn="ctr">
                        <a:lnSpc>
                          <a:spcPct val="107000"/>
                        </a:lnSpc>
                        <a:spcAft>
                          <a:spcPts val="0"/>
                        </a:spcAft>
                      </a:pPr>
                      <a:r>
                        <a:rPr lang="en-US" sz="1100" b="1">
                          <a:solidFill>
                            <a:srgbClr val="000000"/>
                          </a:solidFill>
                          <a:effectLst/>
                          <a:latin typeface="Cambria" panose="02040503050406030204" pitchFamily="18" charset="0"/>
                          <a:ea typeface="Times New Roman" panose="02020603050405020304" pitchFamily="18" charset="0"/>
                          <a:cs typeface="Calibri" panose="020F0502020204030204" pitchFamily="34" charset="0"/>
                        </a:rPr>
                        <a:t>2033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9050" cap="flat" cmpd="sng" algn="ctr">
                      <a:solidFill>
                        <a:srgbClr val="666666"/>
                      </a:solidFill>
                      <a:prstDash val="solid"/>
                      <a:round/>
                      <a:headEnd type="none" w="med" len="med"/>
                      <a:tailEnd type="none" w="med" len="med"/>
                    </a:lnB>
                    <a:solidFill>
                      <a:srgbClr val="FFFFFF"/>
                    </a:solidFill>
                  </a:tcPr>
                </a:tc>
                <a:extLst>
                  <a:ext uri="{0D108BD9-81ED-4DB2-BD59-A6C34878D82A}">
                    <a16:rowId xmlns:a16="http://schemas.microsoft.com/office/drawing/2014/main" val="1958013125"/>
                  </a:ext>
                </a:extLst>
              </a:tr>
              <a:tr h="361215">
                <a:tc>
                  <a:txBody>
                    <a:bodyPr/>
                    <a:lstStyle/>
                    <a:p>
                      <a:pPr>
                        <a:lnSpc>
                          <a:spcPct val="107000"/>
                        </a:lnSpc>
                        <a:spcAft>
                          <a:spcPts val="0"/>
                        </a:spcAft>
                      </a:pPr>
                      <a:r>
                        <a:rPr lang="en-US" sz="1100" b="1">
                          <a:solidFill>
                            <a:srgbClr val="000000"/>
                          </a:solidFill>
                          <a:effectLst/>
                          <a:latin typeface="Cambria" panose="02040503050406030204" pitchFamily="18" charset="0"/>
                          <a:ea typeface="Times New Roman" panose="02020603050405020304" pitchFamily="18" charset="0"/>
                          <a:cs typeface="Calibri" panose="020F0502020204030204" pitchFamily="34" charset="0"/>
                        </a:rPr>
                        <a:t> Outflow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w="12700" cap="flat" cmpd="sng" algn="ctr">
                      <a:solidFill>
                        <a:srgbClr val="666666"/>
                      </a:solidFill>
                      <a:prstDash val="solid"/>
                      <a:round/>
                      <a:headEnd type="none" w="med" len="med"/>
                      <a:tailEnd type="none" w="med" len="med"/>
                    </a:lnR>
                    <a:lnT w="1905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solidFill>
                      <a:srgbClr val="CCCCCC"/>
                    </a:solidFill>
                  </a:tcPr>
                </a:tc>
                <a:tc>
                  <a:txBody>
                    <a:bodyPr/>
                    <a:lstStyle/>
                    <a:p>
                      <a:pPr algn="ctr">
                        <a:lnSpc>
                          <a:spcPct val="107000"/>
                        </a:lnSpc>
                        <a:spcAft>
                          <a:spcPts val="0"/>
                        </a:spcAft>
                      </a:pPr>
                      <a:r>
                        <a:rPr lang="en-US" sz="1100">
                          <a:solidFill>
                            <a:srgbClr val="000000"/>
                          </a:solidFill>
                          <a:effectLst/>
                          <a:latin typeface="Cambria" panose="02040503050406030204" pitchFamily="18" charset="0"/>
                          <a:ea typeface="Times New Roman" panose="02020603050405020304" pitchFamily="18" charset="0"/>
                          <a:cs typeface="Calibri" panose="020F0502020204030204" pitchFamily="34" charset="0"/>
                        </a:rPr>
                        <a:t>-6,785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666666"/>
                      </a:solidFill>
                      <a:prstDash val="solid"/>
                      <a:round/>
                      <a:headEnd type="none" w="med" len="med"/>
                      <a:tailEnd type="none" w="med" len="med"/>
                    </a:lnL>
                    <a:lnR w="12700" cap="flat" cmpd="sng" algn="ctr">
                      <a:solidFill>
                        <a:srgbClr val="666666"/>
                      </a:solidFill>
                      <a:prstDash val="solid"/>
                      <a:round/>
                      <a:headEnd type="none" w="med" len="med"/>
                      <a:tailEnd type="none" w="med" len="med"/>
                    </a:lnR>
                    <a:lnT w="1905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solidFill>
                      <a:srgbClr val="CCCCCC"/>
                    </a:solidFill>
                  </a:tcPr>
                </a:tc>
                <a:tc>
                  <a:txBody>
                    <a:bodyPr/>
                    <a:lstStyle/>
                    <a:p>
                      <a:pPr algn="ctr">
                        <a:lnSpc>
                          <a:spcPct val="107000"/>
                        </a:lnSpc>
                        <a:spcAft>
                          <a:spcPts val="0"/>
                        </a:spcAft>
                      </a:pPr>
                      <a:r>
                        <a:rPr lang="en-US" sz="1100">
                          <a:solidFill>
                            <a:srgbClr val="000000"/>
                          </a:solidFill>
                          <a:effectLst/>
                          <a:latin typeface="Cambria" panose="02040503050406030204" pitchFamily="18" charset="0"/>
                          <a:ea typeface="Times New Roman" panose="02020603050405020304" pitchFamily="18" charset="0"/>
                          <a:cs typeface="Calibri" panose="020F0502020204030204" pitchFamily="34" charset="0"/>
                        </a:rPr>
                        <a:t>-556,136</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666666"/>
                      </a:solidFill>
                      <a:prstDash val="solid"/>
                      <a:round/>
                      <a:headEnd type="none" w="med" len="med"/>
                      <a:tailEnd type="none" w="med" len="med"/>
                    </a:lnL>
                    <a:lnR w="12700" cap="flat" cmpd="sng" algn="ctr">
                      <a:solidFill>
                        <a:srgbClr val="666666"/>
                      </a:solidFill>
                      <a:prstDash val="solid"/>
                      <a:round/>
                      <a:headEnd type="none" w="med" len="med"/>
                      <a:tailEnd type="none" w="med" len="med"/>
                    </a:lnR>
                    <a:lnT w="1905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solidFill>
                      <a:srgbClr val="CCCCCC"/>
                    </a:solidFill>
                  </a:tcPr>
                </a:tc>
                <a:tc>
                  <a:txBody>
                    <a:bodyPr/>
                    <a:lstStyle/>
                    <a:p>
                      <a:pPr algn="ctr">
                        <a:lnSpc>
                          <a:spcPct val="107000"/>
                        </a:lnSpc>
                        <a:spcAft>
                          <a:spcPts val="0"/>
                        </a:spcAft>
                      </a:pPr>
                      <a:r>
                        <a:rPr lang="en-US" sz="1100">
                          <a:solidFill>
                            <a:srgbClr val="000000"/>
                          </a:solidFill>
                          <a:effectLst/>
                          <a:latin typeface="Cambria" panose="02040503050406030204" pitchFamily="18" charset="0"/>
                          <a:ea typeface="Times New Roman" panose="02020603050405020304" pitchFamily="18" charset="0"/>
                          <a:cs typeface="Calibri" panose="020F0502020204030204" pitchFamily="34" charset="0"/>
                        </a:rPr>
                        <a:t>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666666"/>
                      </a:solidFill>
                      <a:prstDash val="solid"/>
                      <a:round/>
                      <a:headEnd type="none" w="med" len="med"/>
                      <a:tailEnd type="none" w="med" len="med"/>
                    </a:lnL>
                    <a:lnR w="12700" cap="flat" cmpd="sng" algn="ctr">
                      <a:solidFill>
                        <a:srgbClr val="666666"/>
                      </a:solidFill>
                      <a:prstDash val="solid"/>
                      <a:round/>
                      <a:headEnd type="none" w="med" len="med"/>
                      <a:tailEnd type="none" w="med" len="med"/>
                    </a:lnR>
                    <a:lnT w="1905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solidFill>
                      <a:srgbClr val="CCCCCC"/>
                    </a:solidFill>
                  </a:tcPr>
                </a:tc>
                <a:tc>
                  <a:txBody>
                    <a:bodyPr/>
                    <a:lstStyle/>
                    <a:p>
                      <a:pPr algn="ctr">
                        <a:lnSpc>
                          <a:spcPct val="107000"/>
                        </a:lnSpc>
                        <a:spcAft>
                          <a:spcPts val="0"/>
                        </a:spcAft>
                      </a:pPr>
                      <a:r>
                        <a:rPr lang="en-US" sz="1100">
                          <a:solidFill>
                            <a:srgbClr val="000000"/>
                          </a:solidFill>
                          <a:effectLst/>
                          <a:latin typeface="Cambria" panose="02040503050406030204" pitchFamily="18" charset="0"/>
                          <a:ea typeface="Times New Roman" panose="02020603050405020304" pitchFamily="18" charset="0"/>
                          <a:cs typeface="Calibri" panose="020F0502020204030204" pitchFamily="34" charset="0"/>
                        </a:rPr>
                        <a:t>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666666"/>
                      </a:solidFill>
                      <a:prstDash val="solid"/>
                      <a:round/>
                      <a:headEnd type="none" w="med" len="med"/>
                      <a:tailEnd type="none" w="med" len="med"/>
                    </a:lnL>
                    <a:lnR w="12700" cap="flat" cmpd="sng" algn="ctr">
                      <a:solidFill>
                        <a:srgbClr val="666666"/>
                      </a:solidFill>
                      <a:prstDash val="solid"/>
                      <a:round/>
                      <a:headEnd type="none" w="med" len="med"/>
                      <a:tailEnd type="none" w="med" len="med"/>
                    </a:lnR>
                    <a:lnT w="1905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solidFill>
                      <a:srgbClr val="CCCCCC"/>
                    </a:solidFill>
                  </a:tcPr>
                </a:tc>
                <a:tc>
                  <a:txBody>
                    <a:bodyPr/>
                    <a:lstStyle/>
                    <a:p>
                      <a:pPr algn="ctr">
                        <a:lnSpc>
                          <a:spcPct val="107000"/>
                        </a:lnSpc>
                        <a:spcAft>
                          <a:spcPts val="0"/>
                        </a:spcAft>
                      </a:pPr>
                      <a:r>
                        <a:rPr lang="en-US" sz="1100">
                          <a:solidFill>
                            <a:srgbClr val="000000"/>
                          </a:solidFill>
                          <a:effectLst/>
                          <a:latin typeface="Cambria" panose="02040503050406030204" pitchFamily="18" charset="0"/>
                          <a:ea typeface="Times New Roman" panose="02020603050405020304" pitchFamily="18" charset="0"/>
                          <a:cs typeface="Calibri" panose="020F0502020204030204" pitchFamily="34" charset="0"/>
                        </a:rPr>
                        <a:t>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666666"/>
                      </a:solidFill>
                      <a:prstDash val="solid"/>
                      <a:round/>
                      <a:headEnd type="none" w="med" len="med"/>
                      <a:tailEnd type="none" w="med" len="med"/>
                    </a:lnL>
                    <a:lnR>
                      <a:noFill/>
                    </a:lnR>
                    <a:lnT w="1905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solidFill>
                      <a:srgbClr val="CCCCCC"/>
                    </a:solidFill>
                  </a:tcPr>
                </a:tc>
                <a:extLst>
                  <a:ext uri="{0D108BD9-81ED-4DB2-BD59-A6C34878D82A}">
                    <a16:rowId xmlns:a16="http://schemas.microsoft.com/office/drawing/2014/main" val="389912995"/>
                  </a:ext>
                </a:extLst>
              </a:tr>
              <a:tr h="530535">
                <a:tc>
                  <a:txBody>
                    <a:bodyPr/>
                    <a:lstStyle/>
                    <a:p>
                      <a:pPr>
                        <a:lnSpc>
                          <a:spcPct val="107000"/>
                        </a:lnSpc>
                        <a:spcAft>
                          <a:spcPts val="0"/>
                        </a:spcAft>
                      </a:pPr>
                      <a:r>
                        <a:rPr lang="en-US" sz="1100" b="1">
                          <a:solidFill>
                            <a:srgbClr val="000000"/>
                          </a:solidFill>
                          <a:effectLst/>
                          <a:latin typeface="Cambria" panose="02040503050406030204" pitchFamily="18" charset="0"/>
                          <a:ea typeface="Times New Roman" panose="02020603050405020304" pitchFamily="18" charset="0"/>
                          <a:cs typeface="Calibri" panose="020F0502020204030204" pitchFamily="34" charset="0"/>
                        </a:rPr>
                        <a:t> Total inflow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w="12700" cap="flat" cmpd="sng" algn="ctr">
                      <a:solidFill>
                        <a:srgbClr val="666666"/>
                      </a:solidFill>
                      <a:prstDash val="solid"/>
                      <a:round/>
                      <a:headEnd type="none" w="med" len="med"/>
                      <a:tailEnd type="none" w="med" len="med"/>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tcPr>
                </a:tc>
                <a:tc>
                  <a:txBody>
                    <a:bodyPr/>
                    <a:lstStyle/>
                    <a:p>
                      <a:pPr algn="ctr">
                        <a:lnSpc>
                          <a:spcPct val="107000"/>
                        </a:lnSpc>
                        <a:spcAft>
                          <a:spcPts val="0"/>
                        </a:spcAft>
                      </a:pPr>
                      <a:r>
                        <a:rPr lang="en-US" sz="1100">
                          <a:solidFill>
                            <a:srgbClr val="000000"/>
                          </a:solidFill>
                          <a:effectLst/>
                          <a:latin typeface="Cambria" panose="02040503050406030204" pitchFamily="18" charset="0"/>
                          <a:ea typeface="Times New Roman" panose="02020603050405020304" pitchFamily="18" charset="0"/>
                          <a:cs typeface="Calibri" panose="020F0502020204030204" pitchFamily="34" charset="0"/>
                        </a:rPr>
                        <a:t>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666666"/>
                      </a:solidFill>
                      <a:prstDash val="solid"/>
                      <a:round/>
                      <a:headEnd type="none" w="med" len="med"/>
                      <a:tailEnd type="none" w="med" len="med"/>
                    </a:lnL>
                    <a:lnR w="12700" cap="flat" cmpd="sng" algn="ctr">
                      <a:solidFill>
                        <a:srgbClr val="666666"/>
                      </a:solidFill>
                      <a:prstDash val="solid"/>
                      <a:round/>
                      <a:headEnd type="none" w="med" len="med"/>
                      <a:tailEnd type="none" w="med" len="med"/>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tcPr>
                </a:tc>
                <a:tc>
                  <a:txBody>
                    <a:bodyPr/>
                    <a:lstStyle/>
                    <a:p>
                      <a:pPr algn="ctr">
                        <a:lnSpc>
                          <a:spcPct val="107000"/>
                        </a:lnSpc>
                        <a:spcAft>
                          <a:spcPts val="0"/>
                        </a:spcAft>
                      </a:pPr>
                      <a:r>
                        <a:rPr lang="en-US" sz="1100">
                          <a:solidFill>
                            <a:srgbClr val="000000"/>
                          </a:solidFill>
                          <a:effectLst/>
                          <a:latin typeface="Cambria" panose="02040503050406030204" pitchFamily="18" charset="0"/>
                          <a:ea typeface="Times New Roman" panose="02020603050405020304" pitchFamily="18" charset="0"/>
                          <a:cs typeface="Calibri" panose="020F0502020204030204" pitchFamily="34" charset="0"/>
                        </a:rPr>
                        <a:t>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666666"/>
                      </a:solidFill>
                      <a:prstDash val="solid"/>
                      <a:round/>
                      <a:headEnd type="none" w="med" len="med"/>
                      <a:tailEnd type="none" w="med" len="med"/>
                    </a:lnL>
                    <a:lnR w="12700" cap="flat" cmpd="sng" algn="ctr">
                      <a:solidFill>
                        <a:srgbClr val="666666"/>
                      </a:solidFill>
                      <a:prstDash val="solid"/>
                      <a:round/>
                      <a:headEnd type="none" w="med" len="med"/>
                      <a:tailEnd type="none" w="med" len="med"/>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tcPr>
                </a:tc>
                <a:tc>
                  <a:txBody>
                    <a:bodyPr/>
                    <a:lstStyle/>
                    <a:p>
                      <a:pPr algn="ctr">
                        <a:lnSpc>
                          <a:spcPct val="107000"/>
                        </a:lnSpc>
                        <a:spcAft>
                          <a:spcPts val="0"/>
                        </a:spcAft>
                      </a:pPr>
                      <a:r>
                        <a:rPr lang="en-US" sz="1100">
                          <a:solidFill>
                            <a:srgbClr val="000000"/>
                          </a:solidFill>
                          <a:effectLst/>
                          <a:latin typeface="Cambria" panose="02040503050406030204" pitchFamily="18" charset="0"/>
                          <a:ea typeface="Times New Roman" panose="02020603050405020304" pitchFamily="18" charset="0"/>
                          <a:cs typeface="Calibri" panose="020F0502020204030204" pitchFamily="34" charset="0"/>
                        </a:rPr>
                        <a:t>476,335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666666"/>
                      </a:solidFill>
                      <a:prstDash val="solid"/>
                      <a:round/>
                      <a:headEnd type="none" w="med" len="med"/>
                      <a:tailEnd type="none" w="med" len="med"/>
                    </a:lnL>
                    <a:lnR w="12700" cap="flat" cmpd="sng" algn="ctr">
                      <a:solidFill>
                        <a:srgbClr val="666666"/>
                      </a:solidFill>
                      <a:prstDash val="solid"/>
                      <a:round/>
                      <a:headEnd type="none" w="med" len="med"/>
                      <a:tailEnd type="none" w="med" len="med"/>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tcPr>
                </a:tc>
                <a:tc>
                  <a:txBody>
                    <a:bodyPr/>
                    <a:lstStyle/>
                    <a:p>
                      <a:pPr algn="ctr">
                        <a:lnSpc>
                          <a:spcPct val="107000"/>
                        </a:lnSpc>
                        <a:spcAft>
                          <a:spcPts val="0"/>
                        </a:spcAft>
                      </a:pPr>
                      <a:r>
                        <a:rPr lang="en-US" sz="1100">
                          <a:solidFill>
                            <a:srgbClr val="000000"/>
                          </a:solidFill>
                          <a:effectLst/>
                          <a:latin typeface="Cambria" panose="02040503050406030204" pitchFamily="18" charset="0"/>
                          <a:ea typeface="Times New Roman" panose="02020603050405020304" pitchFamily="18" charset="0"/>
                          <a:cs typeface="Calibri" panose="020F0502020204030204" pitchFamily="34" charset="0"/>
                        </a:rPr>
                        <a:t>25,999</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666666"/>
                      </a:solidFill>
                      <a:prstDash val="solid"/>
                      <a:round/>
                      <a:headEnd type="none" w="med" len="med"/>
                      <a:tailEnd type="none" w="med" len="med"/>
                    </a:lnL>
                    <a:lnR w="12700" cap="flat" cmpd="sng" algn="ctr">
                      <a:solidFill>
                        <a:srgbClr val="666666"/>
                      </a:solidFill>
                      <a:prstDash val="solid"/>
                      <a:round/>
                      <a:headEnd type="none" w="med" len="med"/>
                      <a:tailEnd type="none" w="med" len="med"/>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tcPr>
                </a:tc>
                <a:tc>
                  <a:txBody>
                    <a:bodyPr/>
                    <a:lstStyle/>
                    <a:p>
                      <a:pPr algn="ctr">
                        <a:lnSpc>
                          <a:spcPct val="107000"/>
                        </a:lnSpc>
                        <a:spcAft>
                          <a:spcPts val="0"/>
                        </a:spcAft>
                      </a:pPr>
                      <a:r>
                        <a:rPr lang="en-US" sz="1100">
                          <a:solidFill>
                            <a:srgbClr val="000000"/>
                          </a:solidFill>
                          <a:effectLst/>
                          <a:latin typeface="Cambria" panose="02040503050406030204" pitchFamily="18" charset="0"/>
                          <a:ea typeface="Times New Roman" panose="02020603050405020304" pitchFamily="18" charset="0"/>
                          <a:cs typeface="Calibri" panose="020F0502020204030204" pitchFamily="34" charset="0"/>
                        </a:rPr>
                        <a:t>25,999</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666666"/>
                      </a:solidFill>
                      <a:prstDash val="solid"/>
                      <a:round/>
                      <a:headEnd type="none" w="med" len="med"/>
                      <a:tailEnd type="none" w="med" len="med"/>
                    </a:lnL>
                    <a:lnR>
                      <a:noFill/>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tcPr>
                </a:tc>
                <a:extLst>
                  <a:ext uri="{0D108BD9-81ED-4DB2-BD59-A6C34878D82A}">
                    <a16:rowId xmlns:a16="http://schemas.microsoft.com/office/drawing/2014/main" val="326195573"/>
                  </a:ext>
                </a:extLst>
              </a:tr>
              <a:tr h="553111">
                <a:tc>
                  <a:txBody>
                    <a:bodyPr/>
                    <a:lstStyle/>
                    <a:p>
                      <a:pPr>
                        <a:lnSpc>
                          <a:spcPct val="107000"/>
                        </a:lnSpc>
                        <a:spcAft>
                          <a:spcPts val="0"/>
                        </a:spcAft>
                      </a:pPr>
                      <a:r>
                        <a:rPr lang="en-US" sz="1100" b="1">
                          <a:solidFill>
                            <a:srgbClr val="000000"/>
                          </a:solidFill>
                          <a:effectLst/>
                          <a:latin typeface="Cambria" panose="02040503050406030204" pitchFamily="18" charset="0"/>
                          <a:ea typeface="Times New Roman" panose="02020603050405020304" pitchFamily="18" charset="0"/>
                          <a:cs typeface="Calibri" panose="020F0502020204030204" pitchFamily="34" charset="0"/>
                        </a:rPr>
                        <a:t> Savings on power &amp; heat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w="12700" cap="flat" cmpd="sng" algn="ctr">
                      <a:solidFill>
                        <a:srgbClr val="666666"/>
                      </a:solidFill>
                      <a:prstDash val="solid"/>
                      <a:round/>
                      <a:headEnd type="none" w="med" len="med"/>
                      <a:tailEnd type="none" w="med" len="med"/>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solidFill>
                      <a:srgbClr val="CCCCCC"/>
                    </a:solidFill>
                  </a:tcPr>
                </a:tc>
                <a:tc>
                  <a:txBody>
                    <a:bodyPr/>
                    <a:lstStyle/>
                    <a:p>
                      <a:pPr algn="ctr">
                        <a:lnSpc>
                          <a:spcPct val="107000"/>
                        </a:lnSpc>
                        <a:spcAft>
                          <a:spcPts val="0"/>
                        </a:spcAft>
                      </a:pPr>
                      <a:r>
                        <a:rPr lang="en-US" sz="1100">
                          <a:solidFill>
                            <a:srgbClr val="000000"/>
                          </a:solidFill>
                          <a:effectLst/>
                          <a:latin typeface="Cambria" panose="02040503050406030204" pitchFamily="18" charset="0"/>
                          <a:ea typeface="Times New Roman" panose="02020603050405020304" pitchFamily="18" charset="0"/>
                          <a:cs typeface="Calibri" panose="020F0502020204030204" pitchFamily="34" charset="0"/>
                        </a:rPr>
                        <a:t>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666666"/>
                      </a:solidFill>
                      <a:prstDash val="solid"/>
                      <a:round/>
                      <a:headEnd type="none" w="med" len="med"/>
                      <a:tailEnd type="none" w="med" len="med"/>
                    </a:lnL>
                    <a:lnR w="12700" cap="flat" cmpd="sng" algn="ctr">
                      <a:solidFill>
                        <a:srgbClr val="666666"/>
                      </a:solidFill>
                      <a:prstDash val="solid"/>
                      <a:round/>
                      <a:headEnd type="none" w="med" len="med"/>
                      <a:tailEnd type="none" w="med" len="med"/>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solidFill>
                      <a:srgbClr val="CCCCCC"/>
                    </a:solidFill>
                  </a:tcPr>
                </a:tc>
                <a:tc>
                  <a:txBody>
                    <a:bodyPr/>
                    <a:lstStyle/>
                    <a:p>
                      <a:pPr algn="ctr">
                        <a:lnSpc>
                          <a:spcPct val="107000"/>
                        </a:lnSpc>
                        <a:spcAft>
                          <a:spcPts val="0"/>
                        </a:spcAft>
                      </a:pPr>
                      <a:r>
                        <a:rPr lang="en-US" sz="1100">
                          <a:solidFill>
                            <a:srgbClr val="000000"/>
                          </a:solidFill>
                          <a:effectLst/>
                          <a:latin typeface="Cambria" panose="02040503050406030204" pitchFamily="18" charset="0"/>
                          <a:ea typeface="Times New Roman" panose="02020603050405020304" pitchFamily="18" charset="0"/>
                          <a:cs typeface="Calibri" panose="020F0502020204030204" pitchFamily="34" charset="0"/>
                        </a:rPr>
                        <a:t>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666666"/>
                      </a:solidFill>
                      <a:prstDash val="solid"/>
                      <a:round/>
                      <a:headEnd type="none" w="med" len="med"/>
                      <a:tailEnd type="none" w="med" len="med"/>
                    </a:lnL>
                    <a:lnR w="12700" cap="flat" cmpd="sng" algn="ctr">
                      <a:solidFill>
                        <a:srgbClr val="666666"/>
                      </a:solidFill>
                      <a:prstDash val="solid"/>
                      <a:round/>
                      <a:headEnd type="none" w="med" len="med"/>
                      <a:tailEnd type="none" w="med" len="med"/>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solidFill>
                      <a:srgbClr val="CCCCCC"/>
                    </a:solidFill>
                  </a:tcPr>
                </a:tc>
                <a:tc>
                  <a:txBody>
                    <a:bodyPr/>
                    <a:lstStyle/>
                    <a:p>
                      <a:pPr algn="ctr">
                        <a:lnSpc>
                          <a:spcPct val="107000"/>
                        </a:lnSpc>
                        <a:spcAft>
                          <a:spcPts val="0"/>
                        </a:spcAft>
                      </a:pPr>
                      <a:r>
                        <a:rPr lang="en-US" sz="1100">
                          <a:solidFill>
                            <a:srgbClr val="000000"/>
                          </a:solidFill>
                          <a:effectLst/>
                          <a:latin typeface="Cambria" panose="02040503050406030204" pitchFamily="18" charset="0"/>
                          <a:ea typeface="Times New Roman" panose="02020603050405020304" pitchFamily="18" charset="0"/>
                          <a:cs typeface="Calibri" panose="020F0502020204030204" pitchFamily="34" charset="0"/>
                        </a:rPr>
                        <a:t>25,999</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666666"/>
                      </a:solidFill>
                      <a:prstDash val="solid"/>
                      <a:round/>
                      <a:headEnd type="none" w="med" len="med"/>
                      <a:tailEnd type="none" w="med" len="med"/>
                    </a:lnL>
                    <a:lnR w="12700" cap="flat" cmpd="sng" algn="ctr">
                      <a:solidFill>
                        <a:srgbClr val="666666"/>
                      </a:solidFill>
                      <a:prstDash val="solid"/>
                      <a:round/>
                      <a:headEnd type="none" w="med" len="med"/>
                      <a:tailEnd type="none" w="med" len="med"/>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solidFill>
                      <a:srgbClr val="CCCCCC"/>
                    </a:solidFill>
                  </a:tcPr>
                </a:tc>
                <a:tc>
                  <a:txBody>
                    <a:bodyPr/>
                    <a:lstStyle/>
                    <a:p>
                      <a:pPr algn="ctr">
                        <a:lnSpc>
                          <a:spcPct val="107000"/>
                        </a:lnSpc>
                        <a:spcAft>
                          <a:spcPts val="0"/>
                        </a:spcAft>
                      </a:pPr>
                      <a:r>
                        <a:rPr lang="en-US" sz="1100">
                          <a:solidFill>
                            <a:srgbClr val="000000"/>
                          </a:solidFill>
                          <a:effectLst/>
                          <a:latin typeface="Cambria" panose="02040503050406030204" pitchFamily="18" charset="0"/>
                          <a:ea typeface="Times New Roman" panose="02020603050405020304" pitchFamily="18" charset="0"/>
                          <a:cs typeface="Calibri" panose="020F0502020204030204" pitchFamily="34" charset="0"/>
                        </a:rPr>
                        <a:t>25,999</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666666"/>
                      </a:solidFill>
                      <a:prstDash val="solid"/>
                      <a:round/>
                      <a:headEnd type="none" w="med" len="med"/>
                      <a:tailEnd type="none" w="med" len="med"/>
                    </a:lnL>
                    <a:lnR w="12700" cap="flat" cmpd="sng" algn="ctr">
                      <a:solidFill>
                        <a:srgbClr val="666666"/>
                      </a:solidFill>
                      <a:prstDash val="solid"/>
                      <a:round/>
                      <a:headEnd type="none" w="med" len="med"/>
                      <a:tailEnd type="none" w="med" len="med"/>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solidFill>
                      <a:srgbClr val="CCCCCC"/>
                    </a:solidFill>
                  </a:tcPr>
                </a:tc>
                <a:tc>
                  <a:txBody>
                    <a:bodyPr/>
                    <a:lstStyle/>
                    <a:p>
                      <a:pPr algn="ctr">
                        <a:lnSpc>
                          <a:spcPct val="107000"/>
                        </a:lnSpc>
                        <a:spcAft>
                          <a:spcPts val="0"/>
                        </a:spcAft>
                      </a:pPr>
                      <a:r>
                        <a:rPr lang="en-US" sz="1100">
                          <a:solidFill>
                            <a:srgbClr val="000000"/>
                          </a:solidFill>
                          <a:effectLst/>
                          <a:latin typeface="Cambria" panose="02040503050406030204" pitchFamily="18" charset="0"/>
                          <a:ea typeface="Times New Roman" panose="02020603050405020304" pitchFamily="18" charset="0"/>
                          <a:cs typeface="Calibri" panose="020F0502020204030204" pitchFamily="34" charset="0"/>
                        </a:rPr>
                        <a:t>25,999</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666666"/>
                      </a:solidFill>
                      <a:prstDash val="solid"/>
                      <a:round/>
                      <a:headEnd type="none" w="med" len="med"/>
                      <a:tailEnd type="none" w="med" len="med"/>
                    </a:lnL>
                    <a:lnR>
                      <a:noFill/>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solidFill>
                      <a:srgbClr val="CCCCCC"/>
                    </a:solidFill>
                  </a:tcPr>
                </a:tc>
                <a:extLst>
                  <a:ext uri="{0D108BD9-81ED-4DB2-BD59-A6C34878D82A}">
                    <a16:rowId xmlns:a16="http://schemas.microsoft.com/office/drawing/2014/main" val="2976970192"/>
                  </a:ext>
                </a:extLst>
              </a:tr>
              <a:tr h="237047">
                <a:tc>
                  <a:txBody>
                    <a:bodyPr/>
                    <a:lstStyle/>
                    <a:p>
                      <a:pPr>
                        <a:lnSpc>
                          <a:spcPct val="107000"/>
                        </a:lnSpc>
                        <a:spcAft>
                          <a:spcPts val="0"/>
                        </a:spcAft>
                      </a:pPr>
                      <a:r>
                        <a:rPr lang="en-US" sz="1100" b="1">
                          <a:solidFill>
                            <a:srgbClr val="000000"/>
                          </a:solidFill>
                          <a:effectLst/>
                          <a:latin typeface="Cambria" panose="02040503050406030204" pitchFamily="18" charset="0"/>
                          <a:ea typeface="Times New Roman" panose="02020603050405020304" pitchFamily="18" charset="0"/>
                          <a:cs typeface="Calibri" panose="020F0502020204030204" pitchFamily="34" charset="0"/>
                        </a:rPr>
                        <a:t> Subsidy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w="12700" cap="flat" cmpd="sng" algn="ctr">
                      <a:solidFill>
                        <a:srgbClr val="666666"/>
                      </a:solidFill>
                      <a:prstDash val="solid"/>
                      <a:round/>
                      <a:headEnd type="none" w="med" len="med"/>
                      <a:tailEnd type="none" w="med" len="med"/>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tcPr>
                </a:tc>
                <a:tc>
                  <a:txBody>
                    <a:bodyPr/>
                    <a:lstStyle/>
                    <a:p>
                      <a:pPr algn="ctr">
                        <a:lnSpc>
                          <a:spcPct val="107000"/>
                        </a:lnSpc>
                        <a:spcAft>
                          <a:spcPts val="0"/>
                        </a:spcAft>
                      </a:pPr>
                      <a:r>
                        <a:rPr lang="en-US" sz="1100">
                          <a:solidFill>
                            <a:srgbClr val="000000"/>
                          </a:solidFill>
                          <a:effectLst/>
                          <a:latin typeface="Cambria" panose="02040503050406030204" pitchFamily="18" charset="0"/>
                          <a:ea typeface="Times New Roman" panose="02020603050405020304" pitchFamily="18" charset="0"/>
                          <a:cs typeface="Calibri" panose="020F0502020204030204" pitchFamily="34" charset="0"/>
                        </a:rPr>
                        <a:t>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666666"/>
                      </a:solidFill>
                      <a:prstDash val="solid"/>
                      <a:round/>
                      <a:headEnd type="none" w="med" len="med"/>
                      <a:tailEnd type="none" w="med" len="med"/>
                    </a:lnL>
                    <a:lnR w="12700" cap="flat" cmpd="sng" algn="ctr">
                      <a:solidFill>
                        <a:srgbClr val="666666"/>
                      </a:solidFill>
                      <a:prstDash val="solid"/>
                      <a:round/>
                      <a:headEnd type="none" w="med" len="med"/>
                      <a:tailEnd type="none" w="med" len="med"/>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tcPr>
                </a:tc>
                <a:tc>
                  <a:txBody>
                    <a:bodyPr/>
                    <a:lstStyle/>
                    <a:p>
                      <a:pPr algn="ctr">
                        <a:lnSpc>
                          <a:spcPct val="107000"/>
                        </a:lnSpc>
                        <a:spcAft>
                          <a:spcPts val="0"/>
                        </a:spcAft>
                      </a:pPr>
                      <a:r>
                        <a:rPr lang="en-US" sz="1100">
                          <a:solidFill>
                            <a:srgbClr val="000000"/>
                          </a:solidFill>
                          <a:effectLst/>
                          <a:latin typeface="Cambria" panose="02040503050406030204" pitchFamily="18" charset="0"/>
                          <a:ea typeface="Times New Roman" panose="02020603050405020304" pitchFamily="18" charset="0"/>
                          <a:cs typeface="Calibri" panose="020F0502020204030204" pitchFamily="34" charset="0"/>
                        </a:rPr>
                        <a:t>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666666"/>
                      </a:solidFill>
                      <a:prstDash val="solid"/>
                      <a:round/>
                      <a:headEnd type="none" w="med" len="med"/>
                      <a:tailEnd type="none" w="med" len="med"/>
                    </a:lnL>
                    <a:lnR w="12700" cap="flat" cmpd="sng" algn="ctr">
                      <a:solidFill>
                        <a:srgbClr val="666666"/>
                      </a:solidFill>
                      <a:prstDash val="solid"/>
                      <a:round/>
                      <a:headEnd type="none" w="med" len="med"/>
                      <a:tailEnd type="none" w="med" len="med"/>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tcPr>
                </a:tc>
                <a:tc>
                  <a:txBody>
                    <a:bodyPr/>
                    <a:lstStyle/>
                    <a:p>
                      <a:pPr algn="ctr">
                        <a:lnSpc>
                          <a:spcPct val="107000"/>
                        </a:lnSpc>
                        <a:spcAft>
                          <a:spcPts val="0"/>
                        </a:spcAft>
                      </a:pPr>
                      <a:r>
                        <a:rPr lang="en-US" sz="1100">
                          <a:solidFill>
                            <a:srgbClr val="000000"/>
                          </a:solidFill>
                          <a:effectLst/>
                          <a:latin typeface="Cambria" panose="02040503050406030204" pitchFamily="18" charset="0"/>
                          <a:ea typeface="Times New Roman" panose="02020603050405020304" pitchFamily="18" charset="0"/>
                          <a:cs typeface="Calibri" panose="020F0502020204030204" pitchFamily="34" charset="0"/>
                        </a:rPr>
                        <a:t>450,337</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666666"/>
                      </a:solidFill>
                      <a:prstDash val="solid"/>
                      <a:round/>
                      <a:headEnd type="none" w="med" len="med"/>
                      <a:tailEnd type="none" w="med" len="med"/>
                    </a:lnL>
                    <a:lnR w="12700" cap="flat" cmpd="sng" algn="ctr">
                      <a:solidFill>
                        <a:srgbClr val="666666"/>
                      </a:solidFill>
                      <a:prstDash val="solid"/>
                      <a:round/>
                      <a:headEnd type="none" w="med" len="med"/>
                      <a:tailEnd type="none" w="med" len="med"/>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tcPr>
                </a:tc>
                <a:tc>
                  <a:txBody>
                    <a:bodyPr/>
                    <a:lstStyle/>
                    <a:p>
                      <a:pPr algn="ctr">
                        <a:lnSpc>
                          <a:spcPct val="107000"/>
                        </a:lnSpc>
                        <a:spcAft>
                          <a:spcPts val="0"/>
                        </a:spcAft>
                      </a:pPr>
                      <a:r>
                        <a:rPr lang="en-US" sz="1100">
                          <a:solidFill>
                            <a:srgbClr val="000000"/>
                          </a:solidFill>
                          <a:effectLst/>
                          <a:latin typeface="Cambria" panose="02040503050406030204" pitchFamily="18" charset="0"/>
                          <a:ea typeface="Times New Roman" panose="02020603050405020304" pitchFamily="18" charset="0"/>
                          <a:cs typeface="Calibri" panose="020F0502020204030204" pitchFamily="34" charset="0"/>
                        </a:rPr>
                        <a:t>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666666"/>
                      </a:solidFill>
                      <a:prstDash val="solid"/>
                      <a:round/>
                      <a:headEnd type="none" w="med" len="med"/>
                      <a:tailEnd type="none" w="med" len="med"/>
                    </a:lnL>
                    <a:lnR w="12700" cap="flat" cmpd="sng" algn="ctr">
                      <a:solidFill>
                        <a:srgbClr val="666666"/>
                      </a:solidFill>
                      <a:prstDash val="solid"/>
                      <a:round/>
                      <a:headEnd type="none" w="med" len="med"/>
                      <a:tailEnd type="none" w="med" len="med"/>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tcPr>
                </a:tc>
                <a:tc>
                  <a:txBody>
                    <a:bodyPr/>
                    <a:lstStyle/>
                    <a:p>
                      <a:pPr algn="ctr">
                        <a:lnSpc>
                          <a:spcPct val="107000"/>
                        </a:lnSpc>
                        <a:spcAft>
                          <a:spcPts val="0"/>
                        </a:spcAft>
                      </a:pPr>
                      <a:r>
                        <a:rPr lang="en-US" sz="1100">
                          <a:solidFill>
                            <a:srgbClr val="000000"/>
                          </a:solidFill>
                          <a:effectLst/>
                          <a:latin typeface="Cambria" panose="02040503050406030204" pitchFamily="18" charset="0"/>
                          <a:ea typeface="Times New Roman" panose="02020603050405020304" pitchFamily="18" charset="0"/>
                          <a:cs typeface="Calibri" panose="020F0502020204030204" pitchFamily="34" charset="0"/>
                        </a:rPr>
                        <a:t>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666666"/>
                      </a:solidFill>
                      <a:prstDash val="solid"/>
                      <a:round/>
                      <a:headEnd type="none" w="med" len="med"/>
                      <a:tailEnd type="none" w="med" len="med"/>
                    </a:lnL>
                    <a:lnR>
                      <a:noFill/>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tcPr>
                </a:tc>
                <a:extLst>
                  <a:ext uri="{0D108BD9-81ED-4DB2-BD59-A6C34878D82A}">
                    <a16:rowId xmlns:a16="http://schemas.microsoft.com/office/drawing/2014/main" val="4225009883"/>
                  </a:ext>
                </a:extLst>
              </a:tr>
              <a:tr h="440231">
                <a:tc>
                  <a:txBody>
                    <a:bodyPr/>
                    <a:lstStyle/>
                    <a:p>
                      <a:pPr>
                        <a:lnSpc>
                          <a:spcPct val="107000"/>
                        </a:lnSpc>
                        <a:spcAft>
                          <a:spcPts val="0"/>
                        </a:spcAft>
                      </a:pPr>
                      <a:r>
                        <a:rPr lang="en-US" sz="1100" b="1">
                          <a:solidFill>
                            <a:srgbClr val="000000"/>
                          </a:solidFill>
                          <a:effectLst/>
                          <a:latin typeface="Cambria" panose="02040503050406030204" pitchFamily="18" charset="0"/>
                          <a:ea typeface="Times New Roman" panose="02020603050405020304" pitchFamily="18" charset="0"/>
                          <a:cs typeface="Calibri" panose="020F0502020204030204" pitchFamily="34" charset="0"/>
                        </a:rPr>
                        <a:t> Residual value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w="12700" cap="flat" cmpd="sng" algn="ctr">
                      <a:solidFill>
                        <a:srgbClr val="666666"/>
                      </a:solidFill>
                      <a:prstDash val="solid"/>
                      <a:round/>
                      <a:headEnd type="none" w="med" len="med"/>
                      <a:tailEnd type="none" w="med" len="med"/>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solidFill>
                      <a:srgbClr val="CCCCCC"/>
                    </a:solidFill>
                  </a:tcPr>
                </a:tc>
                <a:tc>
                  <a:txBody>
                    <a:bodyPr/>
                    <a:lstStyle/>
                    <a:p>
                      <a:pPr algn="ctr">
                        <a:lnSpc>
                          <a:spcPct val="107000"/>
                        </a:lnSpc>
                        <a:spcAft>
                          <a:spcPts val="0"/>
                        </a:spcAft>
                      </a:pPr>
                      <a:r>
                        <a:rPr lang="en-US" sz="1100">
                          <a:solidFill>
                            <a:srgbClr val="000000"/>
                          </a:solidFill>
                          <a:effectLst/>
                          <a:latin typeface="Cambria" panose="02040503050406030204" pitchFamily="18" charset="0"/>
                          <a:ea typeface="Times New Roman" panose="02020603050405020304" pitchFamily="18" charset="0"/>
                          <a:cs typeface="Calibri" panose="020F0502020204030204" pitchFamily="34" charset="0"/>
                        </a:rPr>
                        <a:t>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666666"/>
                      </a:solidFill>
                      <a:prstDash val="solid"/>
                      <a:round/>
                      <a:headEnd type="none" w="med" len="med"/>
                      <a:tailEnd type="none" w="med" len="med"/>
                    </a:lnL>
                    <a:lnR w="12700" cap="flat" cmpd="sng" algn="ctr">
                      <a:solidFill>
                        <a:srgbClr val="666666"/>
                      </a:solidFill>
                      <a:prstDash val="solid"/>
                      <a:round/>
                      <a:headEnd type="none" w="med" len="med"/>
                      <a:tailEnd type="none" w="med" len="med"/>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solidFill>
                      <a:srgbClr val="CCCCCC"/>
                    </a:solidFill>
                  </a:tcPr>
                </a:tc>
                <a:tc>
                  <a:txBody>
                    <a:bodyPr/>
                    <a:lstStyle/>
                    <a:p>
                      <a:pPr algn="ctr">
                        <a:lnSpc>
                          <a:spcPct val="107000"/>
                        </a:lnSpc>
                        <a:spcAft>
                          <a:spcPts val="0"/>
                        </a:spcAft>
                      </a:pPr>
                      <a:r>
                        <a:rPr lang="en-US" sz="1100">
                          <a:solidFill>
                            <a:srgbClr val="000000"/>
                          </a:solidFill>
                          <a:effectLst/>
                          <a:latin typeface="Cambria" panose="02040503050406030204" pitchFamily="18" charset="0"/>
                          <a:ea typeface="Times New Roman" panose="02020603050405020304" pitchFamily="18" charset="0"/>
                          <a:cs typeface="Calibri" panose="020F0502020204030204" pitchFamily="34" charset="0"/>
                        </a:rPr>
                        <a:t>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666666"/>
                      </a:solidFill>
                      <a:prstDash val="solid"/>
                      <a:round/>
                      <a:headEnd type="none" w="med" len="med"/>
                      <a:tailEnd type="none" w="med" len="med"/>
                    </a:lnL>
                    <a:lnR w="12700" cap="flat" cmpd="sng" algn="ctr">
                      <a:solidFill>
                        <a:srgbClr val="666666"/>
                      </a:solidFill>
                      <a:prstDash val="solid"/>
                      <a:round/>
                      <a:headEnd type="none" w="med" len="med"/>
                      <a:tailEnd type="none" w="med" len="med"/>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solidFill>
                      <a:srgbClr val="CCCCCC"/>
                    </a:solidFill>
                  </a:tcPr>
                </a:tc>
                <a:tc>
                  <a:txBody>
                    <a:bodyPr/>
                    <a:lstStyle/>
                    <a:p>
                      <a:pPr algn="ctr">
                        <a:lnSpc>
                          <a:spcPct val="107000"/>
                        </a:lnSpc>
                        <a:spcAft>
                          <a:spcPts val="0"/>
                        </a:spcAft>
                      </a:pPr>
                      <a:r>
                        <a:rPr lang="en-US" sz="1100">
                          <a:solidFill>
                            <a:srgbClr val="000000"/>
                          </a:solidFill>
                          <a:effectLst/>
                          <a:latin typeface="Cambria" panose="02040503050406030204" pitchFamily="18" charset="0"/>
                          <a:ea typeface="Times New Roman" panose="02020603050405020304" pitchFamily="18" charset="0"/>
                          <a:cs typeface="Calibri" panose="020F0502020204030204" pitchFamily="34" charset="0"/>
                        </a:rPr>
                        <a:t>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666666"/>
                      </a:solidFill>
                      <a:prstDash val="solid"/>
                      <a:round/>
                      <a:headEnd type="none" w="med" len="med"/>
                      <a:tailEnd type="none" w="med" len="med"/>
                    </a:lnL>
                    <a:lnR w="12700" cap="flat" cmpd="sng" algn="ctr">
                      <a:solidFill>
                        <a:srgbClr val="666666"/>
                      </a:solidFill>
                      <a:prstDash val="solid"/>
                      <a:round/>
                      <a:headEnd type="none" w="med" len="med"/>
                      <a:tailEnd type="none" w="med" len="med"/>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solidFill>
                      <a:srgbClr val="CCCCCC"/>
                    </a:solidFill>
                  </a:tcPr>
                </a:tc>
                <a:tc>
                  <a:txBody>
                    <a:bodyPr/>
                    <a:lstStyle/>
                    <a:p>
                      <a:pPr algn="ctr">
                        <a:lnSpc>
                          <a:spcPct val="107000"/>
                        </a:lnSpc>
                        <a:spcAft>
                          <a:spcPts val="0"/>
                        </a:spcAft>
                      </a:pPr>
                      <a:r>
                        <a:rPr lang="en-US" sz="1100">
                          <a:solidFill>
                            <a:srgbClr val="000000"/>
                          </a:solidFill>
                          <a:effectLst/>
                          <a:latin typeface="Cambria" panose="02040503050406030204" pitchFamily="18" charset="0"/>
                          <a:ea typeface="Times New Roman" panose="02020603050405020304" pitchFamily="18" charset="0"/>
                          <a:cs typeface="Calibri" panose="020F0502020204030204" pitchFamily="34" charset="0"/>
                        </a:rPr>
                        <a:t>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666666"/>
                      </a:solidFill>
                      <a:prstDash val="solid"/>
                      <a:round/>
                      <a:headEnd type="none" w="med" len="med"/>
                      <a:tailEnd type="none" w="med" len="med"/>
                    </a:lnL>
                    <a:lnR w="12700" cap="flat" cmpd="sng" algn="ctr">
                      <a:solidFill>
                        <a:srgbClr val="666666"/>
                      </a:solidFill>
                      <a:prstDash val="solid"/>
                      <a:round/>
                      <a:headEnd type="none" w="med" len="med"/>
                      <a:tailEnd type="none" w="med" len="med"/>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solidFill>
                      <a:srgbClr val="CCCCCC"/>
                    </a:solidFill>
                  </a:tcPr>
                </a:tc>
                <a:tc>
                  <a:txBody>
                    <a:bodyPr/>
                    <a:lstStyle/>
                    <a:p>
                      <a:pPr algn="ctr">
                        <a:lnSpc>
                          <a:spcPct val="107000"/>
                        </a:lnSpc>
                        <a:spcAft>
                          <a:spcPts val="0"/>
                        </a:spcAft>
                      </a:pPr>
                      <a:r>
                        <a:rPr lang="en-US" sz="1100">
                          <a:solidFill>
                            <a:srgbClr val="000000"/>
                          </a:solidFill>
                          <a:effectLst/>
                          <a:latin typeface="Cambria" panose="02040503050406030204" pitchFamily="18" charset="0"/>
                          <a:ea typeface="Times New Roman" panose="02020603050405020304" pitchFamily="18" charset="0"/>
                          <a:cs typeface="Calibri" panose="020F0502020204030204" pitchFamily="34" charset="0"/>
                        </a:rPr>
                        <a:t>204,595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666666"/>
                      </a:solidFill>
                      <a:prstDash val="solid"/>
                      <a:round/>
                      <a:headEnd type="none" w="med" len="med"/>
                      <a:tailEnd type="none" w="med" len="med"/>
                    </a:lnL>
                    <a:lnR>
                      <a:noFill/>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solidFill>
                      <a:srgbClr val="CCCCCC"/>
                    </a:solidFill>
                  </a:tcPr>
                </a:tc>
                <a:extLst>
                  <a:ext uri="{0D108BD9-81ED-4DB2-BD59-A6C34878D82A}">
                    <a16:rowId xmlns:a16="http://schemas.microsoft.com/office/drawing/2014/main" val="1471333222"/>
                  </a:ext>
                </a:extLst>
              </a:tr>
              <a:tr h="237047">
                <a:tc>
                  <a:txBody>
                    <a:bodyPr/>
                    <a:lstStyle/>
                    <a:p>
                      <a:pPr>
                        <a:lnSpc>
                          <a:spcPct val="107000"/>
                        </a:lnSpc>
                        <a:spcAft>
                          <a:spcPts val="0"/>
                        </a:spcAft>
                      </a:pPr>
                      <a:r>
                        <a:rPr lang="en-US" sz="1100" b="1">
                          <a:solidFill>
                            <a:srgbClr val="000000"/>
                          </a:solidFill>
                          <a:effectLst/>
                          <a:latin typeface="Cambria" panose="02040503050406030204" pitchFamily="18" charset="0"/>
                          <a:ea typeface="Times New Roman" panose="02020603050405020304" pitchFamily="18" charset="0"/>
                          <a:cs typeface="Calibri" panose="020F0502020204030204" pitchFamily="34" charset="0"/>
                        </a:rPr>
                        <a:t> net cash flow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w="12700" cap="flat" cmpd="sng" algn="ctr">
                      <a:solidFill>
                        <a:srgbClr val="666666"/>
                      </a:solidFill>
                      <a:prstDash val="solid"/>
                      <a:round/>
                      <a:headEnd type="none" w="med" len="med"/>
                      <a:tailEnd type="none" w="med" len="med"/>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tcPr>
                </a:tc>
                <a:tc>
                  <a:txBody>
                    <a:bodyPr/>
                    <a:lstStyle/>
                    <a:p>
                      <a:pPr algn="ctr">
                        <a:lnSpc>
                          <a:spcPct val="107000"/>
                        </a:lnSpc>
                        <a:spcAft>
                          <a:spcPts val="0"/>
                        </a:spcAft>
                      </a:pPr>
                      <a:r>
                        <a:rPr lang="en-US" sz="1100">
                          <a:solidFill>
                            <a:srgbClr val="000000"/>
                          </a:solidFill>
                          <a:effectLst/>
                          <a:latin typeface="Cambria" panose="02040503050406030204" pitchFamily="18" charset="0"/>
                          <a:ea typeface="Times New Roman" panose="02020603050405020304" pitchFamily="18" charset="0"/>
                          <a:cs typeface="Calibri" panose="020F0502020204030204" pitchFamily="34" charset="0"/>
                        </a:rPr>
                        <a:t>-6,785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666666"/>
                      </a:solidFill>
                      <a:prstDash val="solid"/>
                      <a:round/>
                      <a:headEnd type="none" w="med" len="med"/>
                      <a:tailEnd type="none" w="med" len="med"/>
                    </a:lnL>
                    <a:lnR w="12700" cap="flat" cmpd="sng" algn="ctr">
                      <a:solidFill>
                        <a:srgbClr val="666666"/>
                      </a:solidFill>
                      <a:prstDash val="solid"/>
                      <a:round/>
                      <a:headEnd type="none" w="med" len="med"/>
                      <a:tailEnd type="none" w="med" len="med"/>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tcPr>
                </a:tc>
                <a:tc>
                  <a:txBody>
                    <a:bodyPr/>
                    <a:lstStyle/>
                    <a:p>
                      <a:pPr algn="ctr">
                        <a:lnSpc>
                          <a:spcPct val="107000"/>
                        </a:lnSpc>
                        <a:spcAft>
                          <a:spcPts val="0"/>
                        </a:spcAft>
                      </a:pPr>
                      <a:r>
                        <a:rPr lang="en-US" sz="1100">
                          <a:solidFill>
                            <a:srgbClr val="000000"/>
                          </a:solidFill>
                          <a:effectLst/>
                          <a:latin typeface="Cambria" panose="02040503050406030204" pitchFamily="18" charset="0"/>
                          <a:ea typeface="Times New Roman" panose="02020603050405020304" pitchFamily="18" charset="0"/>
                          <a:cs typeface="Calibri" panose="020F0502020204030204" pitchFamily="34" charset="0"/>
                        </a:rPr>
                        <a:t>-556,136</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666666"/>
                      </a:solidFill>
                      <a:prstDash val="solid"/>
                      <a:round/>
                      <a:headEnd type="none" w="med" len="med"/>
                      <a:tailEnd type="none" w="med" len="med"/>
                    </a:lnL>
                    <a:lnR w="12700" cap="flat" cmpd="sng" algn="ctr">
                      <a:solidFill>
                        <a:srgbClr val="666666"/>
                      </a:solidFill>
                      <a:prstDash val="solid"/>
                      <a:round/>
                      <a:headEnd type="none" w="med" len="med"/>
                      <a:tailEnd type="none" w="med" len="med"/>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tcPr>
                </a:tc>
                <a:tc>
                  <a:txBody>
                    <a:bodyPr/>
                    <a:lstStyle/>
                    <a:p>
                      <a:pPr algn="ctr">
                        <a:lnSpc>
                          <a:spcPct val="107000"/>
                        </a:lnSpc>
                        <a:spcAft>
                          <a:spcPts val="0"/>
                        </a:spcAft>
                      </a:pPr>
                      <a:r>
                        <a:rPr lang="en-US" sz="1100">
                          <a:solidFill>
                            <a:srgbClr val="000000"/>
                          </a:solidFill>
                          <a:effectLst/>
                          <a:latin typeface="Cambria" panose="02040503050406030204" pitchFamily="18" charset="0"/>
                          <a:ea typeface="Times New Roman" panose="02020603050405020304" pitchFamily="18" charset="0"/>
                          <a:cs typeface="Calibri" panose="020F0502020204030204" pitchFamily="34" charset="0"/>
                        </a:rPr>
                        <a:t>476,335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666666"/>
                      </a:solidFill>
                      <a:prstDash val="solid"/>
                      <a:round/>
                      <a:headEnd type="none" w="med" len="med"/>
                      <a:tailEnd type="none" w="med" len="med"/>
                    </a:lnL>
                    <a:lnR w="12700" cap="flat" cmpd="sng" algn="ctr">
                      <a:solidFill>
                        <a:srgbClr val="666666"/>
                      </a:solidFill>
                      <a:prstDash val="solid"/>
                      <a:round/>
                      <a:headEnd type="none" w="med" len="med"/>
                      <a:tailEnd type="none" w="med" len="med"/>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tcPr>
                </a:tc>
                <a:tc>
                  <a:txBody>
                    <a:bodyPr/>
                    <a:lstStyle/>
                    <a:p>
                      <a:pPr algn="ctr">
                        <a:lnSpc>
                          <a:spcPct val="107000"/>
                        </a:lnSpc>
                        <a:spcAft>
                          <a:spcPts val="0"/>
                        </a:spcAft>
                      </a:pPr>
                      <a:r>
                        <a:rPr lang="en-US" sz="1100">
                          <a:solidFill>
                            <a:srgbClr val="000000"/>
                          </a:solidFill>
                          <a:effectLst/>
                          <a:latin typeface="Cambria" panose="02040503050406030204" pitchFamily="18" charset="0"/>
                          <a:ea typeface="Times New Roman" panose="02020603050405020304" pitchFamily="18" charset="0"/>
                          <a:cs typeface="Calibri" panose="020F0502020204030204" pitchFamily="34" charset="0"/>
                        </a:rPr>
                        <a:t>25,999</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666666"/>
                      </a:solidFill>
                      <a:prstDash val="solid"/>
                      <a:round/>
                      <a:headEnd type="none" w="med" len="med"/>
                      <a:tailEnd type="none" w="med" len="med"/>
                    </a:lnL>
                    <a:lnR w="12700" cap="flat" cmpd="sng" algn="ctr">
                      <a:solidFill>
                        <a:srgbClr val="666666"/>
                      </a:solidFill>
                      <a:prstDash val="solid"/>
                      <a:round/>
                      <a:headEnd type="none" w="med" len="med"/>
                      <a:tailEnd type="none" w="med" len="med"/>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tcPr>
                </a:tc>
                <a:tc>
                  <a:txBody>
                    <a:bodyPr/>
                    <a:lstStyle/>
                    <a:p>
                      <a:pPr algn="ctr">
                        <a:lnSpc>
                          <a:spcPct val="107000"/>
                        </a:lnSpc>
                        <a:spcAft>
                          <a:spcPts val="0"/>
                        </a:spcAft>
                      </a:pPr>
                      <a:r>
                        <a:rPr lang="en-US" sz="1100">
                          <a:solidFill>
                            <a:srgbClr val="000000"/>
                          </a:solidFill>
                          <a:effectLst/>
                          <a:latin typeface="Cambria" panose="02040503050406030204" pitchFamily="18" charset="0"/>
                          <a:ea typeface="Times New Roman" panose="02020603050405020304" pitchFamily="18" charset="0"/>
                          <a:cs typeface="Calibri" panose="020F0502020204030204" pitchFamily="34" charset="0"/>
                        </a:rPr>
                        <a:t>230,594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666666"/>
                      </a:solidFill>
                      <a:prstDash val="solid"/>
                      <a:round/>
                      <a:headEnd type="none" w="med" len="med"/>
                      <a:tailEnd type="none" w="med" len="med"/>
                    </a:lnL>
                    <a:lnR>
                      <a:noFill/>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tcPr>
                </a:tc>
                <a:extLst>
                  <a:ext uri="{0D108BD9-81ED-4DB2-BD59-A6C34878D82A}">
                    <a16:rowId xmlns:a16="http://schemas.microsoft.com/office/drawing/2014/main" val="2114343553"/>
                  </a:ext>
                </a:extLst>
              </a:tr>
              <a:tr h="349927">
                <a:tc>
                  <a:txBody>
                    <a:bodyPr/>
                    <a:lstStyle/>
                    <a:p>
                      <a:pPr>
                        <a:lnSpc>
                          <a:spcPct val="107000"/>
                        </a:lnSpc>
                        <a:spcAft>
                          <a:spcPts val="0"/>
                        </a:spcAft>
                      </a:pPr>
                      <a:r>
                        <a:rPr lang="en-US" sz="1100" b="1">
                          <a:solidFill>
                            <a:srgbClr val="000000"/>
                          </a:solidFill>
                          <a:effectLst/>
                          <a:latin typeface="Cambria" panose="02040503050406030204" pitchFamily="18" charset="0"/>
                          <a:ea typeface="Times New Roman" panose="02020603050405020304" pitchFamily="18" charset="0"/>
                          <a:cs typeface="Calibri" panose="020F0502020204030204" pitchFamily="34" charset="0"/>
                        </a:rPr>
                        <a:t> NPV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w="12700" cap="flat" cmpd="sng" algn="ctr">
                      <a:solidFill>
                        <a:srgbClr val="666666"/>
                      </a:solidFill>
                      <a:prstDash val="solid"/>
                      <a:round/>
                      <a:headEnd type="none" w="med" len="med"/>
                      <a:tailEnd type="none" w="med" len="med"/>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solidFill>
                      <a:srgbClr val="CCCCCC"/>
                    </a:solidFill>
                  </a:tcPr>
                </a:tc>
                <a:tc gridSpan="5">
                  <a:txBody>
                    <a:bodyPr/>
                    <a:lstStyle/>
                    <a:p>
                      <a:pPr algn="ctr">
                        <a:lnSpc>
                          <a:spcPct val="107000"/>
                        </a:lnSpc>
                        <a:spcAft>
                          <a:spcPts val="0"/>
                        </a:spcAft>
                      </a:pPr>
                      <a:r>
                        <a:rPr lang="en-US" sz="1100" b="1">
                          <a:solidFill>
                            <a:srgbClr val="000000"/>
                          </a:solidFill>
                          <a:effectLst/>
                          <a:latin typeface="Cambria" panose="02040503050406030204" pitchFamily="18" charset="0"/>
                          <a:ea typeface="Times New Roman" panose="02020603050405020304" pitchFamily="18" charset="0"/>
                          <a:cs typeface="Calibri" panose="020F0502020204030204" pitchFamily="34" charset="0"/>
                        </a:rPr>
                        <a:t>252,406</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666666"/>
                      </a:solidFill>
                      <a:prstDash val="solid"/>
                      <a:round/>
                      <a:headEnd type="none" w="med" len="med"/>
                      <a:tailEnd type="none" w="med" len="med"/>
                    </a:lnL>
                    <a:lnR>
                      <a:noFill/>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solidFill>
                      <a:srgbClr val="CCCCCC"/>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898282632"/>
                  </a:ext>
                </a:extLst>
              </a:tr>
              <a:tr h="237047">
                <a:tc>
                  <a:txBody>
                    <a:bodyPr/>
                    <a:lstStyle/>
                    <a:p>
                      <a:pPr>
                        <a:lnSpc>
                          <a:spcPct val="107000"/>
                        </a:lnSpc>
                        <a:spcAft>
                          <a:spcPts val="0"/>
                        </a:spcAft>
                      </a:pPr>
                      <a:r>
                        <a:rPr lang="en-US" sz="1100" b="1">
                          <a:solidFill>
                            <a:srgbClr val="000000"/>
                          </a:solidFill>
                          <a:effectLst/>
                          <a:latin typeface="Cambria" panose="02040503050406030204" pitchFamily="18" charset="0"/>
                          <a:ea typeface="Times New Roman" panose="02020603050405020304" pitchFamily="18" charset="0"/>
                          <a:cs typeface="Calibri" panose="020F0502020204030204" pitchFamily="34" charset="0"/>
                        </a:rPr>
                        <a:t> IRR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w="12700" cap="flat" cmpd="sng" algn="ctr">
                      <a:solidFill>
                        <a:srgbClr val="666666"/>
                      </a:solidFill>
                      <a:prstDash val="solid"/>
                      <a:round/>
                      <a:headEnd type="none" w="med" len="med"/>
                      <a:tailEnd type="none" w="med" len="med"/>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tcPr>
                </a:tc>
                <a:tc gridSpan="5">
                  <a:txBody>
                    <a:bodyPr/>
                    <a:lstStyle/>
                    <a:p>
                      <a:pPr algn="ctr">
                        <a:lnSpc>
                          <a:spcPct val="107000"/>
                        </a:lnSpc>
                        <a:spcAft>
                          <a:spcPts val="0"/>
                        </a:spcAft>
                      </a:pPr>
                      <a:r>
                        <a:rPr lang="en-US" sz="1100" b="1" dirty="0">
                          <a:solidFill>
                            <a:srgbClr val="000000"/>
                          </a:solidFill>
                          <a:effectLst/>
                          <a:latin typeface="Cambria" panose="02040503050406030204" pitchFamily="18" charset="0"/>
                          <a:ea typeface="Times New Roman" panose="02020603050405020304" pitchFamily="18" charset="0"/>
                          <a:cs typeface="Calibri" panose="020F0502020204030204" pitchFamily="34" charset="0"/>
                        </a:rPr>
                        <a:t>15.39%</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666666"/>
                      </a:solidFill>
                      <a:prstDash val="solid"/>
                      <a:round/>
                      <a:headEnd type="none" w="med" len="med"/>
                      <a:tailEnd type="none" w="med" len="med"/>
                    </a:lnL>
                    <a:lnR>
                      <a:noFill/>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72472941"/>
                  </a:ext>
                </a:extLst>
              </a:tr>
            </a:tbl>
          </a:graphicData>
        </a:graphic>
      </p:graphicFrame>
    </p:spTree>
    <p:extLst>
      <p:ext uri="{BB962C8B-B14F-4D97-AF65-F5344CB8AC3E}">
        <p14:creationId xmlns:p14="http://schemas.microsoft.com/office/powerpoint/2010/main" val="101933395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C77C6C3F-668B-4AF5-BFA9-0F657EB068D6}" type="slidenum">
              <a:rPr lang="pl-PL" smtClean="0"/>
              <a:pPr/>
              <a:t>68</a:t>
            </a:fld>
            <a:endParaRPr lang="pl-PL" dirty="0"/>
          </a:p>
        </p:txBody>
      </p:sp>
      <p:sp>
        <p:nvSpPr>
          <p:cNvPr id="4" name="Title 3"/>
          <p:cNvSpPr>
            <a:spLocks noGrp="1"/>
          </p:cNvSpPr>
          <p:nvPr>
            <p:ph type="title"/>
          </p:nvPr>
        </p:nvSpPr>
        <p:spPr/>
        <p:txBody>
          <a:bodyPr/>
          <a:lstStyle/>
          <a:p>
            <a:r>
              <a:rPr lang="en-US" dirty="0" err="1"/>
              <a:t>Lösung</a:t>
            </a:r>
            <a:r>
              <a:rPr lang="en-US" dirty="0"/>
              <a:t>: </a:t>
            </a:r>
            <a:r>
              <a:rPr lang="en-US" dirty="0" err="1"/>
              <a:t>Übung</a:t>
            </a:r>
            <a:r>
              <a:rPr lang="en-US" dirty="0"/>
              <a:t> 3</a:t>
            </a:r>
          </a:p>
        </p:txBody>
      </p:sp>
      <p:sp>
        <p:nvSpPr>
          <p:cNvPr id="8" name="Content Placeholder 1"/>
          <p:cNvSpPr txBox="1">
            <a:spLocks/>
          </p:cNvSpPr>
          <p:nvPr/>
        </p:nvSpPr>
        <p:spPr>
          <a:xfrm>
            <a:off x="838200" y="1261533"/>
            <a:ext cx="10515600" cy="565207"/>
          </a:xfrm>
          <a:prstGeom prst="rect">
            <a:avLst/>
          </a:prstGeom>
        </p:spPr>
        <p:txBody>
          <a:bodyPr vert="horz" lIns="91440" tIns="45720" rIns="91440" bIns="45720" rtlCol="0">
            <a:normAutofit/>
          </a:bodyPr>
          <a:lst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err="1"/>
              <a:t>Für</a:t>
            </a:r>
            <a:r>
              <a:rPr lang="en-US" dirty="0"/>
              <a:t> die </a:t>
            </a:r>
            <a:r>
              <a:rPr lang="en-US" dirty="0" err="1"/>
              <a:t>Gemeinde</a:t>
            </a:r>
            <a:endParaRPr lang="en-US" dirty="0"/>
          </a:p>
        </p:txBody>
      </p:sp>
      <p:sp>
        <p:nvSpPr>
          <p:cNvPr id="9" name="Rectangle 8">
            <a:extLst>
              <a:ext uri="{FF2B5EF4-FFF2-40B4-BE49-F238E27FC236}">
                <a16:creationId xmlns:a16="http://schemas.microsoft.com/office/drawing/2014/main" id="{383E1335-119D-4914-8DF2-438EEAD7D3A2}"/>
              </a:ext>
            </a:extLst>
          </p:cNvPr>
          <p:cNvSpPr/>
          <p:nvPr/>
        </p:nvSpPr>
        <p:spPr>
          <a:xfrm>
            <a:off x="0" y="0"/>
            <a:ext cx="409221" cy="228600"/>
          </a:xfrm>
          <a:prstGeom prst="rect">
            <a:avLst/>
          </a:prstGeom>
          <a:solidFill>
            <a:schemeClr val="accent6"/>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GB" b="1" dirty="0">
                <a:solidFill>
                  <a:prstClr val="white"/>
                </a:solidFill>
                <a:latin typeface="Calibri" panose="020F0502020204030204"/>
              </a:rPr>
              <a:t>8</a:t>
            </a:r>
          </a:p>
        </p:txBody>
      </p:sp>
      <p:graphicFrame>
        <p:nvGraphicFramePr>
          <p:cNvPr id="7" name="Content Placeholder 6"/>
          <p:cNvGraphicFramePr>
            <a:graphicFrameLocks noGrp="1"/>
          </p:cNvGraphicFramePr>
          <p:nvPr>
            <p:ph idx="1"/>
            <p:extLst>
              <p:ext uri="{D42A27DB-BD31-4B8C-83A1-F6EECF244321}">
                <p14:modId xmlns:p14="http://schemas.microsoft.com/office/powerpoint/2010/main" val="4293091355"/>
              </p:ext>
            </p:extLst>
          </p:nvPr>
        </p:nvGraphicFramePr>
        <p:xfrm>
          <a:off x="1646584" y="1852156"/>
          <a:ext cx="8756871" cy="3066938"/>
        </p:xfrm>
        <a:graphic>
          <a:graphicData uri="http://schemas.openxmlformats.org/drawingml/2006/table">
            <a:tbl>
              <a:tblPr firstRow="1" firstCol="1" bandRow="1"/>
              <a:tblGrid>
                <a:gridCol w="2601281">
                  <a:extLst>
                    <a:ext uri="{9D8B030D-6E8A-4147-A177-3AD203B41FA5}">
                      <a16:colId xmlns:a16="http://schemas.microsoft.com/office/drawing/2014/main" val="2752711216"/>
                    </a:ext>
                  </a:extLst>
                </a:gridCol>
                <a:gridCol w="1231118">
                  <a:extLst>
                    <a:ext uri="{9D8B030D-6E8A-4147-A177-3AD203B41FA5}">
                      <a16:colId xmlns:a16="http://schemas.microsoft.com/office/drawing/2014/main" val="1896103785"/>
                    </a:ext>
                  </a:extLst>
                </a:gridCol>
                <a:gridCol w="1231118">
                  <a:extLst>
                    <a:ext uri="{9D8B030D-6E8A-4147-A177-3AD203B41FA5}">
                      <a16:colId xmlns:a16="http://schemas.microsoft.com/office/drawing/2014/main" val="587139001"/>
                    </a:ext>
                  </a:extLst>
                </a:gridCol>
                <a:gridCol w="1231118">
                  <a:extLst>
                    <a:ext uri="{9D8B030D-6E8A-4147-A177-3AD203B41FA5}">
                      <a16:colId xmlns:a16="http://schemas.microsoft.com/office/drawing/2014/main" val="3478237431"/>
                    </a:ext>
                  </a:extLst>
                </a:gridCol>
                <a:gridCol w="1231118">
                  <a:extLst>
                    <a:ext uri="{9D8B030D-6E8A-4147-A177-3AD203B41FA5}">
                      <a16:colId xmlns:a16="http://schemas.microsoft.com/office/drawing/2014/main" val="3949654490"/>
                    </a:ext>
                  </a:extLst>
                </a:gridCol>
                <a:gridCol w="1231118">
                  <a:extLst>
                    <a:ext uri="{9D8B030D-6E8A-4147-A177-3AD203B41FA5}">
                      <a16:colId xmlns:a16="http://schemas.microsoft.com/office/drawing/2014/main" val="3165500896"/>
                    </a:ext>
                  </a:extLst>
                </a:gridCol>
              </a:tblGrid>
              <a:tr h="616004">
                <a:tc>
                  <a:txBody>
                    <a:bodyPr/>
                    <a:lstStyle/>
                    <a:p>
                      <a:pPr>
                        <a:lnSpc>
                          <a:spcPct val="107000"/>
                        </a:lnSpc>
                        <a:spcAft>
                          <a:spcPts val="0"/>
                        </a:spcAft>
                      </a:pPr>
                      <a:r>
                        <a:rPr lang="en-US" sz="1100" b="1">
                          <a:solidFill>
                            <a:srgbClr val="000000"/>
                          </a:solidFill>
                          <a:effectLst/>
                          <a:latin typeface="Cambria" panose="02040503050406030204" pitchFamily="18" charset="0"/>
                          <a:ea typeface="Times New Roman" panose="02020603050405020304" pitchFamily="18" charset="0"/>
                          <a:cs typeface="Calibri" panose="020F0502020204030204" pitchFamily="34" charset="0"/>
                        </a:rPr>
                        <a:t>(in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9050" cap="flat" cmpd="sng" algn="ctr">
                      <a:solidFill>
                        <a:srgbClr val="666666"/>
                      </a:solidFill>
                      <a:prstDash val="solid"/>
                      <a:round/>
                      <a:headEnd type="none" w="med" len="med"/>
                      <a:tailEnd type="none" w="med" len="med"/>
                    </a:lnB>
                    <a:solidFill>
                      <a:srgbClr val="FFFFFF"/>
                    </a:solidFill>
                  </a:tcPr>
                </a:tc>
                <a:tc>
                  <a:txBody>
                    <a:bodyPr/>
                    <a:lstStyle/>
                    <a:p>
                      <a:pPr algn="ctr">
                        <a:lnSpc>
                          <a:spcPct val="107000"/>
                        </a:lnSpc>
                        <a:spcAft>
                          <a:spcPts val="0"/>
                        </a:spcAft>
                      </a:pPr>
                      <a:r>
                        <a:rPr lang="en-US" sz="1100" b="1">
                          <a:solidFill>
                            <a:srgbClr val="000000"/>
                          </a:solidFill>
                          <a:effectLst/>
                          <a:latin typeface="Cambria" panose="02040503050406030204" pitchFamily="18" charset="0"/>
                          <a:ea typeface="Times New Roman" panose="02020603050405020304" pitchFamily="18" charset="0"/>
                          <a:cs typeface="Calibri" panose="020F0502020204030204" pitchFamily="34" charset="0"/>
                        </a:rPr>
                        <a:t>2018</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9050" cap="flat" cmpd="sng" algn="ctr">
                      <a:solidFill>
                        <a:srgbClr val="666666"/>
                      </a:solidFill>
                      <a:prstDash val="solid"/>
                      <a:round/>
                      <a:headEnd type="none" w="med" len="med"/>
                      <a:tailEnd type="none" w="med" len="med"/>
                    </a:lnB>
                    <a:solidFill>
                      <a:srgbClr val="FFFFFF"/>
                    </a:solidFill>
                  </a:tcPr>
                </a:tc>
                <a:tc>
                  <a:txBody>
                    <a:bodyPr/>
                    <a:lstStyle/>
                    <a:p>
                      <a:pPr algn="ctr">
                        <a:lnSpc>
                          <a:spcPct val="107000"/>
                        </a:lnSpc>
                        <a:spcAft>
                          <a:spcPts val="0"/>
                        </a:spcAft>
                      </a:pPr>
                      <a:r>
                        <a:rPr lang="en-US" sz="1100" b="1">
                          <a:solidFill>
                            <a:srgbClr val="000000"/>
                          </a:solidFill>
                          <a:effectLst/>
                          <a:latin typeface="Cambria" panose="02040503050406030204" pitchFamily="18" charset="0"/>
                          <a:ea typeface="Times New Roman" panose="02020603050405020304" pitchFamily="18" charset="0"/>
                          <a:cs typeface="Calibri" panose="020F0502020204030204" pitchFamily="34" charset="0"/>
                        </a:rPr>
                        <a:t>2019</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9050" cap="flat" cmpd="sng" algn="ctr">
                      <a:solidFill>
                        <a:srgbClr val="666666"/>
                      </a:solidFill>
                      <a:prstDash val="solid"/>
                      <a:round/>
                      <a:headEnd type="none" w="med" len="med"/>
                      <a:tailEnd type="none" w="med" len="med"/>
                    </a:lnB>
                    <a:solidFill>
                      <a:srgbClr val="FFFFFF"/>
                    </a:solidFill>
                  </a:tcPr>
                </a:tc>
                <a:tc>
                  <a:txBody>
                    <a:bodyPr/>
                    <a:lstStyle/>
                    <a:p>
                      <a:pPr algn="ctr">
                        <a:lnSpc>
                          <a:spcPct val="107000"/>
                        </a:lnSpc>
                        <a:spcAft>
                          <a:spcPts val="0"/>
                        </a:spcAft>
                      </a:pPr>
                      <a:r>
                        <a:rPr lang="en-US" sz="1100" b="1">
                          <a:solidFill>
                            <a:srgbClr val="000000"/>
                          </a:solidFill>
                          <a:effectLst/>
                          <a:latin typeface="Cambria" panose="02040503050406030204" pitchFamily="18" charset="0"/>
                          <a:ea typeface="Times New Roman" panose="02020603050405020304" pitchFamily="18" charset="0"/>
                          <a:cs typeface="Calibri" panose="020F0502020204030204" pitchFamily="34" charset="0"/>
                        </a:rPr>
                        <a:t>2020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9050" cap="flat" cmpd="sng" algn="ctr">
                      <a:solidFill>
                        <a:srgbClr val="666666"/>
                      </a:solidFill>
                      <a:prstDash val="solid"/>
                      <a:round/>
                      <a:headEnd type="none" w="med" len="med"/>
                      <a:tailEnd type="none" w="med" len="med"/>
                    </a:lnB>
                    <a:solidFill>
                      <a:srgbClr val="FFFFFF"/>
                    </a:solidFill>
                  </a:tcPr>
                </a:tc>
                <a:tc>
                  <a:txBody>
                    <a:bodyPr/>
                    <a:lstStyle/>
                    <a:p>
                      <a:pPr algn="ctr">
                        <a:lnSpc>
                          <a:spcPct val="107000"/>
                        </a:lnSpc>
                        <a:spcAft>
                          <a:spcPts val="0"/>
                        </a:spcAft>
                      </a:pPr>
                      <a:r>
                        <a:rPr lang="en-US" sz="1100" b="1">
                          <a:solidFill>
                            <a:srgbClr val="000000"/>
                          </a:solidFill>
                          <a:effectLst/>
                          <a:latin typeface="Cambria" panose="02040503050406030204" pitchFamily="18" charset="0"/>
                          <a:ea typeface="Times New Roman" panose="02020603050405020304" pitchFamily="18" charset="0"/>
                          <a:cs typeface="Calibri" panose="020F0502020204030204" pitchFamily="34" charset="0"/>
                        </a:rPr>
                        <a:t>2021-2032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9050" cap="flat" cmpd="sng" algn="ctr">
                      <a:solidFill>
                        <a:srgbClr val="666666"/>
                      </a:solidFill>
                      <a:prstDash val="solid"/>
                      <a:round/>
                      <a:headEnd type="none" w="med" len="med"/>
                      <a:tailEnd type="none" w="med" len="med"/>
                    </a:lnB>
                    <a:solidFill>
                      <a:srgbClr val="FFFFFF"/>
                    </a:solidFill>
                  </a:tcPr>
                </a:tc>
                <a:tc>
                  <a:txBody>
                    <a:bodyPr/>
                    <a:lstStyle/>
                    <a:p>
                      <a:pPr algn="ctr">
                        <a:lnSpc>
                          <a:spcPct val="107000"/>
                        </a:lnSpc>
                        <a:spcAft>
                          <a:spcPts val="0"/>
                        </a:spcAft>
                      </a:pPr>
                      <a:r>
                        <a:rPr lang="en-US" sz="1100" b="1">
                          <a:solidFill>
                            <a:srgbClr val="000000"/>
                          </a:solidFill>
                          <a:effectLst/>
                          <a:latin typeface="Cambria" panose="02040503050406030204" pitchFamily="18" charset="0"/>
                          <a:ea typeface="Times New Roman" panose="02020603050405020304" pitchFamily="18" charset="0"/>
                          <a:cs typeface="Calibri" panose="020F0502020204030204" pitchFamily="34" charset="0"/>
                        </a:rPr>
                        <a:t>2033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9050" cap="flat" cmpd="sng" algn="ctr">
                      <a:solidFill>
                        <a:srgbClr val="666666"/>
                      </a:solidFill>
                      <a:prstDash val="solid"/>
                      <a:round/>
                      <a:headEnd type="none" w="med" len="med"/>
                      <a:tailEnd type="none" w="med" len="med"/>
                    </a:lnB>
                    <a:solidFill>
                      <a:srgbClr val="FFFFFF"/>
                    </a:solidFill>
                  </a:tcPr>
                </a:tc>
                <a:extLst>
                  <a:ext uri="{0D108BD9-81ED-4DB2-BD59-A6C34878D82A}">
                    <a16:rowId xmlns:a16="http://schemas.microsoft.com/office/drawing/2014/main" val="3878027423"/>
                  </a:ext>
                </a:extLst>
              </a:tr>
              <a:tr h="336894">
                <a:tc>
                  <a:txBody>
                    <a:bodyPr/>
                    <a:lstStyle/>
                    <a:p>
                      <a:pPr>
                        <a:lnSpc>
                          <a:spcPct val="107000"/>
                        </a:lnSpc>
                        <a:spcAft>
                          <a:spcPts val="0"/>
                        </a:spcAft>
                      </a:pPr>
                      <a:r>
                        <a:rPr lang="en-US" sz="1100" b="1">
                          <a:solidFill>
                            <a:srgbClr val="000000"/>
                          </a:solidFill>
                          <a:effectLst/>
                          <a:latin typeface="Cambria" panose="02040503050406030204" pitchFamily="18" charset="0"/>
                          <a:ea typeface="Times New Roman" panose="02020603050405020304" pitchFamily="18" charset="0"/>
                          <a:cs typeface="Calibri" panose="020F0502020204030204" pitchFamily="34" charset="0"/>
                        </a:rPr>
                        <a:t>Outflow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w="12700" cap="flat" cmpd="sng" algn="ctr">
                      <a:solidFill>
                        <a:srgbClr val="666666"/>
                      </a:solidFill>
                      <a:prstDash val="solid"/>
                      <a:round/>
                      <a:headEnd type="none" w="med" len="med"/>
                      <a:tailEnd type="none" w="med" len="med"/>
                    </a:lnR>
                    <a:lnT w="1905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solidFill>
                      <a:srgbClr val="CCCCCC"/>
                    </a:solidFill>
                  </a:tcPr>
                </a:tc>
                <a:tc>
                  <a:txBody>
                    <a:bodyPr/>
                    <a:lstStyle/>
                    <a:p>
                      <a:pPr algn="r">
                        <a:lnSpc>
                          <a:spcPct val="107000"/>
                        </a:lnSpc>
                        <a:spcAft>
                          <a:spcPts val="0"/>
                        </a:spcAft>
                      </a:pPr>
                      <a:r>
                        <a:rPr lang="en-US" sz="1100">
                          <a:solidFill>
                            <a:srgbClr val="000000"/>
                          </a:solidFill>
                          <a:effectLst/>
                          <a:latin typeface="Cambria" panose="02040503050406030204" pitchFamily="18" charset="0"/>
                          <a:ea typeface="Times New Roman" panose="02020603050405020304" pitchFamily="18" charset="0"/>
                          <a:cs typeface="Calibri" panose="020F0502020204030204" pitchFamily="34" charset="0"/>
                        </a:rPr>
                        <a:t>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666666"/>
                      </a:solidFill>
                      <a:prstDash val="solid"/>
                      <a:round/>
                      <a:headEnd type="none" w="med" len="med"/>
                      <a:tailEnd type="none" w="med" len="med"/>
                    </a:lnL>
                    <a:lnR w="12700" cap="flat" cmpd="sng" algn="ctr">
                      <a:solidFill>
                        <a:srgbClr val="666666"/>
                      </a:solidFill>
                      <a:prstDash val="solid"/>
                      <a:round/>
                      <a:headEnd type="none" w="med" len="med"/>
                      <a:tailEnd type="none" w="med" len="med"/>
                    </a:lnR>
                    <a:lnT w="1905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solidFill>
                      <a:srgbClr val="CCCCCC"/>
                    </a:solidFill>
                  </a:tcPr>
                </a:tc>
                <a:tc>
                  <a:txBody>
                    <a:bodyPr/>
                    <a:lstStyle/>
                    <a:p>
                      <a:pPr algn="r">
                        <a:lnSpc>
                          <a:spcPct val="107000"/>
                        </a:lnSpc>
                        <a:spcAft>
                          <a:spcPts val="0"/>
                        </a:spcAft>
                      </a:pPr>
                      <a:r>
                        <a:rPr lang="en-US" sz="1100">
                          <a:solidFill>
                            <a:srgbClr val="000000"/>
                          </a:solidFill>
                          <a:effectLst/>
                          <a:latin typeface="Cambria" panose="02040503050406030204" pitchFamily="18" charset="0"/>
                          <a:ea typeface="Times New Roman" panose="02020603050405020304" pitchFamily="18" charset="0"/>
                          <a:cs typeface="Calibri" panose="020F0502020204030204" pitchFamily="34" charset="0"/>
                        </a:rPr>
                        <a:t>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666666"/>
                      </a:solidFill>
                      <a:prstDash val="solid"/>
                      <a:round/>
                      <a:headEnd type="none" w="med" len="med"/>
                      <a:tailEnd type="none" w="med" len="med"/>
                    </a:lnL>
                    <a:lnR w="12700" cap="flat" cmpd="sng" algn="ctr">
                      <a:solidFill>
                        <a:srgbClr val="666666"/>
                      </a:solidFill>
                      <a:prstDash val="solid"/>
                      <a:round/>
                      <a:headEnd type="none" w="med" len="med"/>
                      <a:tailEnd type="none" w="med" len="med"/>
                    </a:lnR>
                    <a:lnT w="1905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solidFill>
                      <a:srgbClr val="CCCCCC"/>
                    </a:solidFill>
                  </a:tcPr>
                </a:tc>
                <a:tc>
                  <a:txBody>
                    <a:bodyPr/>
                    <a:lstStyle/>
                    <a:p>
                      <a:pPr algn="r">
                        <a:lnSpc>
                          <a:spcPct val="107000"/>
                        </a:lnSpc>
                        <a:spcAft>
                          <a:spcPts val="0"/>
                        </a:spcAft>
                      </a:pPr>
                      <a:r>
                        <a:rPr lang="en-US" sz="1100">
                          <a:solidFill>
                            <a:srgbClr val="000000"/>
                          </a:solidFill>
                          <a:effectLst/>
                          <a:latin typeface="Cambria" panose="02040503050406030204" pitchFamily="18" charset="0"/>
                          <a:ea typeface="Times New Roman" panose="02020603050405020304" pitchFamily="18" charset="0"/>
                          <a:cs typeface="Calibri" panose="020F0502020204030204" pitchFamily="34" charset="0"/>
                        </a:rPr>
                        <a:t>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666666"/>
                      </a:solidFill>
                      <a:prstDash val="solid"/>
                      <a:round/>
                      <a:headEnd type="none" w="med" len="med"/>
                      <a:tailEnd type="none" w="med" len="med"/>
                    </a:lnL>
                    <a:lnR w="12700" cap="flat" cmpd="sng" algn="ctr">
                      <a:solidFill>
                        <a:srgbClr val="666666"/>
                      </a:solidFill>
                      <a:prstDash val="solid"/>
                      <a:round/>
                      <a:headEnd type="none" w="med" len="med"/>
                      <a:tailEnd type="none" w="med" len="med"/>
                    </a:lnR>
                    <a:lnT w="1905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solidFill>
                      <a:srgbClr val="CCCCCC"/>
                    </a:solidFill>
                  </a:tcPr>
                </a:tc>
                <a:tc>
                  <a:txBody>
                    <a:bodyPr/>
                    <a:lstStyle/>
                    <a:p>
                      <a:pPr algn="r">
                        <a:lnSpc>
                          <a:spcPct val="107000"/>
                        </a:lnSpc>
                        <a:spcAft>
                          <a:spcPts val="0"/>
                        </a:spcAft>
                      </a:pPr>
                      <a:r>
                        <a:rPr lang="en-US" sz="1100">
                          <a:solidFill>
                            <a:srgbClr val="000000"/>
                          </a:solidFill>
                          <a:effectLst/>
                          <a:latin typeface="Cambria" panose="02040503050406030204" pitchFamily="18" charset="0"/>
                          <a:ea typeface="Times New Roman" panose="02020603050405020304" pitchFamily="18" charset="0"/>
                          <a:cs typeface="Calibri" panose="020F0502020204030204" pitchFamily="34" charset="0"/>
                        </a:rPr>
                        <a:t>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666666"/>
                      </a:solidFill>
                      <a:prstDash val="solid"/>
                      <a:round/>
                      <a:headEnd type="none" w="med" len="med"/>
                      <a:tailEnd type="none" w="med" len="med"/>
                    </a:lnL>
                    <a:lnR w="12700" cap="flat" cmpd="sng" algn="ctr">
                      <a:solidFill>
                        <a:srgbClr val="666666"/>
                      </a:solidFill>
                      <a:prstDash val="solid"/>
                      <a:round/>
                      <a:headEnd type="none" w="med" len="med"/>
                      <a:tailEnd type="none" w="med" len="med"/>
                    </a:lnR>
                    <a:lnT w="1905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solidFill>
                      <a:srgbClr val="CCCCCC"/>
                    </a:solidFill>
                  </a:tcPr>
                </a:tc>
                <a:tc>
                  <a:txBody>
                    <a:bodyPr/>
                    <a:lstStyle/>
                    <a:p>
                      <a:pPr algn="r">
                        <a:lnSpc>
                          <a:spcPct val="107000"/>
                        </a:lnSpc>
                        <a:spcAft>
                          <a:spcPts val="0"/>
                        </a:spcAft>
                      </a:pPr>
                      <a:r>
                        <a:rPr lang="en-US" sz="1100">
                          <a:solidFill>
                            <a:srgbClr val="000000"/>
                          </a:solidFill>
                          <a:effectLst/>
                          <a:latin typeface="Cambria" panose="02040503050406030204" pitchFamily="18" charset="0"/>
                          <a:ea typeface="Times New Roman" panose="02020603050405020304" pitchFamily="18" charset="0"/>
                          <a:cs typeface="Calibri" panose="020F0502020204030204" pitchFamily="34" charset="0"/>
                        </a:rPr>
                        <a:t>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666666"/>
                      </a:solidFill>
                      <a:prstDash val="solid"/>
                      <a:round/>
                      <a:headEnd type="none" w="med" len="med"/>
                      <a:tailEnd type="none" w="med" len="med"/>
                    </a:lnL>
                    <a:lnR>
                      <a:noFill/>
                    </a:lnR>
                    <a:lnT w="1905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solidFill>
                      <a:srgbClr val="CCCCCC"/>
                    </a:solidFill>
                  </a:tcPr>
                </a:tc>
                <a:extLst>
                  <a:ext uri="{0D108BD9-81ED-4DB2-BD59-A6C34878D82A}">
                    <a16:rowId xmlns:a16="http://schemas.microsoft.com/office/drawing/2014/main" val="1079469477"/>
                  </a:ext>
                </a:extLst>
              </a:tr>
              <a:tr h="597470">
                <a:tc>
                  <a:txBody>
                    <a:bodyPr/>
                    <a:lstStyle/>
                    <a:p>
                      <a:pPr>
                        <a:lnSpc>
                          <a:spcPct val="107000"/>
                        </a:lnSpc>
                        <a:spcAft>
                          <a:spcPts val="0"/>
                        </a:spcAft>
                      </a:pPr>
                      <a:r>
                        <a:rPr lang="en-US" sz="1100" b="1">
                          <a:solidFill>
                            <a:srgbClr val="000000"/>
                          </a:solidFill>
                          <a:effectLst/>
                          <a:latin typeface="Cambria" panose="02040503050406030204" pitchFamily="18" charset="0"/>
                          <a:ea typeface="Times New Roman" panose="02020603050405020304" pitchFamily="18" charset="0"/>
                          <a:cs typeface="Calibri" panose="020F0502020204030204" pitchFamily="34" charset="0"/>
                        </a:rPr>
                        <a:t>Inflow (10% of savings)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w="12700" cap="flat" cmpd="sng" algn="ctr">
                      <a:solidFill>
                        <a:srgbClr val="666666"/>
                      </a:solidFill>
                      <a:prstDash val="solid"/>
                      <a:round/>
                      <a:headEnd type="none" w="med" len="med"/>
                      <a:tailEnd type="none" w="med" len="med"/>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tcPr>
                </a:tc>
                <a:tc>
                  <a:txBody>
                    <a:bodyPr/>
                    <a:lstStyle/>
                    <a:p>
                      <a:pPr algn="r">
                        <a:lnSpc>
                          <a:spcPct val="107000"/>
                        </a:lnSpc>
                        <a:spcAft>
                          <a:spcPts val="0"/>
                        </a:spcAft>
                      </a:pPr>
                      <a:r>
                        <a:rPr lang="en-US" sz="1100">
                          <a:solidFill>
                            <a:srgbClr val="000000"/>
                          </a:solidFill>
                          <a:effectLst/>
                          <a:latin typeface="Cambria" panose="02040503050406030204" pitchFamily="18" charset="0"/>
                          <a:ea typeface="Times New Roman" panose="02020603050405020304" pitchFamily="18" charset="0"/>
                          <a:cs typeface="Calibri" panose="020F0502020204030204" pitchFamily="34" charset="0"/>
                        </a:rPr>
                        <a:t>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666666"/>
                      </a:solidFill>
                      <a:prstDash val="solid"/>
                      <a:round/>
                      <a:headEnd type="none" w="med" len="med"/>
                      <a:tailEnd type="none" w="med" len="med"/>
                    </a:lnL>
                    <a:lnR w="12700" cap="flat" cmpd="sng" algn="ctr">
                      <a:solidFill>
                        <a:srgbClr val="666666"/>
                      </a:solidFill>
                      <a:prstDash val="solid"/>
                      <a:round/>
                      <a:headEnd type="none" w="med" len="med"/>
                      <a:tailEnd type="none" w="med" len="med"/>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tcPr>
                </a:tc>
                <a:tc>
                  <a:txBody>
                    <a:bodyPr/>
                    <a:lstStyle/>
                    <a:p>
                      <a:pPr algn="r">
                        <a:lnSpc>
                          <a:spcPct val="107000"/>
                        </a:lnSpc>
                        <a:spcAft>
                          <a:spcPts val="0"/>
                        </a:spcAft>
                      </a:pPr>
                      <a:r>
                        <a:rPr lang="en-US" sz="1100">
                          <a:solidFill>
                            <a:srgbClr val="000000"/>
                          </a:solidFill>
                          <a:effectLst/>
                          <a:latin typeface="Cambria" panose="02040503050406030204" pitchFamily="18" charset="0"/>
                          <a:ea typeface="Times New Roman" panose="02020603050405020304" pitchFamily="18" charset="0"/>
                          <a:cs typeface="Calibri" panose="020F0502020204030204" pitchFamily="34" charset="0"/>
                        </a:rPr>
                        <a:t>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666666"/>
                      </a:solidFill>
                      <a:prstDash val="solid"/>
                      <a:round/>
                      <a:headEnd type="none" w="med" len="med"/>
                      <a:tailEnd type="none" w="med" len="med"/>
                    </a:lnL>
                    <a:lnR w="12700" cap="flat" cmpd="sng" algn="ctr">
                      <a:solidFill>
                        <a:srgbClr val="666666"/>
                      </a:solidFill>
                      <a:prstDash val="solid"/>
                      <a:round/>
                      <a:headEnd type="none" w="med" len="med"/>
                      <a:tailEnd type="none" w="med" len="med"/>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tcPr>
                </a:tc>
                <a:tc>
                  <a:txBody>
                    <a:bodyPr/>
                    <a:lstStyle/>
                    <a:p>
                      <a:pPr algn="r">
                        <a:lnSpc>
                          <a:spcPct val="107000"/>
                        </a:lnSpc>
                        <a:spcAft>
                          <a:spcPts val="0"/>
                        </a:spcAft>
                      </a:pPr>
                      <a:r>
                        <a:rPr lang="en-US" sz="1100">
                          <a:solidFill>
                            <a:srgbClr val="000000"/>
                          </a:solidFill>
                          <a:effectLst/>
                          <a:latin typeface="Cambria" panose="02040503050406030204" pitchFamily="18" charset="0"/>
                          <a:ea typeface="Times New Roman" panose="02020603050405020304" pitchFamily="18" charset="0"/>
                          <a:cs typeface="Calibri" panose="020F0502020204030204" pitchFamily="34" charset="0"/>
                        </a:rPr>
                        <a:t>2600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666666"/>
                      </a:solidFill>
                      <a:prstDash val="solid"/>
                      <a:round/>
                      <a:headEnd type="none" w="med" len="med"/>
                      <a:tailEnd type="none" w="med" len="med"/>
                    </a:lnL>
                    <a:lnR w="12700" cap="flat" cmpd="sng" algn="ctr">
                      <a:solidFill>
                        <a:srgbClr val="666666"/>
                      </a:solidFill>
                      <a:prstDash val="solid"/>
                      <a:round/>
                      <a:headEnd type="none" w="med" len="med"/>
                      <a:tailEnd type="none" w="med" len="med"/>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tcPr>
                </a:tc>
                <a:tc>
                  <a:txBody>
                    <a:bodyPr/>
                    <a:lstStyle/>
                    <a:p>
                      <a:pPr algn="r">
                        <a:lnSpc>
                          <a:spcPct val="107000"/>
                        </a:lnSpc>
                        <a:spcAft>
                          <a:spcPts val="0"/>
                        </a:spcAft>
                      </a:pPr>
                      <a:r>
                        <a:rPr lang="en-US" sz="1100">
                          <a:solidFill>
                            <a:srgbClr val="000000"/>
                          </a:solidFill>
                          <a:effectLst/>
                          <a:latin typeface="Cambria" panose="02040503050406030204" pitchFamily="18" charset="0"/>
                          <a:ea typeface="Times New Roman" panose="02020603050405020304" pitchFamily="18" charset="0"/>
                          <a:cs typeface="Calibri" panose="020F0502020204030204" pitchFamily="34" charset="0"/>
                        </a:rPr>
                        <a:t>2600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666666"/>
                      </a:solidFill>
                      <a:prstDash val="solid"/>
                      <a:round/>
                      <a:headEnd type="none" w="med" len="med"/>
                      <a:tailEnd type="none" w="med" len="med"/>
                    </a:lnL>
                    <a:lnR w="12700" cap="flat" cmpd="sng" algn="ctr">
                      <a:solidFill>
                        <a:srgbClr val="666666"/>
                      </a:solidFill>
                      <a:prstDash val="solid"/>
                      <a:round/>
                      <a:headEnd type="none" w="med" len="med"/>
                      <a:tailEnd type="none" w="med" len="med"/>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tcPr>
                </a:tc>
                <a:tc>
                  <a:txBody>
                    <a:bodyPr/>
                    <a:lstStyle/>
                    <a:p>
                      <a:pPr algn="r">
                        <a:lnSpc>
                          <a:spcPct val="107000"/>
                        </a:lnSpc>
                        <a:spcAft>
                          <a:spcPts val="0"/>
                        </a:spcAft>
                      </a:pPr>
                      <a:r>
                        <a:rPr lang="en-US" sz="1100">
                          <a:solidFill>
                            <a:srgbClr val="000000"/>
                          </a:solidFill>
                          <a:effectLst/>
                          <a:latin typeface="Cambria" panose="02040503050406030204" pitchFamily="18" charset="0"/>
                          <a:ea typeface="Times New Roman" panose="02020603050405020304" pitchFamily="18" charset="0"/>
                          <a:cs typeface="Calibri" panose="020F0502020204030204" pitchFamily="34" charset="0"/>
                        </a:rPr>
                        <a:t>2600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666666"/>
                      </a:solidFill>
                      <a:prstDash val="solid"/>
                      <a:round/>
                      <a:headEnd type="none" w="med" len="med"/>
                      <a:tailEnd type="none" w="med" len="med"/>
                    </a:lnL>
                    <a:lnR>
                      <a:noFill/>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tcPr>
                </a:tc>
                <a:extLst>
                  <a:ext uri="{0D108BD9-81ED-4DB2-BD59-A6C34878D82A}">
                    <a16:rowId xmlns:a16="http://schemas.microsoft.com/office/drawing/2014/main" val="3462648813"/>
                  </a:ext>
                </a:extLst>
              </a:tr>
              <a:tr h="597470">
                <a:tc>
                  <a:txBody>
                    <a:bodyPr/>
                    <a:lstStyle/>
                    <a:p>
                      <a:pPr>
                        <a:lnSpc>
                          <a:spcPct val="107000"/>
                        </a:lnSpc>
                        <a:spcAft>
                          <a:spcPts val="0"/>
                        </a:spcAft>
                      </a:pPr>
                      <a:r>
                        <a:rPr lang="en-US" sz="1100" b="1">
                          <a:solidFill>
                            <a:srgbClr val="000000"/>
                          </a:solidFill>
                          <a:effectLst/>
                          <a:latin typeface="Cambria" panose="02040503050406030204" pitchFamily="18" charset="0"/>
                          <a:ea typeface="Times New Roman" panose="02020603050405020304" pitchFamily="18" charset="0"/>
                          <a:cs typeface="Calibri" panose="020F0502020204030204" pitchFamily="34" charset="0"/>
                        </a:rPr>
                        <a:t>Residual value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w="12700" cap="flat" cmpd="sng" algn="ctr">
                      <a:solidFill>
                        <a:srgbClr val="666666"/>
                      </a:solidFill>
                      <a:prstDash val="solid"/>
                      <a:round/>
                      <a:headEnd type="none" w="med" len="med"/>
                      <a:tailEnd type="none" w="med" len="med"/>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solidFill>
                      <a:srgbClr val="CCCCCC"/>
                    </a:solidFill>
                  </a:tcPr>
                </a:tc>
                <a:tc>
                  <a:txBody>
                    <a:bodyPr/>
                    <a:lstStyle/>
                    <a:p>
                      <a:pPr algn="r">
                        <a:lnSpc>
                          <a:spcPct val="107000"/>
                        </a:lnSpc>
                        <a:spcAft>
                          <a:spcPts val="0"/>
                        </a:spcAft>
                      </a:pPr>
                      <a:r>
                        <a:rPr lang="en-US" sz="1100">
                          <a:solidFill>
                            <a:srgbClr val="000000"/>
                          </a:solidFill>
                          <a:effectLst/>
                          <a:latin typeface="Cambria" panose="02040503050406030204" pitchFamily="18" charset="0"/>
                          <a:ea typeface="Times New Roman" panose="02020603050405020304" pitchFamily="18" charset="0"/>
                          <a:cs typeface="Calibri" panose="020F0502020204030204" pitchFamily="34" charset="0"/>
                        </a:rPr>
                        <a:t>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666666"/>
                      </a:solidFill>
                      <a:prstDash val="solid"/>
                      <a:round/>
                      <a:headEnd type="none" w="med" len="med"/>
                      <a:tailEnd type="none" w="med" len="med"/>
                    </a:lnL>
                    <a:lnR w="12700" cap="flat" cmpd="sng" algn="ctr">
                      <a:solidFill>
                        <a:srgbClr val="666666"/>
                      </a:solidFill>
                      <a:prstDash val="solid"/>
                      <a:round/>
                      <a:headEnd type="none" w="med" len="med"/>
                      <a:tailEnd type="none" w="med" len="med"/>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solidFill>
                      <a:srgbClr val="CCCCCC"/>
                    </a:solidFill>
                  </a:tcPr>
                </a:tc>
                <a:tc>
                  <a:txBody>
                    <a:bodyPr/>
                    <a:lstStyle/>
                    <a:p>
                      <a:pPr algn="r">
                        <a:lnSpc>
                          <a:spcPct val="107000"/>
                        </a:lnSpc>
                        <a:spcAft>
                          <a:spcPts val="0"/>
                        </a:spcAft>
                      </a:pPr>
                      <a:r>
                        <a:rPr lang="en-US" sz="1100">
                          <a:solidFill>
                            <a:srgbClr val="000000"/>
                          </a:solidFill>
                          <a:effectLst/>
                          <a:latin typeface="Cambria" panose="02040503050406030204" pitchFamily="18" charset="0"/>
                          <a:ea typeface="Times New Roman" panose="02020603050405020304" pitchFamily="18" charset="0"/>
                          <a:cs typeface="Calibri" panose="020F0502020204030204" pitchFamily="34" charset="0"/>
                        </a:rPr>
                        <a:t>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666666"/>
                      </a:solidFill>
                      <a:prstDash val="solid"/>
                      <a:round/>
                      <a:headEnd type="none" w="med" len="med"/>
                      <a:tailEnd type="none" w="med" len="med"/>
                    </a:lnL>
                    <a:lnR w="12700" cap="flat" cmpd="sng" algn="ctr">
                      <a:solidFill>
                        <a:srgbClr val="666666"/>
                      </a:solidFill>
                      <a:prstDash val="solid"/>
                      <a:round/>
                      <a:headEnd type="none" w="med" len="med"/>
                      <a:tailEnd type="none" w="med" len="med"/>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solidFill>
                      <a:srgbClr val="CCCCCC"/>
                    </a:solidFill>
                  </a:tcPr>
                </a:tc>
                <a:tc>
                  <a:txBody>
                    <a:bodyPr/>
                    <a:lstStyle/>
                    <a:p>
                      <a:pPr algn="r">
                        <a:lnSpc>
                          <a:spcPct val="107000"/>
                        </a:lnSpc>
                        <a:spcAft>
                          <a:spcPts val="0"/>
                        </a:spcAft>
                      </a:pPr>
                      <a:r>
                        <a:rPr lang="en-US" sz="1100">
                          <a:solidFill>
                            <a:srgbClr val="000000"/>
                          </a:solidFill>
                          <a:effectLst/>
                          <a:latin typeface="Cambria" panose="02040503050406030204" pitchFamily="18" charset="0"/>
                          <a:ea typeface="Times New Roman" panose="02020603050405020304" pitchFamily="18" charset="0"/>
                          <a:cs typeface="Calibri" panose="020F0502020204030204" pitchFamily="34" charset="0"/>
                        </a:rPr>
                        <a:t>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666666"/>
                      </a:solidFill>
                      <a:prstDash val="solid"/>
                      <a:round/>
                      <a:headEnd type="none" w="med" len="med"/>
                      <a:tailEnd type="none" w="med" len="med"/>
                    </a:lnL>
                    <a:lnR w="12700" cap="flat" cmpd="sng" algn="ctr">
                      <a:solidFill>
                        <a:srgbClr val="666666"/>
                      </a:solidFill>
                      <a:prstDash val="solid"/>
                      <a:round/>
                      <a:headEnd type="none" w="med" len="med"/>
                      <a:tailEnd type="none" w="med" len="med"/>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solidFill>
                      <a:srgbClr val="CCCCCC"/>
                    </a:solidFill>
                  </a:tcPr>
                </a:tc>
                <a:tc>
                  <a:txBody>
                    <a:bodyPr/>
                    <a:lstStyle/>
                    <a:p>
                      <a:pPr algn="r">
                        <a:lnSpc>
                          <a:spcPct val="107000"/>
                        </a:lnSpc>
                        <a:spcAft>
                          <a:spcPts val="0"/>
                        </a:spcAft>
                      </a:pPr>
                      <a:r>
                        <a:rPr lang="en-US" sz="1100">
                          <a:solidFill>
                            <a:srgbClr val="000000"/>
                          </a:solidFill>
                          <a:effectLst/>
                          <a:latin typeface="Cambria" panose="02040503050406030204" pitchFamily="18" charset="0"/>
                          <a:ea typeface="Times New Roman" panose="02020603050405020304" pitchFamily="18" charset="0"/>
                          <a:cs typeface="Calibri" panose="020F0502020204030204" pitchFamily="34" charset="0"/>
                        </a:rPr>
                        <a:t>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666666"/>
                      </a:solidFill>
                      <a:prstDash val="solid"/>
                      <a:round/>
                      <a:headEnd type="none" w="med" len="med"/>
                      <a:tailEnd type="none" w="med" len="med"/>
                    </a:lnL>
                    <a:lnR w="12700" cap="flat" cmpd="sng" algn="ctr">
                      <a:solidFill>
                        <a:srgbClr val="666666"/>
                      </a:solidFill>
                      <a:prstDash val="solid"/>
                      <a:round/>
                      <a:headEnd type="none" w="med" len="med"/>
                      <a:tailEnd type="none" w="med" len="med"/>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solidFill>
                      <a:srgbClr val="CCCCCC"/>
                    </a:solidFill>
                  </a:tcPr>
                </a:tc>
                <a:tc>
                  <a:txBody>
                    <a:bodyPr/>
                    <a:lstStyle/>
                    <a:p>
                      <a:pPr algn="r">
                        <a:lnSpc>
                          <a:spcPct val="107000"/>
                        </a:lnSpc>
                        <a:spcAft>
                          <a:spcPts val="0"/>
                        </a:spcAft>
                      </a:pPr>
                      <a:r>
                        <a:rPr lang="en-US" sz="1100">
                          <a:solidFill>
                            <a:srgbClr val="000000"/>
                          </a:solidFill>
                          <a:effectLst/>
                          <a:latin typeface="Cambria" panose="02040503050406030204" pitchFamily="18" charset="0"/>
                          <a:ea typeface="Times New Roman" panose="02020603050405020304" pitchFamily="18" charset="0"/>
                          <a:cs typeface="Calibri" panose="020F0502020204030204" pitchFamily="34" charset="0"/>
                        </a:rPr>
                        <a:t>204595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666666"/>
                      </a:solidFill>
                      <a:prstDash val="solid"/>
                      <a:round/>
                      <a:headEnd type="none" w="med" len="med"/>
                      <a:tailEnd type="none" w="med" len="med"/>
                    </a:lnL>
                    <a:lnR>
                      <a:noFill/>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solidFill>
                      <a:srgbClr val="CCCCCC"/>
                    </a:solidFill>
                  </a:tcPr>
                </a:tc>
                <a:extLst>
                  <a:ext uri="{0D108BD9-81ED-4DB2-BD59-A6C34878D82A}">
                    <a16:rowId xmlns:a16="http://schemas.microsoft.com/office/drawing/2014/main" val="543380437"/>
                  </a:ext>
                </a:extLst>
              </a:tr>
              <a:tr h="597470">
                <a:tc>
                  <a:txBody>
                    <a:bodyPr/>
                    <a:lstStyle/>
                    <a:p>
                      <a:pPr>
                        <a:lnSpc>
                          <a:spcPct val="107000"/>
                        </a:lnSpc>
                        <a:spcAft>
                          <a:spcPts val="0"/>
                        </a:spcAft>
                      </a:pPr>
                      <a:r>
                        <a:rPr lang="en-US" sz="1100" b="1">
                          <a:solidFill>
                            <a:srgbClr val="000000"/>
                          </a:solidFill>
                          <a:effectLst/>
                          <a:latin typeface="Cambria" panose="02040503050406030204" pitchFamily="18" charset="0"/>
                          <a:ea typeface="Times New Roman" panose="02020603050405020304" pitchFamily="18" charset="0"/>
                          <a:cs typeface="Calibri" panose="020F0502020204030204" pitchFamily="34" charset="0"/>
                        </a:rPr>
                        <a:t>Net cash flow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w="12700" cap="flat" cmpd="sng" algn="ctr">
                      <a:solidFill>
                        <a:srgbClr val="666666"/>
                      </a:solidFill>
                      <a:prstDash val="solid"/>
                      <a:round/>
                      <a:headEnd type="none" w="med" len="med"/>
                      <a:tailEnd type="none" w="med" len="med"/>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tcPr>
                </a:tc>
                <a:tc>
                  <a:txBody>
                    <a:bodyPr/>
                    <a:lstStyle/>
                    <a:p>
                      <a:pPr algn="r">
                        <a:lnSpc>
                          <a:spcPct val="107000"/>
                        </a:lnSpc>
                        <a:spcAft>
                          <a:spcPts val="0"/>
                        </a:spcAft>
                      </a:pPr>
                      <a:r>
                        <a:rPr lang="en-US" sz="1100">
                          <a:solidFill>
                            <a:srgbClr val="000000"/>
                          </a:solidFill>
                          <a:effectLst/>
                          <a:latin typeface="Cambria" panose="02040503050406030204" pitchFamily="18" charset="0"/>
                          <a:ea typeface="Times New Roman" panose="02020603050405020304" pitchFamily="18" charset="0"/>
                          <a:cs typeface="Calibri" panose="020F0502020204030204" pitchFamily="34" charset="0"/>
                        </a:rPr>
                        <a:t>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666666"/>
                      </a:solidFill>
                      <a:prstDash val="solid"/>
                      <a:round/>
                      <a:headEnd type="none" w="med" len="med"/>
                      <a:tailEnd type="none" w="med" len="med"/>
                    </a:lnL>
                    <a:lnR w="12700" cap="flat" cmpd="sng" algn="ctr">
                      <a:solidFill>
                        <a:srgbClr val="666666"/>
                      </a:solidFill>
                      <a:prstDash val="solid"/>
                      <a:round/>
                      <a:headEnd type="none" w="med" len="med"/>
                      <a:tailEnd type="none" w="med" len="med"/>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tcPr>
                </a:tc>
                <a:tc>
                  <a:txBody>
                    <a:bodyPr/>
                    <a:lstStyle/>
                    <a:p>
                      <a:pPr algn="r">
                        <a:lnSpc>
                          <a:spcPct val="107000"/>
                        </a:lnSpc>
                        <a:spcAft>
                          <a:spcPts val="0"/>
                        </a:spcAft>
                      </a:pPr>
                      <a:r>
                        <a:rPr lang="en-US" sz="1100">
                          <a:solidFill>
                            <a:srgbClr val="000000"/>
                          </a:solidFill>
                          <a:effectLst/>
                          <a:latin typeface="Cambria" panose="02040503050406030204" pitchFamily="18" charset="0"/>
                          <a:ea typeface="Times New Roman" panose="02020603050405020304" pitchFamily="18" charset="0"/>
                          <a:cs typeface="Calibri" panose="020F0502020204030204" pitchFamily="34" charset="0"/>
                        </a:rPr>
                        <a:t>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666666"/>
                      </a:solidFill>
                      <a:prstDash val="solid"/>
                      <a:round/>
                      <a:headEnd type="none" w="med" len="med"/>
                      <a:tailEnd type="none" w="med" len="med"/>
                    </a:lnL>
                    <a:lnR w="12700" cap="flat" cmpd="sng" algn="ctr">
                      <a:solidFill>
                        <a:srgbClr val="666666"/>
                      </a:solidFill>
                      <a:prstDash val="solid"/>
                      <a:round/>
                      <a:headEnd type="none" w="med" len="med"/>
                      <a:tailEnd type="none" w="med" len="med"/>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tcPr>
                </a:tc>
                <a:tc>
                  <a:txBody>
                    <a:bodyPr/>
                    <a:lstStyle/>
                    <a:p>
                      <a:pPr algn="r">
                        <a:lnSpc>
                          <a:spcPct val="107000"/>
                        </a:lnSpc>
                        <a:spcAft>
                          <a:spcPts val="0"/>
                        </a:spcAft>
                      </a:pPr>
                      <a:r>
                        <a:rPr lang="en-US" sz="1100">
                          <a:solidFill>
                            <a:srgbClr val="000000"/>
                          </a:solidFill>
                          <a:effectLst/>
                          <a:latin typeface="Cambria" panose="02040503050406030204" pitchFamily="18" charset="0"/>
                          <a:ea typeface="Times New Roman" panose="02020603050405020304" pitchFamily="18" charset="0"/>
                          <a:cs typeface="Calibri" panose="020F0502020204030204" pitchFamily="34" charset="0"/>
                        </a:rPr>
                        <a:t>2600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666666"/>
                      </a:solidFill>
                      <a:prstDash val="solid"/>
                      <a:round/>
                      <a:headEnd type="none" w="med" len="med"/>
                      <a:tailEnd type="none" w="med" len="med"/>
                    </a:lnL>
                    <a:lnR w="12700" cap="flat" cmpd="sng" algn="ctr">
                      <a:solidFill>
                        <a:srgbClr val="666666"/>
                      </a:solidFill>
                      <a:prstDash val="solid"/>
                      <a:round/>
                      <a:headEnd type="none" w="med" len="med"/>
                      <a:tailEnd type="none" w="med" len="med"/>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tcPr>
                </a:tc>
                <a:tc>
                  <a:txBody>
                    <a:bodyPr/>
                    <a:lstStyle/>
                    <a:p>
                      <a:pPr algn="r">
                        <a:lnSpc>
                          <a:spcPct val="107000"/>
                        </a:lnSpc>
                        <a:spcAft>
                          <a:spcPts val="0"/>
                        </a:spcAft>
                      </a:pPr>
                      <a:r>
                        <a:rPr lang="en-US" sz="1100">
                          <a:solidFill>
                            <a:srgbClr val="000000"/>
                          </a:solidFill>
                          <a:effectLst/>
                          <a:latin typeface="Cambria" panose="02040503050406030204" pitchFamily="18" charset="0"/>
                          <a:ea typeface="Times New Roman" panose="02020603050405020304" pitchFamily="18" charset="0"/>
                          <a:cs typeface="Calibri" panose="020F0502020204030204" pitchFamily="34" charset="0"/>
                        </a:rPr>
                        <a:t>2600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666666"/>
                      </a:solidFill>
                      <a:prstDash val="solid"/>
                      <a:round/>
                      <a:headEnd type="none" w="med" len="med"/>
                      <a:tailEnd type="none" w="med" len="med"/>
                    </a:lnL>
                    <a:lnR w="12700" cap="flat" cmpd="sng" algn="ctr">
                      <a:solidFill>
                        <a:srgbClr val="666666"/>
                      </a:solidFill>
                      <a:prstDash val="solid"/>
                      <a:round/>
                      <a:headEnd type="none" w="med" len="med"/>
                      <a:tailEnd type="none" w="med" len="med"/>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tcPr>
                </a:tc>
                <a:tc>
                  <a:txBody>
                    <a:bodyPr/>
                    <a:lstStyle/>
                    <a:p>
                      <a:pPr algn="r">
                        <a:lnSpc>
                          <a:spcPct val="107000"/>
                        </a:lnSpc>
                        <a:spcAft>
                          <a:spcPts val="0"/>
                        </a:spcAft>
                      </a:pPr>
                      <a:r>
                        <a:rPr lang="en-US" sz="1100">
                          <a:solidFill>
                            <a:srgbClr val="000000"/>
                          </a:solidFill>
                          <a:effectLst/>
                          <a:latin typeface="Cambria" panose="02040503050406030204" pitchFamily="18" charset="0"/>
                          <a:ea typeface="Times New Roman" panose="02020603050405020304" pitchFamily="18" charset="0"/>
                          <a:cs typeface="Calibri" panose="020F0502020204030204" pitchFamily="34" charset="0"/>
                        </a:rPr>
                        <a:t>207195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666666"/>
                      </a:solidFill>
                      <a:prstDash val="solid"/>
                      <a:round/>
                      <a:headEnd type="none" w="med" len="med"/>
                      <a:tailEnd type="none" w="med" len="med"/>
                    </a:lnL>
                    <a:lnR>
                      <a:noFill/>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tcPr>
                </a:tc>
                <a:extLst>
                  <a:ext uri="{0D108BD9-81ED-4DB2-BD59-A6C34878D82A}">
                    <a16:rowId xmlns:a16="http://schemas.microsoft.com/office/drawing/2014/main" val="2011931047"/>
                  </a:ext>
                </a:extLst>
              </a:tr>
              <a:tr h="321630">
                <a:tc>
                  <a:txBody>
                    <a:bodyPr/>
                    <a:lstStyle/>
                    <a:p>
                      <a:pPr>
                        <a:lnSpc>
                          <a:spcPct val="107000"/>
                        </a:lnSpc>
                        <a:spcAft>
                          <a:spcPts val="0"/>
                        </a:spcAft>
                      </a:pPr>
                      <a:r>
                        <a:rPr lang="en-US" sz="1100" b="1">
                          <a:solidFill>
                            <a:srgbClr val="000000"/>
                          </a:solidFill>
                          <a:effectLst/>
                          <a:latin typeface="Cambria" panose="02040503050406030204" pitchFamily="18" charset="0"/>
                          <a:ea typeface="Times New Roman" panose="02020603050405020304" pitchFamily="18" charset="0"/>
                          <a:cs typeface="Calibri" panose="020F0502020204030204" pitchFamily="34" charset="0"/>
                        </a:rPr>
                        <a:t>NPV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w="12700" cap="flat" cmpd="sng" algn="ctr">
                      <a:solidFill>
                        <a:srgbClr val="666666"/>
                      </a:solidFill>
                      <a:prstDash val="solid"/>
                      <a:round/>
                      <a:headEnd type="none" w="med" len="med"/>
                      <a:tailEnd type="none" w="med" len="med"/>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solidFill>
                      <a:srgbClr val="CCCCCC"/>
                    </a:solidFill>
                  </a:tcPr>
                </a:tc>
                <a:tc gridSpan="5">
                  <a:txBody>
                    <a:bodyPr/>
                    <a:lstStyle/>
                    <a:p>
                      <a:pPr algn="ctr">
                        <a:lnSpc>
                          <a:spcPct val="107000"/>
                        </a:lnSpc>
                        <a:spcAft>
                          <a:spcPts val="0"/>
                        </a:spcAft>
                      </a:pPr>
                      <a:r>
                        <a:rPr lang="en-US" sz="1100" b="1" dirty="0">
                          <a:solidFill>
                            <a:srgbClr val="000000"/>
                          </a:solidFill>
                          <a:effectLst/>
                          <a:latin typeface="Cambria" panose="02040503050406030204" pitchFamily="18" charset="0"/>
                          <a:ea typeface="Times New Roman" panose="02020603050405020304" pitchFamily="18" charset="0"/>
                          <a:cs typeface="Calibri" panose="020F0502020204030204" pitchFamily="34" charset="0"/>
                        </a:rPr>
                        <a:t>140010</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666666"/>
                      </a:solidFill>
                      <a:prstDash val="solid"/>
                      <a:round/>
                      <a:headEnd type="none" w="med" len="med"/>
                      <a:tailEnd type="none" w="med" len="med"/>
                    </a:lnL>
                    <a:lnR>
                      <a:noFill/>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solidFill>
                      <a:srgbClr val="CCCCCC"/>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89344440"/>
                  </a:ext>
                </a:extLst>
              </a:tr>
            </a:tbl>
          </a:graphicData>
        </a:graphic>
      </p:graphicFrame>
    </p:spTree>
    <p:extLst>
      <p:ext uri="{BB962C8B-B14F-4D97-AF65-F5344CB8AC3E}">
        <p14:creationId xmlns:p14="http://schemas.microsoft.com/office/powerpoint/2010/main" val="101300833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C77C6C3F-668B-4AF5-BFA9-0F657EB068D6}" type="slidenum">
              <a:rPr lang="pl-PL" smtClean="0"/>
              <a:pPr/>
              <a:t>69</a:t>
            </a:fld>
            <a:endParaRPr lang="pl-PL" dirty="0"/>
          </a:p>
        </p:txBody>
      </p:sp>
      <p:sp>
        <p:nvSpPr>
          <p:cNvPr id="4" name="Title 3"/>
          <p:cNvSpPr>
            <a:spLocks noGrp="1"/>
          </p:cNvSpPr>
          <p:nvPr>
            <p:ph type="title"/>
          </p:nvPr>
        </p:nvSpPr>
        <p:spPr/>
        <p:txBody>
          <a:bodyPr/>
          <a:lstStyle/>
          <a:p>
            <a:r>
              <a:rPr lang="en-US" dirty="0" err="1"/>
              <a:t>Lösung</a:t>
            </a:r>
            <a:r>
              <a:rPr lang="en-US" dirty="0"/>
              <a:t>: </a:t>
            </a:r>
            <a:r>
              <a:rPr lang="en-US" dirty="0" err="1"/>
              <a:t>Übung</a:t>
            </a:r>
            <a:r>
              <a:rPr lang="en-US" dirty="0"/>
              <a:t> 3</a:t>
            </a:r>
          </a:p>
        </p:txBody>
      </p:sp>
      <p:sp>
        <p:nvSpPr>
          <p:cNvPr id="2" name="Content Placeholder 1"/>
          <p:cNvSpPr>
            <a:spLocks noGrp="1"/>
          </p:cNvSpPr>
          <p:nvPr>
            <p:ph idx="1"/>
          </p:nvPr>
        </p:nvSpPr>
        <p:spPr>
          <a:xfrm>
            <a:off x="838200" y="1261533"/>
            <a:ext cx="10515600" cy="565207"/>
          </a:xfrm>
        </p:spPr>
        <p:txBody>
          <a:bodyPr/>
          <a:lstStyle/>
          <a:p>
            <a:r>
              <a:rPr lang="de-AT" dirty="0"/>
              <a:t>Für den Auftragnehmer</a:t>
            </a:r>
            <a:endParaRPr lang="en-US" dirty="0"/>
          </a:p>
        </p:txBody>
      </p:sp>
      <p:sp>
        <p:nvSpPr>
          <p:cNvPr id="8" name="Rectangle 7">
            <a:extLst>
              <a:ext uri="{FF2B5EF4-FFF2-40B4-BE49-F238E27FC236}">
                <a16:creationId xmlns:a16="http://schemas.microsoft.com/office/drawing/2014/main" id="{383E1335-119D-4914-8DF2-438EEAD7D3A2}"/>
              </a:ext>
            </a:extLst>
          </p:cNvPr>
          <p:cNvSpPr/>
          <p:nvPr/>
        </p:nvSpPr>
        <p:spPr>
          <a:xfrm>
            <a:off x="0" y="0"/>
            <a:ext cx="409221" cy="228600"/>
          </a:xfrm>
          <a:prstGeom prst="rect">
            <a:avLst/>
          </a:prstGeom>
          <a:solidFill>
            <a:schemeClr val="accent6"/>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GB" b="1" dirty="0">
                <a:solidFill>
                  <a:prstClr val="white"/>
                </a:solidFill>
                <a:latin typeface="Calibri" panose="020F0502020204030204"/>
              </a:rPr>
              <a:t>8</a:t>
            </a:r>
          </a:p>
        </p:txBody>
      </p:sp>
      <p:graphicFrame>
        <p:nvGraphicFramePr>
          <p:cNvPr id="6" name="Table 5"/>
          <p:cNvGraphicFramePr>
            <a:graphicFrameLocks noGrp="1"/>
          </p:cNvGraphicFramePr>
          <p:nvPr>
            <p:extLst>
              <p:ext uri="{D42A27DB-BD31-4B8C-83A1-F6EECF244321}">
                <p14:modId xmlns:p14="http://schemas.microsoft.com/office/powerpoint/2010/main" val="2106945227"/>
              </p:ext>
            </p:extLst>
          </p:nvPr>
        </p:nvGraphicFramePr>
        <p:xfrm>
          <a:off x="1288089" y="2199273"/>
          <a:ext cx="8753057" cy="3066938"/>
        </p:xfrm>
        <a:graphic>
          <a:graphicData uri="http://schemas.openxmlformats.org/drawingml/2006/table">
            <a:tbl>
              <a:tblPr firstRow="1" firstCol="1" bandRow="1"/>
              <a:tblGrid>
                <a:gridCol w="2422755">
                  <a:extLst>
                    <a:ext uri="{9D8B030D-6E8A-4147-A177-3AD203B41FA5}">
                      <a16:colId xmlns:a16="http://schemas.microsoft.com/office/drawing/2014/main" val="3064544440"/>
                    </a:ext>
                  </a:extLst>
                </a:gridCol>
                <a:gridCol w="1265491">
                  <a:extLst>
                    <a:ext uri="{9D8B030D-6E8A-4147-A177-3AD203B41FA5}">
                      <a16:colId xmlns:a16="http://schemas.microsoft.com/office/drawing/2014/main" val="967056859"/>
                    </a:ext>
                  </a:extLst>
                </a:gridCol>
                <a:gridCol w="1266440">
                  <a:extLst>
                    <a:ext uri="{9D8B030D-6E8A-4147-A177-3AD203B41FA5}">
                      <a16:colId xmlns:a16="http://schemas.microsoft.com/office/drawing/2014/main" val="299389475"/>
                    </a:ext>
                  </a:extLst>
                </a:gridCol>
                <a:gridCol w="1265491">
                  <a:extLst>
                    <a:ext uri="{9D8B030D-6E8A-4147-A177-3AD203B41FA5}">
                      <a16:colId xmlns:a16="http://schemas.microsoft.com/office/drawing/2014/main" val="3755269194"/>
                    </a:ext>
                  </a:extLst>
                </a:gridCol>
                <a:gridCol w="1266440">
                  <a:extLst>
                    <a:ext uri="{9D8B030D-6E8A-4147-A177-3AD203B41FA5}">
                      <a16:colId xmlns:a16="http://schemas.microsoft.com/office/drawing/2014/main" val="477293577"/>
                    </a:ext>
                  </a:extLst>
                </a:gridCol>
                <a:gridCol w="1266440">
                  <a:extLst>
                    <a:ext uri="{9D8B030D-6E8A-4147-A177-3AD203B41FA5}">
                      <a16:colId xmlns:a16="http://schemas.microsoft.com/office/drawing/2014/main" val="1343270063"/>
                    </a:ext>
                  </a:extLst>
                </a:gridCol>
              </a:tblGrid>
              <a:tr h="468377">
                <a:tc>
                  <a:txBody>
                    <a:bodyPr/>
                    <a:lstStyle/>
                    <a:p>
                      <a:pPr>
                        <a:lnSpc>
                          <a:spcPct val="107000"/>
                        </a:lnSpc>
                        <a:spcAft>
                          <a:spcPts val="0"/>
                        </a:spcAft>
                      </a:pPr>
                      <a:r>
                        <a:rPr lang="en-US" sz="1100" b="1">
                          <a:solidFill>
                            <a:srgbClr val="000000"/>
                          </a:solidFill>
                          <a:effectLst/>
                          <a:latin typeface="Cambria" panose="02040503050406030204" pitchFamily="18" charset="0"/>
                          <a:ea typeface="Times New Roman" panose="02020603050405020304" pitchFamily="18" charset="0"/>
                          <a:cs typeface="Calibri" panose="020F0502020204030204" pitchFamily="34" charset="0"/>
                        </a:rPr>
                        <a:t>(in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9050" cap="flat" cmpd="sng" algn="ctr">
                      <a:solidFill>
                        <a:srgbClr val="666666"/>
                      </a:solidFill>
                      <a:prstDash val="solid"/>
                      <a:round/>
                      <a:headEnd type="none" w="med" len="med"/>
                      <a:tailEnd type="none" w="med" len="med"/>
                    </a:lnB>
                    <a:solidFill>
                      <a:srgbClr val="FFFFFF"/>
                    </a:solidFill>
                  </a:tcPr>
                </a:tc>
                <a:tc>
                  <a:txBody>
                    <a:bodyPr/>
                    <a:lstStyle/>
                    <a:p>
                      <a:pPr algn="ctr">
                        <a:lnSpc>
                          <a:spcPct val="107000"/>
                        </a:lnSpc>
                        <a:spcAft>
                          <a:spcPts val="0"/>
                        </a:spcAft>
                      </a:pPr>
                      <a:r>
                        <a:rPr lang="en-US" sz="1100" b="1">
                          <a:solidFill>
                            <a:srgbClr val="000000"/>
                          </a:solidFill>
                          <a:effectLst/>
                          <a:latin typeface="Cambria" panose="02040503050406030204" pitchFamily="18" charset="0"/>
                          <a:ea typeface="Times New Roman" panose="02020603050405020304" pitchFamily="18" charset="0"/>
                          <a:cs typeface="Calibri" panose="020F0502020204030204" pitchFamily="34" charset="0"/>
                        </a:rPr>
                        <a:t>2018</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9050" cap="flat" cmpd="sng" algn="ctr">
                      <a:solidFill>
                        <a:srgbClr val="666666"/>
                      </a:solidFill>
                      <a:prstDash val="solid"/>
                      <a:round/>
                      <a:headEnd type="none" w="med" len="med"/>
                      <a:tailEnd type="none" w="med" len="med"/>
                    </a:lnB>
                    <a:solidFill>
                      <a:srgbClr val="FFFFFF"/>
                    </a:solidFill>
                  </a:tcPr>
                </a:tc>
                <a:tc>
                  <a:txBody>
                    <a:bodyPr/>
                    <a:lstStyle/>
                    <a:p>
                      <a:pPr algn="ctr">
                        <a:lnSpc>
                          <a:spcPct val="107000"/>
                        </a:lnSpc>
                        <a:spcAft>
                          <a:spcPts val="0"/>
                        </a:spcAft>
                      </a:pPr>
                      <a:r>
                        <a:rPr lang="en-US" sz="1100" b="1">
                          <a:solidFill>
                            <a:srgbClr val="000000"/>
                          </a:solidFill>
                          <a:effectLst/>
                          <a:latin typeface="Cambria" panose="02040503050406030204" pitchFamily="18" charset="0"/>
                          <a:ea typeface="Times New Roman" panose="02020603050405020304" pitchFamily="18" charset="0"/>
                          <a:cs typeface="Calibri" panose="020F0502020204030204" pitchFamily="34" charset="0"/>
                        </a:rPr>
                        <a:t>2019</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9050" cap="flat" cmpd="sng" algn="ctr">
                      <a:solidFill>
                        <a:srgbClr val="666666"/>
                      </a:solidFill>
                      <a:prstDash val="solid"/>
                      <a:round/>
                      <a:headEnd type="none" w="med" len="med"/>
                      <a:tailEnd type="none" w="med" len="med"/>
                    </a:lnB>
                    <a:solidFill>
                      <a:srgbClr val="FFFFFF"/>
                    </a:solidFill>
                  </a:tcPr>
                </a:tc>
                <a:tc>
                  <a:txBody>
                    <a:bodyPr/>
                    <a:lstStyle/>
                    <a:p>
                      <a:pPr algn="ctr">
                        <a:lnSpc>
                          <a:spcPct val="107000"/>
                        </a:lnSpc>
                        <a:spcAft>
                          <a:spcPts val="0"/>
                        </a:spcAft>
                      </a:pPr>
                      <a:r>
                        <a:rPr lang="en-US" sz="1100" b="1">
                          <a:solidFill>
                            <a:srgbClr val="000000"/>
                          </a:solidFill>
                          <a:effectLst/>
                          <a:latin typeface="Cambria" panose="02040503050406030204" pitchFamily="18" charset="0"/>
                          <a:ea typeface="Times New Roman" panose="02020603050405020304" pitchFamily="18" charset="0"/>
                          <a:cs typeface="Calibri" panose="020F0502020204030204" pitchFamily="34" charset="0"/>
                        </a:rPr>
                        <a:t>2020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9050" cap="flat" cmpd="sng" algn="ctr">
                      <a:solidFill>
                        <a:srgbClr val="666666"/>
                      </a:solidFill>
                      <a:prstDash val="solid"/>
                      <a:round/>
                      <a:headEnd type="none" w="med" len="med"/>
                      <a:tailEnd type="none" w="med" len="med"/>
                    </a:lnB>
                    <a:solidFill>
                      <a:srgbClr val="FFFFFF"/>
                    </a:solidFill>
                  </a:tcPr>
                </a:tc>
                <a:tc>
                  <a:txBody>
                    <a:bodyPr/>
                    <a:lstStyle/>
                    <a:p>
                      <a:pPr algn="ctr">
                        <a:lnSpc>
                          <a:spcPct val="107000"/>
                        </a:lnSpc>
                        <a:spcAft>
                          <a:spcPts val="0"/>
                        </a:spcAft>
                      </a:pPr>
                      <a:r>
                        <a:rPr lang="en-US" sz="1100" b="1">
                          <a:solidFill>
                            <a:srgbClr val="000000"/>
                          </a:solidFill>
                          <a:effectLst/>
                          <a:latin typeface="Cambria" panose="02040503050406030204" pitchFamily="18" charset="0"/>
                          <a:ea typeface="Times New Roman" panose="02020603050405020304" pitchFamily="18" charset="0"/>
                          <a:cs typeface="Calibri" panose="020F0502020204030204" pitchFamily="34" charset="0"/>
                        </a:rPr>
                        <a:t>2021-2032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9050" cap="flat" cmpd="sng" algn="ctr">
                      <a:solidFill>
                        <a:srgbClr val="666666"/>
                      </a:solidFill>
                      <a:prstDash val="solid"/>
                      <a:round/>
                      <a:headEnd type="none" w="med" len="med"/>
                      <a:tailEnd type="none" w="med" len="med"/>
                    </a:lnB>
                    <a:solidFill>
                      <a:srgbClr val="FFFFFF"/>
                    </a:solidFill>
                  </a:tcPr>
                </a:tc>
                <a:tc>
                  <a:txBody>
                    <a:bodyPr/>
                    <a:lstStyle/>
                    <a:p>
                      <a:pPr algn="ctr">
                        <a:lnSpc>
                          <a:spcPct val="107000"/>
                        </a:lnSpc>
                        <a:spcAft>
                          <a:spcPts val="0"/>
                        </a:spcAft>
                      </a:pPr>
                      <a:r>
                        <a:rPr lang="en-US" sz="1100" b="1">
                          <a:solidFill>
                            <a:srgbClr val="000000"/>
                          </a:solidFill>
                          <a:effectLst/>
                          <a:latin typeface="Cambria" panose="02040503050406030204" pitchFamily="18" charset="0"/>
                          <a:ea typeface="Times New Roman" panose="02020603050405020304" pitchFamily="18" charset="0"/>
                          <a:cs typeface="Calibri" panose="020F0502020204030204" pitchFamily="34" charset="0"/>
                        </a:rPr>
                        <a:t>2033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9050" cap="flat" cmpd="sng" algn="ctr">
                      <a:solidFill>
                        <a:srgbClr val="666666"/>
                      </a:solidFill>
                      <a:prstDash val="solid"/>
                      <a:round/>
                      <a:headEnd type="none" w="med" len="med"/>
                      <a:tailEnd type="none" w="med" len="med"/>
                    </a:lnB>
                    <a:solidFill>
                      <a:srgbClr val="FFFFFF"/>
                    </a:solidFill>
                  </a:tcPr>
                </a:tc>
                <a:extLst>
                  <a:ext uri="{0D108BD9-81ED-4DB2-BD59-A6C34878D82A}">
                    <a16:rowId xmlns:a16="http://schemas.microsoft.com/office/drawing/2014/main" val="937613382"/>
                  </a:ext>
                </a:extLst>
              </a:tr>
              <a:tr h="264634">
                <a:tc>
                  <a:txBody>
                    <a:bodyPr/>
                    <a:lstStyle/>
                    <a:p>
                      <a:pPr>
                        <a:lnSpc>
                          <a:spcPct val="107000"/>
                        </a:lnSpc>
                        <a:spcAft>
                          <a:spcPts val="0"/>
                        </a:spcAft>
                      </a:pPr>
                      <a:r>
                        <a:rPr lang="en-US" sz="1100" b="1">
                          <a:solidFill>
                            <a:srgbClr val="000000"/>
                          </a:solidFill>
                          <a:effectLst/>
                          <a:latin typeface="Cambria" panose="02040503050406030204" pitchFamily="18" charset="0"/>
                          <a:ea typeface="Times New Roman" panose="02020603050405020304" pitchFamily="18" charset="0"/>
                          <a:cs typeface="Calibri" panose="020F0502020204030204" pitchFamily="34" charset="0"/>
                        </a:rPr>
                        <a:t>Outflow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w="12700" cap="flat" cmpd="sng" algn="ctr">
                      <a:solidFill>
                        <a:srgbClr val="666666"/>
                      </a:solidFill>
                      <a:prstDash val="solid"/>
                      <a:round/>
                      <a:headEnd type="none" w="med" len="med"/>
                      <a:tailEnd type="none" w="med" len="med"/>
                    </a:lnR>
                    <a:lnT w="1905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solidFill>
                      <a:srgbClr val="CCCCCC"/>
                    </a:solidFill>
                  </a:tcPr>
                </a:tc>
                <a:tc>
                  <a:txBody>
                    <a:bodyPr/>
                    <a:lstStyle/>
                    <a:p>
                      <a:pPr algn="r">
                        <a:lnSpc>
                          <a:spcPct val="107000"/>
                        </a:lnSpc>
                        <a:spcAft>
                          <a:spcPts val="0"/>
                        </a:spcAft>
                      </a:pPr>
                      <a:r>
                        <a:rPr lang="en-US" sz="1100">
                          <a:solidFill>
                            <a:srgbClr val="000000"/>
                          </a:solidFill>
                          <a:effectLst/>
                          <a:latin typeface="Cambria" panose="02040503050406030204" pitchFamily="18" charset="0"/>
                          <a:ea typeface="Times New Roman" panose="02020603050405020304" pitchFamily="18" charset="0"/>
                          <a:cs typeface="Calibri" panose="020F0502020204030204" pitchFamily="34" charset="0"/>
                        </a:rPr>
                        <a:t>-6,785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666666"/>
                      </a:solidFill>
                      <a:prstDash val="solid"/>
                      <a:round/>
                      <a:headEnd type="none" w="med" len="med"/>
                      <a:tailEnd type="none" w="med" len="med"/>
                    </a:lnL>
                    <a:lnR w="12700" cap="flat" cmpd="sng" algn="ctr">
                      <a:solidFill>
                        <a:srgbClr val="666666"/>
                      </a:solidFill>
                      <a:prstDash val="solid"/>
                      <a:round/>
                      <a:headEnd type="none" w="med" len="med"/>
                      <a:tailEnd type="none" w="med" len="med"/>
                    </a:lnR>
                    <a:lnT w="1905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solidFill>
                      <a:srgbClr val="CCCCCC"/>
                    </a:solidFill>
                  </a:tcPr>
                </a:tc>
                <a:tc>
                  <a:txBody>
                    <a:bodyPr/>
                    <a:lstStyle/>
                    <a:p>
                      <a:pPr algn="r">
                        <a:lnSpc>
                          <a:spcPct val="107000"/>
                        </a:lnSpc>
                        <a:spcAft>
                          <a:spcPts val="0"/>
                        </a:spcAft>
                      </a:pPr>
                      <a:r>
                        <a:rPr lang="en-US" sz="1100">
                          <a:solidFill>
                            <a:srgbClr val="000000"/>
                          </a:solidFill>
                          <a:effectLst/>
                          <a:latin typeface="Cambria" panose="02040503050406030204" pitchFamily="18" charset="0"/>
                          <a:ea typeface="Times New Roman" panose="02020603050405020304" pitchFamily="18" charset="0"/>
                          <a:cs typeface="Calibri" panose="020F0502020204030204" pitchFamily="34" charset="0"/>
                        </a:rPr>
                        <a:t>-556,136</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666666"/>
                      </a:solidFill>
                      <a:prstDash val="solid"/>
                      <a:round/>
                      <a:headEnd type="none" w="med" len="med"/>
                      <a:tailEnd type="none" w="med" len="med"/>
                    </a:lnL>
                    <a:lnR w="12700" cap="flat" cmpd="sng" algn="ctr">
                      <a:solidFill>
                        <a:srgbClr val="666666"/>
                      </a:solidFill>
                      <a:prstDash val="solid"/>
                      <a:round/>
                      <a:headEnd type="none" w="med" len="med"/>
                      <a:tailEnd type="none" w="med" len="med"/>
                    </a:lnR>
                    <a:lnT w="1905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solidFill>
                      <a:srgbClr val="CCCCCC"/>
                    </a:solidFill>
                  </a:tcPr>
                </a:tc>
                <a:tc>
                  <a:txBody>
                    <a:bodyPr/>
                    <a:lstStyle/>
                    <a:p>
                      <a:pPr algn="r">
                        <a:lnSpc>
                          <a:spcPct val="107000"/>
                        </a:lnSpc>
                        <a:spcAft>
                          <a:spcPts val="0"/>
                        </a:spcAft>
                      </a:pPr>
                      <a:r>
                        <a:rPr lang="en-US" sz="1100">
                          <a:solidFill>
                            <a:srgbClr val="000000"/>
                          </a:solidFill>
                          <a:effectLst/>
                          <a:latin typeface="Cambria" panose="02040503050406030204" pitchFamily="18" charset="0"/>
                          <a:ea typeface="Times New Roman" panose="02020603050405020304" pitchFamily="18" charset="0"/>
                          <a:cs typeface="Calibri" panose="020F0502020204030204" pitchFamily="34" charset="0"/>
                        </a:rPr>
                        <a:t>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666666"/>
                      </a:solidFill>
                      <a:prstDash val="solid"/>
                      <a:round/>
                      <a:headEnd type="none" w="med" len="med"/>
                      <a:tailEnd type="none" w="med" len="med"/>
                    </a:lnL>
                    <a:lnR w="12700" cap="flat" cmpd="sng" algn="ctr">
                      <a:solidFill>
                        <a:srgbClr val="666666"/>
                      </a:solidFill>
                      <a:prstDash val="solid"/>
                      <a:round/>
                      <a:headEnd type="none" w="med" len="med"/>
                      <a:tailEnd type="none" w="med" len="med"/>
                    </a:lnR>
                    <a:lnT w="1905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solidFill>
                      <a:srgbClr val="CCCCCC"/>
                    </a:solidFill>
                  </a:tcPr>
                </a:tc>
                <a:tc>
                  <a:txBody>
                    <a:bodyPr/>
                    <a:lstStyle/>
                    <a:p>
                      <a:pPr algn="r">
                        <a:lnSpc>
                          <a:spcPct val="107000"/>
                        </a:lnSpc>
                        <a:spcAft>
                          <a:spcPts val="0"/>
                        </a:spcAft>
                      </a:pPr>
                      <a:r>
                        <a:rPr lang="en-US" sz="1100">
                          <a:solidFill>
                            <a:srgbClr val="000000"/>
                          </a:solidFill>
                          <a:effectLst/>
                          <a:latin typeface="Cambria" panose="02040503050406030204" pitchFamily="18" charset="0"/>
                          <a:ea typeface="Times New Roman" panose="02020603050405020304" pitchFamily="18" charset="0"/>
                          <a:cs typeface="Calibri" panose="020F0502020204030204" pitchFamily="34" charset="0"/>
                        </a:rPr>
                        <a:t>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666666"/>
                      </a:solidFill>
                      <a:prstDash val="solid"/>
                      <a:round/>
                      <a:headEnd type="none" w="med" len="med"/>
                      <a:tailEnd type="none" w="med" len="med"/>
                    </a:lnL>
                    <a:lnR w="12700" cap="flat" cmpd="sng" algn="ctr">
                      <a:solidFill>
                        <a:srgbClr val="666666"/>
                      </a:solidFill>
                      <a:prstDash val="solid"/>
                      <a:round/>
                      <a:headEnd type="none" w="med" len="med"/>
                      <a:tailEnd type="none" w="med" len="med"/>
                    </a:lnR>
                    <a:lnT w="1905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solidFill>
                      <a:srgbClr val="CCCCCC"/>
                    </a:solidFill>
                  </a:tcPr>
                </a:tc>
                <a:tc>
                  <a:txBody>
                    <a:bodyPr/>
                    <a:lstStyle/>
                    <a:p>
                      <a:pPr algn="r">
                        <a:lnSpc>
                          <a:spcPct val="107000"/>
                        </a:lnSpc>
                        <a:spcAft>
                          <a:spcPts val="0"/>
                        </a:spcAft>
                      </a:pPr>
                      <a:r>
                        <a:rPr lang="en-US" sz="1100">
                          <a:solidFill>
                            <a:srgbClr val="000000"/>
                          </a:solidFill>
                          <a:effectLst/>
                          <a:latin typeface="Cambria" panose="02040503050406030204" pitchFamily="18" charset="0"/>
                          <a:ea typeface="Times New Roman" panose="02020603050405020304" pitchFamily="18" charset="0"/>
                          <a:cs typeface="Calibri" panose="020F0502020204030204" pitchFamily="34" charset="0"/>
                        </a:rPr>
                        <a:t>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666666"/>
                      </a:solidFill>
                      <a:prstDash val="solid"/>
                      <a:round/>
                      <a:headEnd type="none" w="med" len="med"/>
                      <a:tailEnd type="none" w="med" len="med"/>
                    </a:lnL>
                    <a:lnR>
                      <a:noFill/>
                    </a:lnR>
                    <a:lnT w="1905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solidFill>
                      <a:srgbClr val="CCCCCC"/>
                    </a:solidFill>
                  </a:tcPr>
                </a:tc>
                <a:extLst>
                  <a:ext uri="{0D108BD9-81ED-4DB2-BD59-A6C34878D82A}">
                    <a16:rowId xmlns:a16="http://schemas.microsoft.com/office/drawing/2014/main" val="2925059791"/>
                  </a:ext>
                </a:extLst>
              </a:tr>
              <a:tr h="264634">
                <a:tc>
                  <a:txBody>
                    <a:bodyPr/>
                    <a:lstStyle/>
                    <a:p>
                      <a:pPr>
                        <a:lnSpc>
                          <a:spcPct val="107000"/>
                        </a:lnSpc>
                        <a:spcAft>
                          <a:spcPts val="0"/>
                        </a:spcAft>
                      </a:pPr>
                      <a:r>
                        <a:rPr lang="en-US" sz="1100" b="1">
                          <a:solidFill>
                            <a:srgbClr val="000000"/>
                          </a:solidFill>
                          <a:effectLst/>
                          <a:latin typeface="Cambria" panose="02040503050406030204" pitchFamily="18" charset="0"/>
                          <a:ea typeface="Times New Roman" panose="02020603050405020304" pitchFamily="18" charset="0"/>
                          <a:cs typeface="Calibri" panose="020F0502020204030204" pitchFamily="34" charset="0"/>
                        </a:rPr>
                        <a:t>Total inflow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w="12700" cap="flat" cmpd="sng" algn="ctr">
                      <a:solidFill>
                        <a:srgbClr val="666666"/>
                      </a:solidFill>
                      <a:prstDash val="solid"/>
                      <a:round/>
                      <a:headEnd type="none" w="med" len="med"/>
                      <a:tailEnd type="none" w="med" len="med"/>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tcPr>
                </a:tc>
                <a:tc>
                  <a:txBody>
                    <a:bodyPr/>
                    <a:lstStyle/>
                    <a:p>
                      <a:pPr algn="r">
                        <a:lnSpc>
                          <a:spcPct val="107000"/>
                        </a:lnSpc>
                        <a:spcAft>
                          <a:spcPts val="0"/>
                        </a:spcAft>
                      </a:pPr>
                      <a:r>
                        <a:rPr lang="en-US" sz="1100">
                          <a:solidFill>
                            <a:srgbClr val="000000"/>
                          </a:solidFill>
                          <a:effectLst/>
                          <a:latin typeface="Cambria" panose="02040503050406030204" pitchFamily="18" charset="0"/>
                          <a:ea typeface="Times New Roman" panose="02020603050405020304" pitchFamily="18" charset="0"/>
                          <a:cs typeface="Calibri" panose="020F0502020204030204" pitchFamily="34" charset="0"/>
                        </a:rPr>
                        <a:t>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666666"/>
                      </a:solidFill>
                      <a:prstDash val="solid"/>
                      <a:round/>
                      <a:headEnd type="none" w="med" len="med"/>
                      <a:tailEnd type="none" w="med" len="med"/>
                    </a:lnL>
                    <a:lnR w="12700" cap="flat" cmpd="sng" algn="ctr">
                      <a:solidFill>
                        <a:srgbClr val="666666"/>
                      </a:solidFill>
                      <a:prstDash val="solid"/>
                      <a:round/>
                      <a:headEnd type="none" w="med" len="med"/>
                      <a:tailEnd type="none" w="med" len="med"/>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tcPr>
                </a:tc>
                <a:tc>
                  <a:txBody>
                    <a:bodyPr/>
                    <a:lstStyle/>
                    <a:p>
                      <a:pPr algn="r">
                        <a:lnSpc>
                          <a:spcPct val="107000"/>
                        </a:lnSpc>
                        <a:spcAft>
                          <a:spcPts val="0"/>
                        </a:spcAft>
                      </a:pPr>
                      <a:r>
                        <a:rPr lang="en-US" sz="1100">
                          <a:solidFill>
                            <a:srgbClr val="000000"/>
                          </a:solidFill>
                          <a:effectLst/>
                          <a:latin typeface="Cambria" panose="02040503050406030204" pitchFamily="18" charset="0"/>
                          <a:ea typeface="Times New Roman" panose="02020603050405020304" pitchFamily="18" charset="0"/>
                          <a:cs typeface="Calibri" panose="020F0502020204030204" pitchFamily="34" charset="0"/>
                        </a:rPr>
                        <a:t>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666666"/>
                      </a:solidFill>
                      <a:prstDash val="solid"/>
                      <a:round/>
                      <a:headEnd type="none" w="med" len="med"/>
                      <a:tailEnd type="none" w="med" len="med"/>
                    </a:lnL>
                    <a:lnR w="12700" cap="flat" cmpd="sng" algn="ctr">
                      <a:solidFill>
                        <a:srgbClr val="666666"/>
                      </a:solidFill>
                      <a:prstDash val="solid"/>
                      <a:round/>
                      <a:headEnd type="none" w="med" len="med"/>
                      <a:tailEnd type="none" w="med" len="med"/>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tcPr>
                </a:tc>
                <a:tc>
                  <a:txBody>
                    <a:bodyPr/>
                    <a:lstStyle/>
                    <a:p>
                      <a:pPr algn="r">
                        <a:lnSpc>
                          <a:spcPct val="107000"/>
                        </a:lnSpc>
                        <a:spcAft>
                          <a:spcPts val="0"/>
                        </a:spcAft>
                      </a:pPr>
                      <a:r>
                        <a:rPr lang="en-US" sz="1100">
                          <a:solidFill>
                            <a:srgbClr val="000000"/>
                          </a:solidFill>
                          <a:effectLst/>
                          <a:latin typeface="Cambria" panose="02040503050406030204" pitchFamily="18" charset="0"/>
                          <a:ea typeface="Times New Roman" panose="02020603050405020304" pitchFamily="18" charset="0"/>
                          <a:cs typeface="Calibri" panose="020F0502020204030204" pitchFamily="34" charset="0"/>
                        </a:rPr>
                        <a:t>473,735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666666"/>
                      </a:solidFill>
                      <a:prstDash val="solid"/>
                      <a:round/>
                      <a:headEnd type="none" w="med" len="med"/>
                      <a:tailEnd type="none" w="med" len="med"/>
                    </a:lnL>
                    <a:lnR w="12700" cap="flat" cmpd="sng" algn="ctr">
                      <a:solidFill>
                        <a:srgbClr val="666666"/>
                      </a:solidFill>
                      <a:prstDash val="solid"/>
                      <a:round/>
                      <a:headEnd type="none" w="med" len="med"/>
                      <a:tailEnd type="none" w="med" len="med"/>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tcPr>
                </a:tc>
                <a:tc>
                  <a:txBody>
                    <a:bodyPr/>
                    <a:lstStyle/>
                    <a:p>
                      <a:pPr algn="r">
                        <a:lnSpc>
                          <a:spcPct val="107000"/>
                        </a:lnSpc>
                        <a:spcAft>
                          <a:spcPts val="0"/>
                        </a:spcAft>
                      </a:pPr>
                      <a:r>
                        <a:rPr lang="en-US" sz="1100">
                          <a:solidFill>
                            <a:srgbClr val="000000"/>
                          </a:solidFill>
                          <a:effectLst/>
                          <a:latin typeface="Cambria" panose="02040503050406030204" pitchFamily="18" charset="0"/>
                          <a:ea typeface="Times New Roman" panose="02020603050405020304" pitchFamily="18" charset="0"/>
                          <a:cs typeface="Calibri" panose="020F0502020204030204" pitchFamily="34" charset="0"/>
                        </a:rPr>
                        <a:t>23,399</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666666"/>
                      </a:solidFill>
                      <a:prstDash val="solid"/>
                      <a:round/>
                      <a:headEnd type="none" w="med" len="med"/>
                      <a:tailEnd type="none" w="med" len="med"/>
                    </a:lnL>
                    <a:lnR w="12700" cap="flat" cmpd="sng" algn="ctr">
                      <a:solidFill>
                        <a:srgbClr val="666666"/>
                      </a:solidFill>
                      <a:prstDash val="solid"/>
                      <a:round/>
                      <a:headEnd type="none" w="med" len="med"/>
                      <a:tailEnd type="none" w="med" len="med"/>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tcPr>
                </a:tc>
                <a:tc>
                  <a:txBody>
                    <a:bodyPr/>
                    <a:lstStyle/>
                    <a:p>
                      <a:pPr algn="r">
                        <a:lnSpc>
                          <a:spcPct val="107000"/>
                        </a:lnSpc>
                        <a:spcAft>
                          <a:spcPts val="0"/>
                        </a:spcAft>
                      </a:pPr>
                      <a:r>
                        <a:rPr lang="en-US" sz="1100">
                          <a:solidFill>
                            <a:srgbClr val="000000"/>
                          </a:solidFill>
                          <a:effectLst/>
                          <a:latin typeface="Cambria" panose="02040503050406030204" pitchFamily="18" charset="0"/>
                          <a:ea typeface="Times New Roman" panose="02020603050405020304" pitchFamily="18" charset="0"/>
                          <a:cs typeface="Calibri" panose="020F0502020204030204" pitchFamily="34" charset="0"/>
                        </a:rPr>
                        <a:t>23,399</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666666"/>
                      </a:solidFill>
                      <a:prstDash val="solid"/>
                      <a:round/>
                      <a:headEnd type="none" w="med" len="med"/>
                      <a:tailEnd type="none" w="med" len="med"/>
                    </a:lnL>
                    <a:lnR>
                      <a:noFill/>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tcPr>
                </a:tc>
                <a:extLst>
                  <a:ext uri="{0D108BD9-81ED-4DB2-BD59-A6C34878D82A}">
                    <a16:rowId xmlns:a16="http://schemas.microsoft.com/office/drawing/2014/main" val="3563527652"/>
                  </a:ext>
                </a:extLst>
              </a:tr>
              <a:tr h="529267">
                <a:tc>
                  <a:txBody>
                    <a:bodyPr/>
                    <a:lstStyle/>
                    <a:p>
                      <a:pPr>
                        <a:lnSpc>
                          <a:spcPct val="107000"/>
                        </a:lnSpc>
                        <a:spcAft>
                          <a:spcPts val="0"/>
                        </a:spcAft>
                      </a:pPr>
                      <a:r>
                        <a:rPr lang="en-US" sz="1100" b="1">
                          <a:solidFill>
                            <a:srgbClr val="000000"/>
                          </a:solidFill>
                          <a:effectLst/>
                          <a:latin typeface="Cambria" panose="02040503050406030204" pitchFamily="18" charset="0"/>
                          <a:ea typeface="Times New Roman" panose="02020603050405020304" pitchFamily="18" charset="0"/>
                          <a:cs typeface="Calibri" panose="020F0502020204030204" pitchFamily="34" charset="0"/>
                        </a:rPr>
                        <a:t>20% of savings on power &amp; heat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w="12700" cap="flat" cmpd="sng" algn="ctr">
                      <a:solidFill>
                        <a:srgbClr val="666666"/>
                      </a:solidFill>
                      <a:prstDash val="solid"/>
                      <a:round/>
                      <a:headEnd type="none" w="med" len="med"/>
                      <a:tailEnd type="none" w="med" len="med"/>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solidFill>
                      <a:srgbClr val="CCCCCC"/>
                    </a:solidFill>
                  </a:tcPr>
                </a:tc>
                <a:tc>
                  <a:txBody>
                    <a:bodyPr/>
                    <a:lstStyle/>
                    <a:p>
                      <a:pPr algn="r">
                        <a:lnSpc>
                          <a:spcPct val="107000"/>
                        </a:lnSpc>
                        <a:spcAft>
                          <a:spcPts val="0"/>
                        </a:spcAft>
                      </a:pPr>
                      <a:r>
                        <a:rPr lang="en-US" sz="1100">
                          <a:solidFill>
                            <a:srgbClr val="000000"/>
                          </a:solidFill>
                          <a:effectLst/>
                          <a:latin typeface="Cambria" panose="02040503050406030204" pitchFamily="18" charset="0"/>
                          <a:ea typeface="Times New Roman" panose="02020603050405020304" pitchFamily="18" charset="0"/>
                          <a:cs typeface="Calibri" panose="020F0502020204030204" pitchFamily="34" charset="0"/>
                        </a:rPr>
                        <a:t>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666666"/>
                      </a:solidFill>
                      <a:prstDash val="solid"/>
                      <a:round/>
                      <a:headEnd type="none" w="med" len="med"/>
                      <a:tailEnd type="none" w="med" len="med"/>
                    </a:lnL>
                    <a:lnR w="12700" cap="flat" cmpd="sng" algn="ctr">
                      <a:solidFill>
                        <a:srgbClr val="666666"/>
                      </a:solidFill>
                      <a:prstDash val="solid"/>
                      <a:round/>
                      <a:headEnd type="none" w="med" len="med"/>
                      <a:tailEnd type="none" w="med" len="med"/>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solidFill>
                      <a:srgbClr val="CCCCCC"/>
                    </a:solidFill>
                  </a:tcPr>
                </a:tc>
                <a:tc>
                  <a:txBody>
                    <a:bodyPr/>
                    <a:lstStyle/>
                    <a:p>
                      <a:pPr algn="r">
                        <a:lnSpc>
                          <a:spcPct val="107000"/>
                        </a:lnSpc>
                        <a:spcAft>
                          <a:spcPts val="0"/>
                        </a:spcAft>
                      </a:pPr>
                      <a:r>
                        <a:rPr lang="en-US" sz="1100">
                          <a:solidFill>
                            <a:srgbClr val="000000"/>
                          </a:solidFill>
                          <a:effectLst/>
                          <a:latin typeface="Cambria" panose="02040503050406030204" pitchFamily="18" charset="0"/>
                          <a:ea typeface="Times New Roman" panose="02020603050405020304" pitchFamily="18" charset="0"/>
                          <a:cs typeface="Calibri" panose="020F0502020204030204" pitchFamily="34" charset="0"/>
                        </a:rPr>
                        <a:t>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666666"/>
                      </a:solidFill>
                      <a:prstDash val="solid"/>
                      <a:round/>
                      <a:headEnd type="none" w="med" len="med"/>
                      <a:tailEnd type="none" w="med" len="med"/>
                    </a:lnL>
                    <a:lnR w="12700" cap="flat" cmpd="sng" algn="ctr">
                      <a:solidFill>
                        <a:srgbClr val="666666"/>
                      </a:solidFill>
                      <a:prstDash val="solid"/>
                      <a:round/>
                      <a:headEnd type="none" w="med" len="med"/>
                      <a:tailEnd type="none" w="med" len="med"/>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solidFill>
                      <a:srgbClr val="CCCCCC"/>
                    </a:solidFill>
                  </a:tcPr>
                </a:tc>
                <a:tc>
                  <a:txBody>
                    <a:bodyPr/>
                    <a:lstStyle/>
                    <a:p>
                      <a:pPr algn="r">
                        <a:lnSpc>
                          <a:spcPct val="107000"/>
                        </a:lnSpc>
                        <a:spcAft>
                          <a:spcPts val="0"/>
                        </a:spcAft>
                      </a:pPr>
                      <a:r>
                        <a:rPr lang="en-US" sz="1100">
                          <a:solidFill>
                            <a:srgbClr val="000000"/>
                          </a:solidFill>
                          <a:effectLst/>
                          <a:latin typeface="Cambria" panose="02040503050406030204" pitchFamily="18" charset="0"/>
                          <a:ea typeface="Times New Roman" panose="02020603050405020304" pitchFamily="18" charset="0"/>
                          <a:cs typeface="Calibri" panose="020F0502020204030204" pitchFamily="34" charset="0"/>
                        </a:rPr>
                        <a:t>23,399</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666666"/>
                      </a:solidFill>
                      <a:prstDash val="solid"/>
                      <a:round/>
                      <a:headEnd type="none" w="med" len="med"/>
                      <a:tailEnd type="none" w="med" len="med"/>
                    </a:lnL>
                    <a:lnR w="12700" cap="flat" cmpd="sng" algn="ctr">
                      <a:solidFill>
                        <a:srgbClr val="666666"/>
                      </a:solidFill>
                      <a:prstDash val="solid"/>
                      <a:round/>
                      <a:headEnd type="none" w="med" len="med"/>
                      <a:tailEnd type="none" w="med" len="med"/>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solidFill>
                      <a:srgbClr val="CCCCCC"/>
                    </a:solidFill>
                  </a:tcPr>
                </a:tc>
                <a:tc>
                  <a:txBody>
                    <a:bodyPr/>
                    <a:lstStyle/>
                    <a:p>
                      <a:pPr algn="r">
                        <a:lnSpc>
                          <a:spcPct val="107000"/>
                        </a:lnSpc>
                        <a:spcAft>
                          <a:spcPts val="0"/>
                        </a:spcAft>
                      </a:pPr>
                      <a:r>
                        <a:rPr lang="en-US" sz="1100">
                          <a:solidFill>
                            <a:srgbClr val="000000"/>
                          </a:solidFill>
                          <a:effectLst/>
                          <a:latin typeface="Cambria" panose="02040503050406030204" pitchFamily="18" charset="0"/>
                          <a:ea typeface="Times New Roman" panose="02020603050405020304" pitchFamily="18" charset="0"/>
                          <a:cs typeface="Calibri" panose="020F0502020204030204" pitchFamily="34" charset="0"/>
                        </a:rPr>
                        <a:t>23,399</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666666"/>
                      </a:solidFill>
                      <a:prstDash val="solid"/>
                      <a:round/>
                      <a:headEnd type="none" w="med" len="med"/>
                      <a:tailEnd type="none" w="med" len="med"/>
                    </a:lnL>
                    <a:lnR w="12700" cap="flat" cmpd="sng" algn="ctr">
                      <a:solidFill>
                        <a:srgbClr val="666666"/>
                      </a:solidFill>
                      <a:prstDash val="solid"/>
                      <a:round/>
                      <a:headEnd type="none" w="med" len="med"/>
                      <a:tailEnd type="none" w="med" len="med"/>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solidFill>
                      <a:srgbClr val="CCCCCC"/>
                    </a:solidFill>
                  </a:tcPr>
                </a:tc>
                <a:tc>
                  <a:txBody>
                    <a:bodyPr/>
                    <a:lstStyle/>
                    <a:p>
                      <a:pPr algn="r">
                        <a:lnSpc>
                          <a:spcPct val="107000"/>
                        </a:lnSpc>
                        <a:spcAft>
                          <a:spcPts val="0"/>
                        </a:spcAft>
                      </a:pPr>
                      <a:r>
                        <a:rPr lang="en-US" sz="1100">
                          <a:solidFill>
                            <a:srgbClr val="000000"/>
                          </a:solidFill>
                          <a:effectLst/>
                          <a:latin typeface="Cambria" panose="02040503050406030204" pitchFamily="18" charset="0"/>
                          <a:ea typeface="Times New Roman" panose="02020603050405020304" pitchFamily="18" charset="0"/>
                          <a:cs typeface="Calibri" panose="020F0502020204030204" pitchFamily="34" charset="0"/>
                        </a:rPr>
                        <a:t>23,399</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666666"/>
                      </a:solidFill>
                      <a:prstDash val="solid"/>
                      <a:round/>
                      <a:headEnd type="none" w="med" len="med"/>
                      <a:tailEnd type="none" w="med" len="med"/>
                    </a:lnL>
                    <a:lnR>
                      <a:noFill/>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solidFill>
                      <a:srgbClr val="CCCCCC"/>
                    </a:solidFill>
                  </a:tcPr>
                </a:tc>
                <a:extLst>
                  <a:ext uri="{0D108BD9-81ED-4DB2-BD59-A6C34878D82A}">
                    <a16:rowId xmlns:a16="http://schemas.microsoft.com/office/drawing/2014/main" val="2963796009"/>
                  </a:ext>
                </a:extLst>
              </a:tr>
              <a:tr h="264634">
                <a:tc>
                  <a:txBody>
                    <a:bodyPr/>
                    <a:lstStyle/>
                    <a:p>
                      <a:pPr>
                        <a:lnSpc>
                          <a:spcPct val="107000"/>
                        </a:lnSpc>
                        <a:spcAft>
                          <a:spcPts val="0"/>
                        </a:spcAft>
                      </a:pPr>
                      <a:r>
                        <a:rPr lang="en-US" sz="1100" b="1">
                          <a:solidFill>
                            <a:srgbClr val="000000"/>
                          </a:solidFill>
                          <a:effectLst/>
                          <a:latin typeface="Cambria" panose="02040503050406030204" pitchFamily="18" charset="0"/>
                          <a:ea typeface="Times New Roman" panose="02020603050405020304" pitchFamily="18" charset="0"/>
                          <a:cs typeface="Calibri" panose="020F0502020204030204" pitchFamily="34" charset="0"/>
                        </a:rPr>
                        <a:t>Subsidy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w="12700" cap="flat" cmpd="sng" algn="ctr">
                      <a:solidFill>
                        <a:srgbClr val="666666"/>
                      </a:solidFill>
                      <a:prstDash val="solid"/>
                      <a:round/>
                      <a:headEnd type="none" w="med" len="med"/>
                      <a:tailEnd type="none" w="med" len="med"/>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tcPr>
                </a:tc>
                <a:tc>
                  <a:txBody>
                    <a:bodyPr/>
                    <a:lstStyle/>
                    <a:p>
                      <a:pPr algn="r">
                        <a:lnSpc>
                          <a:spcPct val="107000"/>
                        </a:lnSpc>
                        <a:spcAft>
                          <a:spcPts val="0"/>
                        </a:spcAft>
                      </a:pPr>
                      <a:r>
                        <a:rPr lang="en-US" sz="1100">
                          <a:solidFill>
                            <a:srgbClr val="000000"/>
                          </a:solidFill>
                          <a:effectLst/>
                          <a:latin typeface="Cambria" panose="02040503050406030204" pitchFamily="18" charset="0"/>
                          <a:ea typeface="Times New Roman" panose="02020603050405020304" pitchFamily="18" charset="0"/>
                          <a:cs typeface="Calibri" panose="020F0502020204030204" pitchFamily="34" charset="0"/>
                        </a:rPr>
                        <a:t>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666666"/>
                      </a:solidFill>
                      <a:prstDash val="solid"/>
                      <a:round/>
                      <a:headEnd type="none" w="med" len="med"/>
                      <a:tailEnd type="none" w="med" len="med"/>
                    </a:lnL>
                    <a:lnR w="12700" cap="flat" cmpd="sng" algn="ctr">
                      <a:solidFill>
                        <a:srgbClr val="666666"/>
                      </a:solidFill>
                      <a:prstDash val="solid"/>
                      <a:round/>
                      <a:headEnd type="none" w="med" len="med"/>
                      <a:tailEnd type="none" w="med" len="med"/>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tcPr>
                </a:tc>
                <a:tc>
                  <a:txBody>
                    <a:bodyPr/>
                    <a:lstStyle/>
                    <a:p>
                      <a:pPr algn="r">
                        <a:lnSpc>
                          <a:spcPct val="107000"/>
                        </a:lnSpc>
                        <a:spcAft>
                          <a:spcPts val="0"/>
                        </a:spcAft>
                      </a:pPr>
                      <a:r>
                        <a:rPr lang="en-US" sz="1100">
                          <a:solidFill>
                            <a:srgbClr val="000000"/>
                          </a:solidFill>
                          <a:effectLst/>
                          <a:latin typeface="Cambria" panose="02040503050406030204" pitchFamily="18" charset="0"/>
                          <a:ea typeface="Times New Roman" panose="02020603050405020304" pitchFamily="18" charset="0"/>
                          <a:cs typeface="Calibri" panose="020F0502020204030204" pitchFamily="34" charset="0"/>
                        </a:rPr>
                        <a:t>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666666"/>
                      </a:solidFill>
                      <a:prstDash val="solid"/>
                      <a:round/>
                      <a:headEnd type="none" w="med" len="med"/>
                      <a:tailEnd type="none" w="med" len="med"/>
                    </a:lnL>
                    <a:lnR w="12700" cap="flat" cmpd="sng" algn="ctr">
                      <a:solidFill>
                        <a:srgbClr val="666666"/>
                      </a:solidFill>
                      <a:prstDash val="solid"/>
                      <a:round/>
                      <a:headEnd type="none" w="med" len="med"/>
                      <a:tailEnd type="none" w="med" len="med"/>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tcPr>
                </a:tc>
                <a:tc>
                  <a:txBody>
                    <a:bodyPr/>
                    <a:lstStyle/>
                    <a:p>
                      <a:pPr algn="r">
                        <a:lnSpc>
                          <a:spcPct val="107000"/>
                        </a:lnSpc>
                        <a:spcAft>
                          <a:spcPts val="0"/>
                        </a:spcAft>
                      </a:pPr>
                      <a:r>
                        <a:rPr lang="en-US" sz="1100">
                          <a:solidFill>
                            <a:srgbClr val="000000"/>
                          </a:solidFill>
                          <a:effectLst/>
                          <a:latin typeface="Cambria" panose="02040503050406030204" pitchFamily="18" charset="0"/>
                          <a:ea typeface="Times New Roman" panose="02020603050405020304" pitchFamily="18" charset="0"/>
                          <a:cs typeface="Calibri" panose="020F0502020204030204" pitchFamily="34" charset="0"/>
                        </a:rPr>
                        <a:t>450,337</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666666"/>
                      </a:solidFill>
                      <a:prstDash val="solid"/>
                      <a:round/>
                      <a:headEnd type="none" w="med" len="med"/>
                      <a:tailEnd type="none" w="med" len="med"/>
                    </a:lnL>
                    <a:lnR w="12700" cap="flat" cmpd="sng" algn="ctr">
                      <a:solidFill>
                        <a:srgbClr val="666666"/>
                      </a:solidFill>
                      <a:prstDash val="solid"/>
                      <a:round/>
                      <a:headEnd type="none" w="med" len="med"/>
                      <a:tailEnd type="none" w="med" len="med"/>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tcPr>
                </a:tc>
                <a:tc>
                  <a:txBody>
                    <a:bodyPr/>
                    <a:lstStyle/>
                    <a:p>
                      <a:pPr algn="r">
                        <a:lnSpc>
                          <a:spcPct val="107000"/>
                        </a:lnSpc>
                        <a:spcAft>
                          <a:spcPts val="0"/>
                        </a:spcAft>
                      </a:pPr>
                      <a:r>
                        <a:rPr lang="en-US" sz="1100">
                          <a:solidFill>
                            <a:srgbClr val="000000"/>
                          </a:solidFill>
                          <a:effectLst/>
                          <a:latin typeface="Cambria" panose="02040503050406030204" pitchFamily="18" charset="0"/>
                          <a:ea typeface="Times New Roman" panose="02020603050405020304" pitchFamily="18" charset="0"/>
                          <a:cs typeface="Calibri" panose="020F0502020204030204" pitchFamily="34" charset="0"/>
                        </a:rPr>
                        <a:t>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666666"/>
                      </a:solidFill>
                      <a:prstDash val="solid"/>
                      <a:round/>
                      <a:headEnd type="none" w="med" len="med"/>
                      <a:tailEnd type="none" w="med" len="med"/>
                    </a:lnL>
                    <a:lnR w="12700" cap="flat" cmpd="sng" algn="ctr">
                      <a:solidFill>
                        <a:srgbClr val="666666"/>
                      </a:solidFill>
                      <a:prstDash val="solid"/>
                      <a:round/>
                      <a:headEnd type="none" w="med" len="med"/>
                      <a:tailEnd type="none" w="med" len="med"/>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tcPr>
                </a:tc>
                <a:tc>
                  <a:txBody>
                    <a:bodyPr/>
                    <a:lstStyle/>
                    <a:p>
                      <a:pPr algn="r">
                        <a:lnSpc>
                          <a:spcPct val="107000"/>
                        </a:lnSpc>
                        <a:spcAft>
                          <a:spcPts val="0"/>
                        </a:spcAft>
                      </a:pPr>
                      <a:r>
                        <a:rPr lang="en-US" sz="1100">
                          <a:solidFill>
                            <a:srgbClr val="000000"/>
                          </a:solidFill>
                          <a:effectLst/>
                          <a:latin typeface="Cambria" panose="02040503050406030204" pitchFamily="18" charset="0"/>
                          <a:ea typeface="Times New Roman" panose="02020603050405020304" pitchFamily="18" charset="0"/>
                          <a:cs typeface="Calibri" panose="020F0502020204030204" pitchFamily="34" charset="0"/>
                        </a:rPr>
                        <a:t>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666666"/>
                      </a:solidFill>
                      <a:prstDash val="solid"/>
                      <a:round/>
                      <a:headEnd type="none" w="med" len="med"/>
                      <a:tailEnd type="none" w="med" len="med"/>
                    </a:lnL>
                    <a:lnR>
                      <a:noFill/>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tcPr>
                </a:tc>
                <a:extLst>
                  <a:ext uri="{0D108BD9-81ED-4DB2-BD59-A6C34878D82A}">
                    <a16:rowId xmlns:a16="http://schemas.microsoft.com/office/drawing/2014/main" val="2985304015"/>
                  </a:ext>
                </a:extLst>
              </a:tr>
              <a:tr h="468377">
                <a:tc>
                  <a:txBody>
                    <a:bodyPr/>
                    <a:lstStyle/>
                    <a:p>
                      <a:pPr>
                        <a:lnSpc>
                          <a:spcPct val="107000"/>
                        </a:lnSpc>
                        <a:spcAft>
                          <a:spcPts val="0"/>
                        </a:spcAft>
                      </a:pPr>
                      <a:r>
                        <a:rPr lang="en-US" sz="1100" b="1">
                          <a:solidFill>
                            <a:srgbClr val="000000"/>
                          </a:solidFill>
                          <a:effectLst/>
                          <a:latin typeface="Cambria" panose="02040503050406030204" pitchFamily="18" charset="0"/>
                          <a:ea typeface="Times New Roman" panose="02020603050405020304" pitchFamily="18" charset="0"/>
                          <a:cs typeface="Calibri" panose="020F0502020204030204" pitchFamily="34" charset="0"/>
                        </a:rPr>
                        <a:t>Net cash flow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w="12700" cap="flat" cmpd="sng" algn="ctr">
                      <a:solidFill>
                        <a:srgbClr val="666666"/>
                      </a:solidFill>
                      <a:prstDash val="solid"/>
                      <a:round/>
                      <a:headEnd type="none" w="med" len="med"/>
                      <a:tailEnd type="none" w="med" len="med"/>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solidFill>
                      <a:srgbClr val="CCCCCC"/>
                    </a:solidFill>
                  </a:tcPr>
                </a:tc>
                <a:tc>
                  <a:txBody>
                    <a:bodyPr/>
                    <a:lstStyle/>
                    <a:p>
                      <a:pPr algn="r">
                        <a:lnSpc>
                          <a:spcPct val="107000"/>
                        </a:lnSpc>
                        <a:spcAft>
                          <a:spcPts val="0"/>
                        </a:spcAft>
                      </a:pPr>
                      <a:r>
                        <a:rPr lang="en-US" sz="1100">
                          <a:solidFill>
                            <a:srgbClr val="000000"/>
                          </a:solidFill>
                          <a:effectLst/>
                          <a:latin typeface="Cambria" panose="02040503050406030204" pitchFamily="18" charset="0"/>
                          <a:ea typeface="Times New Roman" panose="02020603050405020304" pitchFamily="18" charset="0"/>
                          <a:cs typeface="Calibri" panose="020F0502020204030204" pitchFamily="34" charset="0"/>
                        </a:rPr>
                        <a:t>-6,785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666666"/>
                      </a:solidFill>
                      <a:prstDash val="solid"/>
                      <a:round/>
                      <a:headEnd type="none" w="med" len="med"/>
                      <a:tailEnd type="none" w="med" len="med"/>
                    </a:lnL>
                    <a:lnR w="12700" cap="flat" cmpd="sng" algn="ctr">
                      <a:solidFill>
                        <a:srgbClr val="666666"/>
                      </a:solidFill>
                      <a:prstDash val="solid"/>
                      <a:round/>
                      <a:headEnd type="none" w="med" len="med"/>
                      <a:tailEnd type="none" w="med" len="med"/>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solidFill>
                      <a:srgbClr val="CCCCCC"/>
                    </a:solidFill>
                  </a:tcPr>
                </a:tc>
                <a:tc>
                  <a:txBody>
                    <a:bodyPr/>
                    <a:lstStyle/>
                    <a:p>
                      <a:pPr algn="r">
                        <a:lnSpc>
                          <a:spcPct val="107000"/>
                        </a:lnSpc>
                        <a:spcAft>
                          <a:spcPts val="0"/>
                        </a:spcAft>
                      </a:pPr>
                      <a:r>
                        <a:rPr lang="en-US" sz="1100">
                          <a:solidFill>
                            <a:srgbClr val="000000"/>
                          </a:solidFill>
                          <a:effectLst/>
                          <a:latin typeface="Cambria" panose="02040503050406030204" pitchFamily="18" charset="0"/>
                          <a:ea typeface="Times New Roman" panose="02020603050405020304" pitchFamily="18" charset="0"/>
                          <a:cs typeface="Calibri" panose="020F0502020204030204" pitchFamily="34" charset="0"/>
                        </a:rPr>
                        <a:t>-556,136</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666666"/>
                      </a:solidFill>
                      <a:prstDash val="solid"/>
                      <a:round/>
                      <a:headEnd type="none" w="med" len="med"/>
                      <a:tailEnd type="none" w="med" len="med"/>
                    </a:lnL>
                    <a:lnR w="12700" cap="flat" cmpd="sng" algn="ctr">
                      <a:solidFill>
                        <a:srgbClr val="666666"/>
                      </a:solidFill>
                      <a:prstDash val="solid"/>
                      <a:round/>
                      <a:headEnd type="none" w="med" len="med"/>
                      <a:tailEnd type="none" w="med" len="med"/>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solidFill>
                      <a:srgbClr val="CCCCCC"/>
                    </a:solidFill>
                  </a:tcPr>
                </a:tc>
                <a:tc>
                  <a:txBody>
                    <a:bodyPr/>
                    <a:lstStyle/>
                    <a:p>
                      <a:pPr algn="r">
                        <a:lnSpc>
                          <a:spcPct val="107000"/>
                        </a:lnSpc>
                        <a:spcAft>
                          <a:spcPts val="0"/>
                        </a:spcAft>
                      </a:pPr>
                      <a:r>
                        <a:rPr lang="en-US" sz="1100">
                          <a:solidFill>
                            <a:srgbClr val="000000"/>
                          </a:solidFill>
                          <a:effectLst/>
                          <a:latin typeface="Cambria" panose="02040503050406030204" pitchFamily="18" charset="0"/>
                          <a:ea typeface="Times New Roman" panose="02020603050405020304" pitchFamily="18" charset="0"/>
                          <a:cs typeface="Calibri" panose="020F0502020204030204" pitchFamily="34" charset="0"/>
                        </a:rPr>
                        <a:t>473,735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666666"/>
                      </a:solidFill>
                      <a:prstDash val="solid"/>
                      <a:round/>
                      <a:headEnd type="none" w="med" len="med"/>
                      <a:tailEnd type="none" w="med" len="med"/>
                    </a:lnL>
                    <a:lnR w="12700" cap="flat" cmpd="sng" algn="ctr">
                      <a:solidFill>
                        <a:srgbClr val="666666"/>
                      </a:solidFill>
                      <a:prstDash val="solid"/>
                      <a:round/>
                      <a:headEnd type="none" w="med" len="med"/>
                      <a:tailEnd type="none" w="med" len="med"/>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solidFill>
                      <a:srgbClr val="CCCCCC"/>
                    </a:solidFill>
                  </a:tcPr>
                </a:tc>
                <a:tc>
                  <a:txBody>
                    <a:bodyPr/>
                    <a:lstStyle/>
                    <a:p>
                      <a:pPr algn="r">
                        <a:lnSpc>
                          <a:spcPct val="107000"/>
                        </a:lnSpc>
                        <a:spcAft>
                          <a:spcPts val="0"/>
                        </a:spcAft>
                      </a:pPr>
                      <a:r>
                        <a:rPr lang="en-US" sz="1100">
                          <a:solidFill>
                            <a:srgbClr val="000000"/>
                          </a:solidFill>
                          <a:effectLst/>
                          <a:latin typeface="Cambria" panose="02040503050406030204" pitchFamily="18" charset="0"/>
                          <a:ea typeface="Times New Roman" panose="02020603050405020304" pitchFamily="18" charset="0"/>
                          <a:cs typeface="Calibri" panose="020F0502020204030204" pitchFamily="34" charset="0"/>
                        </a:rPr>
                        <a:t>23,399</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666666"/>
                      </a:solidFill>
                      <a:prstDash val="solid"/>
                      <a:round/>
                      <a:headEnd type="none" w="med" len="med"/>
                      <a:tailEnd type="none" w="med" len="med"/>
                    </a:lnL>
                    <a:lnR w="12700" cap="flat" cmpd="sng" algn="ctr">
                      <a:solidFill>
                        <a:srgbClr val="666666"/>
                      </a:solidFill>
                      <a:prstDash val="solid"/>
                      <a:round/>
                      <a:headEnd type="none" w="med" len="med"/>
                      <a:tailEnd type="none" w="med" len="med"/>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solidFill>
                      <a:srgbClr val="CCCCCC"/>
                    </a:solidFill>
                  </a:tcPr>
                </a:tc>
                <a:tc>
                  <a:txBody>
                    <a:bodyPr/>
                    <a:lstStyle/>
                    <a:p>
                      <a:pPr algn="r">
                        <a:lnSpc>
                          <a:spcPct val="107000"/>
                        </a:lnSpc>
                        <a:spcAft>
                          <a:spcPts val="0"/>
                        </a:spcAft>
                      </a:pPr>
                      <a:r>
                        <a:rPr lang="en-US" sz="1100">
                          <a:solidFill>
                            <a:srgbClr val="000000"/>
                          </a:solidFill>
                          <a:effectLst/>
                          <a:latin typeface="Cambria" panose="02040503050406030204" pitchFamily="18" charset="0"/>
                          <a:ea typeface="Times New Roman" panose="02020603050405020304" pitchFamily="18" charset="0"/>
                          <a:cs typeface="Calibri" panose="020F0502020204030204" pitchFamily="34" charset="0"/>
                        </a:rPr>
                        <a:t>23,399</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666666"/>
                      </a:solidFill>
                      <a:prstDash val="solid"/>
                      <a:round/>
                      <a:headEnd type="none" w="med" len="med"/>
                      <a:tailEnd type="none" w="med" len="med"/>
                    </a:lnL>
                    <a:lnR>
                      <a:noFill/>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solidFill>
                      <a:srgbClr val="CCCCCC"/>
                    </a:solidFill>
                  </a:tcPr>
                </a:tc>
                <a:extLst>
                  <a:ext uri="{0D108BD9-81ED-4DB2-BD59-A6C34878D82A}">
                    <a16:rowId xmlns:a16="http://schemas.microsoft.com/office/drawing/2014/main" val="276138257"/>
                  </a:ext>
                </a:extLst>
              </a:tr>
              <a:tr h="542381">
                <a:tc>
                  <a:txBody>
                    <a:bodyPr/>
                    <a:lstStyle/>
                    <a:p>
                      <a:pPr>
                        <a:lnSpc>
                          <a:spcPct val="107000"/>
                        </a:lnSpc>
                        <a:spcAft>
                          <a:spcPts val="0"/>
                        </a:spcAft>
                      </a:pPr>
                      <a:r>
                        <a:rPr lang="en-US" sz="1100" b="1">
                          <a:solidFill>
                            <a:srgbClr val="000000"/>
                          </a:solidFill>
                          <a:effectLst/>
                          <a:latin typeface="Cambria" panose="02040503050406030204" pitchFamily="18" charset="0"/>
                          <a:ea typeface="Times New Roman" panose="02020603050405020304" pitchFamily="18" charset="0"/>
                          <a:cs typeface="Calibri" panose="020F0502020204030204" pitchFamily="34" charset="0"/>
                        </a:rPr>
                        <a:t>NPV (assuming 4.0% discount rate)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w="12700" cap="flat" cmpd="sng" algn="ctr">
                      <a:solidFill>
                        <a:srgbClr val="666666"/>
                      </a:solidFill>
                      <a:prstDash val="solid"/>
                      <a:round/>
                      <a:headEnd type="none" w="med" len="med"/>
                      <a:tailEnd type="none" w="med" len="med"/>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tcPr>
                </a:tc>
                <a:tc gridSpan="5">
                  <a:txBody>
                    <a:bodyPr/>
                    <a:lstStyle/>
                    <a:p>
                      <a:pPr algn="ctr">
                        <a:lnSpc>
                          <a:spcPct val="107000"/>
                        </a:lnSpc>
                        <a:spcAft>
                          <a:spcPts val="0"/>
                        </a:spcAft>
                      </a:pPr>
                      <a:r>
                        <a:rPr lang="en-US" sz="1100" b="1">
                          <a:solidFill>
                            <a:srgbClr val="000000"/>
                          </a:solidFill>
                          <a:effectLst/>
                          <a:latin typeface="Cambria" panose="02040503050406030204" pitchFamily="18" charset="0"/>
                          <a:ea typeface="Times New Roman" panose="02020603050405020304" pitchFamily="18" charset="0"/>
                          <a:cs typeface="Calibri" panose="020F0502020204030204" pitchFamily="34" charset="0"/>
                        </a:rPr>
                        <a:t>112,489</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666666"/>
                      </a:solidFill>
                      <a:prstDash val="solid"/>
                      <a:round/>
                      <a:headEnd type="none" w="med" len="med"/>
                      <a:tailEnd type="none" w="med" len="med"/>
                    </a:lnL>
                    <a:lnR>
                      <a:noFill/>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252430774"/>
                  </a:ext>
                </a:extLst>
              </a:tr>
              <a:tr h="264634">
                <a:tc>
                  <a:txBody>
                    <a:bodyPr/>
                    <a:lstStyle/>
                    <a:p>
                      <a:pPr>
                        <a:lnSpc>
                          <a:spcPct val="107000"/>
                        </a:lnSpc>
                        <a:spcAft>
                          <a:spcPts val="0"/>
                        </a:spcAft>
                      </a:pPr>
                      <a:r>
                        <a:rPr lang="en-US" sz="1100" b="1">
                          <a:solidFill>
                            <a:srgbClr val="000000"/>
                          </a:solidFill>
                          <a:effectLst/>
                          <a:latin typeface="Cambria" panose="02040503050406030204" pitchFamily="18" charset="0"/>
                          <a:ea typeface="Times New Roman" panose="02020603050405020304" pitchFamily="18" charset="0"/>
                          <a:cs typeface="Calibri" panose="020F0502020204030204" pitchFamily="34" charset="0"/>
                        </a:rPr>
                        <a:t>IRR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w="12700" cap="flat" cmpd="sng" algn="ctr">
                      <a:solidFill>
                        <a:srgbClr val="666666"/>
                      </a:solidFill>
                      <a:prstDash val="solid"/>
                      <a:round/>
                      <a:headEnd type="none" w="med" len="med"/>
                      <a:tailEnd type="none" w="med" len="med"/>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solidFill>
                      <a:srgbClr val="CCCCCC"/>
                    </a:solidFill>
                  </a:tcPr>
                </a:tc>
                <a:tc gridSpan="5">
                  <a:txBody>
                    <a:bodyPr/>
                    <a:lstStyle/>
                    <a:p>
                      <a:pPr algn="ctr">
                        <a:lnSpc>
                          <a:spcPct val="107000"/>
                        </a:lnSpc>
                        <a:spcAft>
                          <a:spcPts val="0"/>
                        </a:spcAft>
                      </a:pPr>
                      <a:r>
                        <a:rPr lang="en-US" sz="1100" b="1" dirty="0">
                          <a:solidFill>
                            <a:srgbClr val="000000"/>
                          </a:solidFill>
                          <a:effectLst/>
                          <a:latin typeface="Cambria" panose="02040503050406030204" pitchFamily="18" charset="0"/>
                          <a:ea typeface="Times New Roman" panose="02020603050405020304" pitchFamily="18" charset="0"/>
                          <a:cs typeface="Calibri" panose="020F0502020204030204" pitchFamily="34" charset="0"/>
                        </a:rPr>
                        <a:t>11.44%</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666666"/>
                      </a:solidFill>
                      <a:prstDash val="solid"/>
                      <a:round/>
                      <a:headEnd type="none" w="med" len="med"/>
                      <a:tailEnd type="none" w="med" len="med"/>
                    </a:lnL>
                    <a:lnR>
                      <a:noFill/>
                    </a:lnR>
                    <a:lnT w="12700" cap="flat" cmpd="sng" algn="ctr">
                      <a:solidFill>
                        <a:srgbClr val="666666"/>
                      </a:solidFill>
                      <a:prstDash val="solid"/>
                      <a:round/>
                      <a:headEnd type="none" w="med" len="med"/>
                      <a:tailEnd type="none" w="med" len="med"/>
                    </a:lnT>
                    <a:lnB w="12700" cap="flat" cmpd="sng" algn="ctr">
                      <a:solidFill>
                        <a:srgbClr val="666666"/>
                      </a:solidFill>
                      <a:prstDash val="solid"/>
                      <a:round/>
                      <a:headEnd type="none" w="med" len="med"/>
                      <a:tailEnd type="none" w="med" len="med"/>
                    </a:lnB>
                    <a:solidFill>
                      <a:srgbClr val="CCCCCC"/>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970545539"/>
                  </a:ext>
                </a:extLst>
              </a:tr>
            </a:tbl>
          </a:graphicData>
        </a:graphic>
      </p:graphicFrame>
    </p:spTree>
    <p:extLst>
      <p:ext uri="{BB962C8B-B14F-4D97-AF65-F5344CB8AC3E}">
        <p14:creationId xmlns:p14="http://schemas.microsoft.com/office/powerpoint/2010/main" val="290439636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lvl="0"/>
            <a:r>
              <a:rPr lang="de-AT" b="1" dirty="0"/>
              <a:t>Was hat die Gemeinde davon? Ist es eine gute Vereinbarung?</a:t>
            </a:r>
            <a:endParaRPr lang="en-US" dirty="0"/>
          </a:p>
          <a:p>
            <a:pPr lvl="0"/>
            <a:r>
              <a:rPr lang="de-AT" b="1" dirty="0"/>
              <a:t>Wäre dieses Projekt ohne Zuschuss durchführbar? Welche Rolle spielen Förderungen in der Energieeffizienz? Sollen Projekte mit negativen Kapitalwerten gefördert werden?</a:t>
            </a:r>
            <a:endParaRPr lang="en-US" dirty="0"/>
          </a:p>
          <a:p>
            <a:pPr lvl="0"/>
            <a:r>
              <a:rPr lang="de-AT" b="1" dirty="0"/>
              <a:t>Was hat der Auftragnehmer von diesem Geschäft?</a:t>
            </a:r>
            <a:endParaRPr lang="en-US" dirty="0"/>
          </a:p>
          <a:p>
            <a:pPr lvl="0"/>
            <a:r>
              <a:rPr lang="de-AT" b="1" dirty="0"/>
              <a:t>Entspricht dieses Geschäft einem </a:t>
            </a:r>
            <a:r>
              <a:rPr lang="de-AT" b="1" i="1" dirty="0" err="1"/>
              <a:t>Guaranteed</a:t>
            </a:r>
            <a:r>
              <a:rPr lang="de-AT" b="1" i="1" dirty="0"/>
              <a:t> </a:t>
            </a:r>
            <a:r>
              <a:rPr lang="de-AT" b="1" i="1" dirty="0" err="1"/>
              <a:t>Savings</a:t>
            </a:r>
            <a:r>
              <a:rPr lang="de-AT" b="1" dirty="0"/>
              <a:t>- oder </a:t>
            </a:r>
            <a:r>
              <a:rPr lang="de-AT" b="1" i="1" dirty="0" err="1"/>
              <a:t>Shared</a:t>
            </a:r>
            <a:r>
              <a:rPr lang="de-AT" b="1" i="1" dirty="0"/>
              <a:t> </a:t>
            </a:r>
            <a:r>
              <a:rPr lang="de-AT" b="1" dirty="0" err="1"/>
              <a:t>Savings</a:t>
            </a:r>
            <a:r>
              <a:rPr lang="de-AT" b="1" dirty="0"/>
              <a:t>-Modell? Warum?</a:t>
            </a:r>
            <a:endParaRPr lang="en-US" dirty="0"/>
          </a:p>
          <a:p>
            <a:pPr marL="0" indent="0">
              <a:buNone/>
            </a:pPr>
            <a:endParaRPr lang="en-US" dirty="0"/>
          </a:p>
        </p:txBody>
      </p:sp>
      <p:sp>
        <p:nvSpPr>
          <p:cNvPr id="3" name="Slide Number Placeholder 2"/>
          <p:cNvSpPr>
            <a:spLocks noGrp="1"/>
          </p:cNvSpPr>
          <p:nvPr>
            <p:ph type="sldNum" sz="quarter" idx="12"/>
          </p:nvPr>
        </p:nvSpPr>
        <p:spPr/>
        <p:txBody>
          <a:bodyPr/>
          <a:lstStyle/>
          <a:p>
            <a:fld id="{C77C6C3F-668B-4AF5-BFA9-0F657EB068D6}" type="slidenum">
              <a:rPr lang="pl-PL" smtClean="0"/>
              <a:pPr/>
              <a:t>70</a:t>
            </a:fld>
            <a:endParaRPr lang="pl-PL" dirty="0"/>
          </a:p>
        </p:txBody>
      </p:sp>
      <p:sp>
        <p:nvSpPr>
          <p:cNvPr id="4" name="Title 3"/>
          <p:cNvSpPr>
            <a:spLocks noGrp="1"/>
          </p:cNvSpPr>
          <p:nvPr>
            <p:ph type="title"/>
          </p:nvPr>
        </p:nvSpPr>
        <p:spPr/>
        <p:txBody>
          <a:bodyPr/>
          <a:lstStyle/>
          <a:p>
            <a:r>
              <a:rPr lang="en-US" dirty="0" err="1"/>
              <a:t>Gemeinde-Fallstudie</a:t>
            </a:r>
            <a:r>
              <a:rPr lang="en-US" dirty="0"/>
              <a:t>: </a:t>
            </a:r>
            <a:r>
              <a:rPr lang="en-US" dirty="0" err="1"/>
              <a:t>Diskussionsfragen</a:t>
            </a:r>
            <a:endParaRPr lang="en-US" dirty="0"/>
          </a:p>
        </p:txBody>
      </p:sp>
      <p:sp>
        <p:nvSpPr>
          <p:cNvPr id="5" name="Rectangle 4">
            <a:extLst>
              <a:ext uri="{FF2B5EF4-FFF2-40B4-BE49-F238E27FC236}">
                <a16:creationId xmlns:a16="http://schemas.microsoft.com/office/drawing/2014/main" id="{383E1335-119D-4914-8DF2-438EEAD7D3A2}"/>
              </a:ext>
            </a:extLst>
          </p:cNvPr>
          <p:cNvSpPr/>
          <p:nvPr/>
        </p:nvSpPr>
        <p:spPr>
          <a:xfrm>
            <a:off x="0" y="0"/>
            <a:ext cx="409221" cy="228600"/>
          </a:xfrm>
          <a:prstGeom prst="rect">
            <a:avLst/>
          </a:prstGeom>
          <a:solidFill>
            <a:schemeClr val="accent6"/>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GB" b="1" dirty="0">
                <a:solidFill>
                  <a:prstClr val="white"/>
                </a:solidFill>
                <a:latin typeface="Calibri" panose="020F0502020204030204"/>
              </a:rPr>
              <a:t>8</a:t>
            </a:r>
          </a:p>
        </p:txBody>
      </p:sp>
    </p:spTree>
    <p:extLst>
      <p:ext uri="{BB962C8B-B14F-4D97-AF65-F5344CB8AC3E}">
        <p14:creationId xmlns:p14="http://schemas.microsoft.com/office/powerpoint/2010/main" val="48644302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20000"/>
          </a:bodyPr>
          <a:lstStyle/>
          <a:p>
            <a:r>
              <a:rPr lang="en-US" dirty="0"/>
              <a:t>Turnkey-</a:t>
            </a:r>
            <a:r>
              <a:rPr lang="en-US" dirty="0" err="1"/>
              <a:t>Lösung</a:t>
            </a:r>
            <a:endParaRPr lang="en-US" dirty="0"/>
          </a:p>
          <a:p>
            <a:pPr lvl="1"/>
            <a:r>
              <a:rPr lang="de-DE" dirty="0"/>
              <a:t>Die ESCO bietet alle Dienstleistungen, die für die Konzeption und Implementierung eines Projekts beim Kunden erforderlich sind, vom ersten Energieaudit bis zur langfristigen Überwachung und Überprüfung (Messung &amp; Verifizierung) von Projekteinsparungen.</a:t>
            </a:r>
            <a:endParaRPr lang="en-US" dirty="0"/>
          </a:p>
          <a:p>
            <a:r>
              <a:rPr lang="en-US" dirty="0" err="1"/>
              <a:t>Umfassende</a:t>
            </a:r>
            <a:r>
              <a:rPr lang="en-US" dirty="0"/>
              <a:t> </a:t>
            </a:r>
            <a:r>
              <a:rPr lang="en-US" dirty="0" err="1"/>
              <a:t>Maßnahmen</a:t>
            </a:r>
            <a:r>
              <a:rPr lang="en-US" dirty="0"/>
              <a:t> </a:t>
            </a:r>
          </a:p>
          <a:p>
            <a:pPr lvl="1"/>
            <a:r>
              <a:rPr lang="de-DE" dirty="0"/>
              <a:t>Die ESCO stellt ein umfassendes Maßnahmenpaket zusammen, das auf die Anforderungen eines bestimmten Kunden zugeschnitten ist. Dies kann Energieeffizienz, erneuerbare Energien, dezentrale Erzeugung, Wassereinsparung und nachhaltige Materialien und Prozesse umfassen.</a:t>
            </a:r>
            <a:endParaRPr lang="en-US" dirty="0"/>
          </a:p>
          <a:p>
            <a:r>
              <a:rPr lang="de-DE" dirty="0"/>
              <a:t>Die Risiken bleiben bei ESCO.</a:t>
            </a:r>
            <a:endParaRPr lang="en-US" dirty="0"/>
          </a:p>
        </p:txBody>
      </p:sp>
      <p:sp>
        <p:nvSpPr>
          <p:cNvPr id="4" name="Title 3"/>
          <p:cNvSpPr>
            <a:spLocks noGrp="1"/>
          </p:cNvSpPr>
          <p:nvPr>
            <p:ph type="title"/>
          </p:nvPr>
        </p:nvSpPr>
        <p:spPr/>
        <p:txBody>
          <a:bodyPr/>
          <a:lstStyle/>
          <a:p>
            <a:r>
              <a:rPr lang="en-US" dirty="0" err="1"/>
              <a:t>Fazit</a:t>
            </a:r>
            <a:r>
              <a:rPr lang="en-US" dirty="0"/>
              <a:t>: </a:t>
            </a:r>
            <a:r>
              <a:rPr lang="en-US" dirty="0" err="1"/>
              <a:t>Charakteristika</a:t>
            </a:r>
            <a:r>
              <a:rPr lang="en-US" dirty="0"/>
              <a:t> von EPC</a:t>
            </a:r>
          </a:p>
        </p:txBody>
      </p:sp>
      <p:sp>
        <p:nvSpPr>
          <p:cNvPr id="3" name="Slide Number Placeholder 2"/>
          <p:cNvSpPr>
            <a:spLocks noGrp="1"/>
          </p:cNvSpPr>
          <p:nvPr>
            <p:ph type="sldNum" sz="quarter" idx="4294967295"/>
          </p:nvPr>
        </p:nvSpPr>
        <p:spPr>
          <a:xfrm>
            <a:off x="9448800" y="6203950"/>
            <a:ext cx="2743200" cy="365125"/>
          </a:xfrm>
        </p:spPr>
        <p:txBody>
          <a:bodyPr/>
          <a:lstStyle/>
          <a:p>
            <a:fld id="{C77C6C3F-668B-4AF5-BFA9-0F657EB068D6}" type="slidenum">
              <a:rPr lang="pl-PL" smtClean="0"/>
              <a:pPr/>
              <a:t>71</a:t>
            </a:fld>
            <a:endParaRPr lang="pl-PL" dirty="0"/>
          </a:p>
        </p:txBody>
      </p:sp>
      <p:sp>
        <p:nvSpPr>
          <p:cNvPr id="5" name="Rectangle 4"/>
          <p:cNvSpPr/>
          <p:nvPr/>
        </p:nvSpPr>
        <p:spPr>
          <a:xfrm>
            <a:off x="5870575" y="5872828"/>
            <a:ext cx="6035675" cy="646331"/>
          </a:xfrm>
          <a:prstGeom prst="rect">
            <a:avLst/>
          </a:prstGeom>
        </p:spPr>
        <p:txBody>
          <a:bodyPr wrap="square">
            <a:spAutoFit/>
          </a:bodyPr>
          <a:lstStyle/>
          <a:p>
            <a:r>
              <a:rPr lang="en-US" sz="1200" dirty="0" err="1"/>
              <a:t>Quellen</a:t>
            </a:r>
            <a:r>
              <a:rPr lang="en-US" sz="1200" dirty="0"/>
              <a:t>: </a:t>
            </a:r>
            <a:r>
              <a:rPr lang="en-US" sz="1200" dirty="0">
                <a:hlinkClick r:id="rId3"/>
              </a:rPr>
              <a:t>https://www.energystar.gov/ia/partners/spp_res/Introduction_to_Performance_Contracting.pdf</a:t>
            </a:r>
            <a:r>
              <a:rPr lang="en-US" sz="1200" dirty="0"/>
              <a:t> and </a:t>
            </a:r>
            <a:r>
              <a:rPr lang="en-US" sz="1200" dirty="0">
                <a:hlinkClick r:id="rId4"/>
              </a:rPr>
              <a:t>http://www.transparense.eu/eu/trainings/eu-manual</a:t>
            </a:r>
            <a:r>
              <a:rPr lang="en-US" sz="1200" dirty="0"/>
              <a:t>	(pg. 8)</a:t>
            </a:r>
          </a:p>
        </p:txBody>
      </p:sp>
    </p:spTree>
    <p:extLst>
      <p:ext uri="{BB962C8B-B14F-4D97-AF65-F5344CB8AC3E}">
        <p14:creationId xmlns:p14="http://schemas.microsoft.com/office/powerpoint/2010/main" val="273943058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dirty="0" err="1"/>
              <a:t>Unterstützung</a:t>
            </a:r>
            <a:r>
              <a:rPr lang="en-US" dirty="0"/>
              <a:t> </a:t>
            </a:r>
            <a:r>
              <a:rPr lang="en-US" dirty="0" err="1"/>
              <a:t>bei</a:t>
            </a:r>
            <a:r>
              <a:rPr lang="en-US" dirty="0"/>
              <a:t> </a:t>
            </a:r>
            <a:r>
              <a:rPr lang="en-US" dirty="0" err="1"/>
              <a:t>Projektfinanzierung</a:t>
            </a:r>
            <a:endParaRPr lang="en-US" dirty="0"/>
          </a:p>
          <a:p>
            <a:pPr lvl="1"/>
            <a:r>
              <a:rPr lang="de-DE" dirty="0"/>
              <a:t>Das Kapital zur Finanzierung des EPC-Projekts kann entweder aus Eigenmitteln des Kunden, vom EPC-Anbieter oder von einem Dritten bereitgestellt werden. Die Bereitstellung von Finanzmitteln durch den EPC-Anbieter ist eine Option und kein notwendiger Bestandteil des EPC-Projekts.</a:t>
            </a:r>
            <a:endParaRPr lang="en-US" dirty="0"/>
          </a:p>
          <a:p>
            <a:r>
              <a:rPr lang="en-US" dirty="0" err="1"/>
              <a:t>Einsparungsgarantie</a:t>
            </a:r>
            <a:r>
              <a:rPr lang="en-US" dirty="0"/>
              <a:t> </a:t>
            </a:r>
          </a:p>
          <a:p>
            <a:pPr lvl="1"/>
            <a:r>
              <a:rPr lang="de-DE" dirty="0"/>
              <a:t>Je nach Vertragsart kann die ESCO garantieren, dass die durch das Projekt erzielten Einsparungen ausreichen, um die Kosten der Projektfinanzierung während der Projektlaufzeit zu decken.</a:t>
            </a:r>
            <a:r>
              <a:rPr lang="en-US" dirty="0"/>
              <a:t> </a:t>
            </a:r>
          </a:p>
        </p:txBody>
      </p:sp>
      <p:sp>
        <p:nvSpPr>
          <p:cNvPr id="4" name="Title 3"/>
          <p:cNvSpPr>
            <a:spLocks noGrp="1"/>
          </p:cNvSpPr>
          <p:nvPr>
            <p:ph type="title"/>
          </p:nvPr>
        </p:nvSpPr>
        <p:spPr/>
        <p:txBody>
          <a:bodyPr/>
          <a:lstStyle/>
          <a:p>
            <a:r>
              <a:rPr lang="en-US" dirty="0" err="1"/>
              <a:t>Fazit</a:t>
            </a:r>
            <a:r>
              <a:rPr lang="en-US" dirty="0"/>
              <a:t>: </a:t>
            </a:r>
            <a:r>
              <a:rPr lang="en-US" dirty="0" err="1"/>
              <a:t>Charakteristika</a:t>
            </a:r>
            <a:r>
              <a:rPr lang="en-US" dirty="0"/>
              <a:t> von EPC</a:t>
            </a:r>
          </a:p>
        </p:txBody>
      </p:sp>
      <p:sp>
        <p:nvSpPr>
          <p:cNvPr id="3" name="Slide Number Placeholder 2"/>
          <p:cNvSpPr>
            <a:spLocks noGrp="1"/>
          </p:cNvSpPr>
          <p:nvPr>
            <p:ph type="sldNum" sz="quarter" idx="4294967295"/>
          </p:nvPr>
        </p:nvSpPr>
        <p:spPr>
          <a:xfrm>
            <a:off x="9448800" y="6203950"/>
            <a:ext cx="2743200" cy="365125"/>
          </a:xfrm>
        </p:spPr>
        <p:txBody>
          <a:bodyPr/>
          <a:lstStyle/>
          <a:p>
            <a:fld id="{C77C6C3F-668B-4AF5-BFA9-0F657EB068D6}" type="slidenum">
              <a:rPr lang="pl-PL" smtClean="0"/>
              <a:pPr/>
              <a:t>72</a:t>
            </a:fld>
            <a:endParaRPr lang="pl-PL" dirty="0"/>
          </a:p>
        </p:txBody>
      </p:sp>
      <p:sp>
        <p:nvSpPr>
          <p:cNvPr id="6" name="Rectangle 5"/>
          <p:cNvSpPr/>
          <p:nvPr/>
        </p:nvSpPr>
        <p:spPr>
          <a:xfrm>
            <a:off x="5908675" y="6021366"/>
            <a:ext cx="6035675" cy="646331"/>
          </a:xfrm>
          <a:prstGeom prst="rect">
            <a:avLst/>
          </a:prstGeom>
        </p:spPr>
        <p:txBody>
          <a:bodyPr wrap="square">
            <a:spAutoFit/>
          </a:bodyPr>
          <a:lstStyle/>
          <a:p>
            <a:r>
              <a:rPr lang="en-US" sz="1200" dirty="0" err="1"/>
              <a:t>Quellen</a:t>
            </a:r>
            <a:r>
              <a:rPr lang="en-US" sz="1200" dirty="0"/>
              <a:t>: </a:t>
            </a:r>
            <a:r>
              <a:rPr lang="en-US" sz="1200" dirty="0">
                <a:hlinkClick r:id="rId3"/>
              </a:rPr>
              <a:t>https://www.energystar.gov/ia/partners/spp_res/Introduction_to_Performance_Contracting.pdf</a:t>
            </a:r>
            <a:r>
              <a:rPr lang="en-US" sz="1200" dirty="0"/>
              <a:t> and </a:t>
            </a:r>
            <a:r>
              <a:rPr lang="en-US" sz="1200" dirty="0">
                <a:hlinkClick r:id="rId4"/>
              </a:rPr>
              <a:t>http://www.transparense.eu/eu/trainings/eu-manual</a:t>
            </a:r>
            <a:r>
              <a:rPr lang="en-US" sz="1200" dirty="0"/>
              <a:t>	(pg. 8)</a:t>
            </a:r>
          </a:p>
        </p:txBody>
      </p:sp>
    </p:spTree>
    <p:extLst>
      <p:ext uri="{BB962C8B-B14F-4D97-AF65-F5344CB8AC3E}">
        <p14:creationId xmlns:p14="http://schemas.microsoft.com/office/powerpoint/2010/main" val="1754625182"/>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BJmdcBfJSweoIvlHphgwpg"/>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paqtFavqr_kOBIkl_W0qNOw"/>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BJmdcBfJSweoIvlHphgwpg"/>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paqtFavqr_kOBIkl_W0qNOw"/>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BJmdcBfJSweoIvlHphgwpg"/>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paqtFavqr_kOBIkl_W0qNOw"/>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BJmdcBfJSweoIvlHphgwpg"/>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BJmdcBfJSweoIvlHphgwpg"/>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paqtFavqr_kOBIkl_W0qNOw"/>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tBJmdcBfJSweoIvlHphgwpg"/>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paqtFavqr_kOBIkl_W0qNOw"/>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tBJmdcBfJSweoIvlHphgwpg"/>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paqtFavqr_kOBIkl_W0qNOw"/>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tBJmdcBfJSweoIvlHphgwpg"/>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paqtFavqr_kOBIkl_W0qNOw"/>
</p:tagLst>
</file>

<file path=ppt/tags/tag2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5.xml><?xml version="1.0" encoding="utf-8"?>
<p:tagLst xmlns:a="http://schemas.openxmlformats.org/drawingml/2006/main" xmlns:r="http://schemas.openxmlformats.org/officeDocument/2006/relationships" xmlns:p="http://schemas.openxmlformats.org/presentationml/2006/main">
  <p:tag name="THINKCELLSHAPEDONOTDELETE" val="tBJmdcBfJSweoIvlHphgwpg"/>
</p:tagLst>
</file>

<file path=ppt/tags/tag26.xml><?xml version="1.0" encoding="utf-8"?>
<p:tagLst xmlns:a="http://schemas.openxmlformats.org/drawingml/2006/main" xmlns:r="http://schemas.openxmlformats.org/officeDocument/2006/relationships" xmlns:p="http://schemas.openxmlformats.org/presentationml/2006/main">
  <p:tag name="THINKCELLSHAPEDONOTDELETE" val="paqtFavqr_kOBIkl_W0qNOw"/>
</p:tagLst>
</file>

<file path=ppt/tags/tag2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8.xml><?xml version="1.0" encoding="utf-8"?>
<p:tagLst xmlns:a="http://schemas.openxmlformats.org/drawingml/2006/main" xmlns:r="http://schemas.openxmlformats.org/officeDocument/2006/relationships" xmlns:p="http://schemas.openxmlformats.org/presentationml/2006/main">
  <p:tag name="THINKCELLSHAPEDONOTDELETE" val="tBJmdcBfJSweoIvlHphgwpg"/>
</p:tagLst>
</file>

<file path=ppt/tags/tag29.xml><?xml version="1.0" encoding="utf-8"?>
<p:tagLst xmlns:a="http://schemas.openxmlformats.org/drawingml/2006/main" xmlns:r="http://schemas.openxmlformats.org/officeDocument/2006/relationships" xmlns:p="http://schemas.openxmlformats.org/presentationml/2006/main">
  <p:tag name="THINKCELLSHAPEDONOTDELETE" val="paqtFavqr_kOBIkl_W0qNOw"/>
</p:tagLst>
</file>

<file path=ppt/tags/tag3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1.xml><?xml version="1.0" encoding="utf-8"?>
<p:tagLst xmlns:a="http://schemas.openxmlformats.org/drawingml/2006/main" xmlns:r="http://schemas.openxmlformats.org/officeDocument/2006/relationships" xmlns:p="http://schemas.openxmlformats.org/presentationml/2006/main">
  <p:tag name="THINKCELLSHAPEDONOTDELETE" val="tBJmdcBfJSweoIvlHphgwpg"/>
</p:tagLst>
</file>

<file path=ppt/theme/theme1.xml><?xml version="1.0" encoding="utf-8"?>
<a:theme xmlns:a="http://schemas.openxmlformats.org/drawingml/2006/main" name="Motyw pakietu Office">
  <a:themeElements>
    <a:clrScheme name="Pakiet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Pakiet 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kiet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0</TotalTime>
  <Words>7633</Words>
  <Application>Microsoft Office PowerPoint</Application>
  <PresentationFormat>Breitbild</PresentationFormat>
  <Paragraphs>1702</Paragraphs>
  <Slides>72</Slides>
  <Notes>36</Notes>
  <HiddenSlides>0</HiddenSlides>
  <MMClips>0</MMClips>
  <ScaleCrop>false</ScaleCrop>
  <HeadingPairs>
    <vt:vector size="8" baseType="variant">
      <vt:variant>
        <vt:lpstr>Verwendete Schriftarten</vt:lpstr>
      </vt:variant>
      <vt:variant>
        <vt:i4>6</vt:i4>
      </vt:variant>
      <vt:variant>
        <vt:lpstr>Design</vt:lpstr>
      </vt:variant>
      <vt:variant>
        <vt:i4>1</vt:i4>
      </vt:variant>
      <vt:variant>
        <vt:lpstr>Eingebettete OLE-Server</vt:lpstr>
      </vt:variant>
      <vt:variant>
        <vt:i4>1</vt:i4>
      </vt:variant>
      <vt:variant>
        <vt:lpstr>Folientitel</vt:lpstr>
      </vt:variant>
      <vt:variant>
        <vt:i4>72</vt:i4>
      </vt:variant>
    </vt:vector>
  </HeadingPairs>
  <TitlesOfParts>
    <vt:vector size="80" baseType="lpstr">
      <vt:lpstr>Arial</vt:lpstr>
      <vt:lpstr>Arial Narrow</vt:lpstr>
      <vt:lpstr>Calibri</vt:lpstr>
      <vt:lpstr>Calibri Light</vt:lpstr>
      <vt:lpstr>Cambria</vt:lpstr>
      <vt:lpstr>Wingdings</vt:lpstr>
      <vt:lpstr>Motyw pakietu Office</vt:lpstr>
      <vt:lpstr>think-cell Slide</vt:lpstr>
      <vt:lpstr>Spezialisierungsmodul: EPC</vt:lpstr>
      <vt:lpstr>Bevor wir starten – was ist dieses Spezialisierungsmodul (… und was nicht)</vt:lpstr>
      <vt:lpstr>Lernziele</vt:lpstr>
      <vt:lpstr>Übersicht der abgedeckten Themen</vt:lpstr>
      <vt:lpstr>Übersicht der abgedeckten Themen</vt:lpstr>
      <vt:lpstr>Was ist EPC?</vt:lpstr>
      <vt:lpstr>Definition</vt:lpstr>
      <vt:lpstr>Relevante Akteure</vt:lpstr>
      <vt:lpstr>EPC-Vereinbarung - Beispiel</vt:lpstr>
      <vt:lpstr>Wichtige Punkte</vt:lpstr>
      <vt:lpstr>Aktivierung!</vt:lpstr>
      <vt:lpstr>Übersicht der abgedeckten Themen</vt:lpstr>
      <vt:lpstr>Arten von EPC-Verträgen</vt:lpstr>
      <vt:lpstr>Shared Savings-Modell</vt:lpstr>
      <vt:lpstr>Guaranteed Savings-Modell</vt:lpstr>
      <vt:lpstr>Typische Kosteneinsparungen bei EPC</vt:lpstr>
      <vt:lpstr>Energieeffizienz und Risikoübertragung</vt:lpstr>
      <vt:lpstr>Arten von EPC-Verträgen</vt:lpstr>
      <vt:lpstr>Guaranteed Savings-Modell: im Detail</vt:lpstr>
      <vt:lpstr>Auslagerung von technischem Risiko</vt:lpstr>
      <vt:lpstr>Auslagerung von Finanzrisiko</vt:lpstr>
      <vt:lpstr>One-Face-to-the-Customer-Prinzip</vt:lpstr>
      <vt:lpstr>Vertraglich vereinbarte Interessen</vt:lpstr>
      <vt:lpstr>Der Rebound-Effekt</vt:lpstr>
      <vt:lpstr>Fokus auf das Kerngeschäft</vt:lpstr>
      <vt:lpstr>Einsparungen erzielen mit professioneller Beratung</vt:lpstr>
      <vt:lpstr>Aktivierung!</vt:lpstr>
      <vt:lpstr>Übersicht der abgedeckten Themen</vt:lpstr>
      <vt:lpstr>EPC-Prozess </vt:lpstr>
      <vt:lpstr>EPC-Prozess</vt:lpstr>
      <vt:lpstr>EPC-Prozess: im Detail</vt:lpstr>
      <vt:lpstr>EPC-Prozess: im Detail</vt:lpstr>
      <vt:lpstr>EPC-Prozess: im Detail</vt:lpstr>
      <vt:lpstr>Zeitablauf des EPC-Prozesses</vt:lpstr>
      <vt:lpstr>Aktivierung!</vt:lpstr>
      <vt:lpstr>Übersicht der abgedeckten Themen</vt:lpstr>
      <vt:lpstr>EPC-Finanzierung</vt:lpstr>
      <vt:lpstr>Finanzierung durch Kunden - Beispiel</vt:lpstr>
      <vt:lpstr>Finanzierung durch ESCO - Beispiel</vt:lpstr>
      <vt:lpstr>Finanzierungskriterien</vt:lpstr>
      <vt:lpstr>Aktivierung!</vt:lpstr>
      <vt:lpstr>Übersicht der abgedeckten Themen</vt:lpstr>
      <vt:lpstr>Barrieren/Herausforderungen</vt:lpstr>
      <vt:lpstr>Barrieren/Herausforderungen</vt:lpstr>
      <vt:lpstr>Übersicht der abgedeckten Themen</vt:lpstr>
      <vt:lpstr>EU-Energieeffizienzpolitik</vt:lpstr>
      <vt:lpstr>EU-Energieeffizienzpolitik</vt:lpstr>
      <vt:lpstr>EU-Markt (Stand 2016)</vt:lpstr>
      <vt:lpstr>Europäischer Verhaltenskodex</vt:lpstr>
      <vt:lpstr>Europäischer Verhaltenskodex</vt:lpstr>
      <vt:lpstr>Übersicht der abgedeckten Themen</vt:lpstr>
      <vt:lpstr>EPC-Fallstudie: Modernisierung der Straßenbeleuchtung in Radom</vt:lpstr>
      <vt:lpstr>Überblick über das Projekt und die Einrichtungen</vt:lpstr>
      <vt:lpstr>Szenario ohne Investition (1/2)</vt:lpstr>
      <vt:lpstr>Szenario ohne Investition (2/2)</vt:lpstr>
      <vt:lpstr>Technischer Umfang, Zeitplan und Investitionen</vt:lpstr>
      <vt:lpstr>Projektfinanzierung</vt:lpstr>
      <vt:lpstr>Wirtschaftlichkeit des Projekts (1/3)</vt:lpstr>
      <vt:lpstr>Wirtschaftlichkeit des Projekts (2/3)</vt:lpstr>
      <vt:lpstr>Wirtschaftlichkeit des Projekts (3/3)</vt:lpstr>
      <vt:lpstr>Umsetzung des EPC-Vertrags (1/2)</vt:lpstr>
      <vt:lpstr>Umsetzung des EPC-Vertrags (2/2)</vt:lpstr>
      <vt:lpstr>Zusammenfassung der Fallstudie</vt:lpstr>
      <vt:lpstr>Übersicht der abgedeckten Themen</vt:lpstr>
      <vt:lpstr>Gemeinde-Fallstudie: Übungen</vt:lpstr>
      <vt:lpstr>Lösung: Übung 1</vt:lpstr>
      <vt:lpstr>Lösung: Übung 2</vt:lpstr>
      <vt:lpstr>Lösung: Übung 3</vt:lpstr>
      <vt:lpstr>Lösung: Übung 3</vt:lpstr>
      <vt:lpstr>Gemeinde-Fallstudie: Diskussionsfragen</vt:lpstr>
      <vt:lpstr>Fazit: Charakteristika von EPC</vt:lpstr>
      <vt:lpstr>Fazit: Charakteristika von EPC</vt:lpstr>
    </vt:vector>
  </TitlesOfParts>
  <Company>WU</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Luna, Rodrigo</dc:creator>
  <cp:lastModifiedBy>Iwona Gryniuk</cp:lastModifiedBy>
  <cp:revision>365</cp:revision>
  <dcterms:created xsi:type="dcterms:W3CDTF">2019-07-15T15:39:03Z</dcterms:created>
  <dcterms:modified xsi:type="dcterms:W3CDTF">2019-08-31T21:16:26Z</dcterms:modified>
</cp:coreProperties>
</file>